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6" r:id="rId1"/>
  </p:sldMasterIdLst>
  <p:notesMasterIdLst>
    <p:notesMasterId r:id="rId20"/>
  </p:notesMasterIdLst>
  <p:handoutMasterIdLst>
    <p:handoutMasterId r:id="rId21"/>
  </p:handoutMasterIdLst>
  <p:sldIdLst>
    <p:sldId id="359" r:id="rId2"/>
    <p:sldId id="360" r:id="rId3"/>
    <p:sldId id="337" r:id="rId4"/>
    <p:sldId id="346" r:id="rId5"/>
    <p:sldId id="331" r:id="rId6"/>
    <p:sldId id="333" r:id="rId7"/>
    <p:sldId id="348" r:id="rId8"/>
    <p:sldId id="324" r:id="rId9"/>
    <p:sldId id="325" r:id="rId10"/>
    <p:sldId id="326" r:id="rId11"/>
    <p:sldId id="354" r:id="rId12"/>
    <p:sldId id="343" r:id="rId13"/>
    <p:sldId id="327" r:id="rId14"/>
    <p:sldId id="357" r:id="rId15"/>
    <p:sldId id="321" r:id="rId16"/>
    <p:sldId id="328" r:id="rId17"/>
    <p:sldId id="329" r:id="rId18"/>
    <p:sldId id="358" r:id="rId19"/>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825" autoAdjust="0"/>
  </p:normalViewPr>
  <p:slideViewPr>
    <p:cSldViewPr>
      <p:cViewPr varScale="1">
        <p:scale>
          <a:sx n="83" d="100"/>
          <a:sy n="83" d="100"/>
        </p:scale>
        <p:origin x="1026" y="90"/>
      </p:cViewPr>
      <p:guideLst>
        <p:guide orient="horz" pos="2160"/>
        <p:guide pos="2880"/>
      </p:guideLst>
    </p:cSldViewPr>
  </p:slideViewPr>
  <p:outlineViewPr>
    <p:cViewPr>
      <p:scale>
        <a:sx n="33" d="100"/>
        <a:sy n="33" d="100"/>
      </p:scale>
      <p:origin x="0" y="922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72"/>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116"/>
      <c:rotY val="20"/>
      <c:depthPercent val="100"/>
      <c:rAngAx val="1"/>
    </c:view3D>
    <c:floor>
      <c:thickness val="0"/>
      <c:spPr>
        <a:solidFill>
          <a:srgbClr val="C0C0C0"/>
        </a:solidFill>
        <a:ln w="3175">
          <a:solidFill>
            <a:srgbClr val="000000"/>
          </a:solidFill>
          <a:prstDash val="solid"/>
        </a:ln>
      </c:spPr>
    </c:floor>
    <c:sideWall>
      <c:thickness val="0"/>
      <c:spPr>
        <a:noFill/>
        <a:ln w="25400">
          <a:noFill/>
        </a:ln>
      </c:spPr>
    </c:sideWall>
    <c:backWall>
      <c:thickness val="0"/>
      <c:spPr>
        <a:noFill/>
        <a:ln w="25400">
          <a:noFill/>
        </a:ln>
      </c:spPr>
    </c:backWall>
    <c:plotArea>
      <c:layout>
        <c:manualLayout>
          <c:layoutTarget val="inner"/>
          <c:xMode val="edge"/>
          <c:yMode val="edge"/>
          <c:x val="0.12134931352650058"/>
          <c:y val="3.4666569612403546E-2"/>
          <c:w val="0.55300353356890464"/>
          <c:h val="0.88939051918735856"/>
        </c:manualLayout>
      </c:layout>
      <c:bar3DChart>
        <c:barDir val="col"/>
        <c:grouping val="clustered"/>
        <c:varyColors val="0"/>
        <c:ser>
          <c:idx val="0"/>
          <c:order val="0"/>
          <c:tx>
            <c:strRef>
              <c:f>Sheet1!$A$2</c:f>
              <c:strCache>
                <c:ptCount val="1"/>
                <c:pt idx="0">
                  <c:v>本庁舎の清掃</c:v>
                </c:pt>
              </c:strCache>
            </c:strRef>
          </c:tx>
          <c:spPr>
            <a:solidFill>
              <a:srgbClr val="9999FF"/>
            </a:solidFill>
            <a:ln w="18279">
              <a:solidFill>
                <a:srgbClr val="000000"/>
              </a:solidFill>
              <a:prstDash val="solid"/>
            </a:ln>
          </c:spPr>
          <c:invertIfNegative val="0"/>
          <c:dLbls>
            <c:spPr>
              <a:noFill/>
              <a:ln w="36558">
                <a:noFill/>
              </a:ln>
            </c:spPr>
            <c:txPr>
              <a:bodyPr/>
              <a:lstStyle/>
              <a:p>
                <a:pPr>
                  <a:defRPr sz="20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Sheet1!$B$2:$B$2</c:f>
              <c:numCache>
                <c:formatCode>0%</c:formatCode>
                <c:ptCount val="1"/>
                <c:pt idx="0">
                  <c:v>0.86000000000000065</c:v>
                </c:pt>
              </c:numCache>
            </c:numRef>
          </c:val>
          <c:extLst>
            <c:ext xmlns:c16="http://schemas.microsoft.com/office/drawing/2014/chart" uri="{C3380CC4-5D6E-409C-BE32-E72D297353CC}">
              <c16:uniqueId val="{00000000-9A89-4EB7-BE84-EFE46FD5EADB}"/>
            </c:ext>
          </c:extLst>
        </c:ser>
        <c:ser>
          <c:idx val="1"/>
          <c:order val="1"/>
          <c:tx>
            <c:strRef>
              <c:f>Sheet1!$A$3</c:f>
              <c:strCache>
                <c:ptCount val="1"/>
                <c:pt idx="0">
                  <c:v>音庁舎の夜間警備</c:v>
                </c:pt>
              </c:strCache>
            </c:strRef>
          </c:tx>
          <c:spPr>
            <a:solidFill>
              <a:schemeClr val="accent6">
                <a:lumMod val="40000"/>
                <a:lumOff val="60000"/>
              </a:schemeClr>
            </a:solidFill>
            <a:ln w="18279">
              <a:solidFill>
                <a:srgbClr val="000000"/>
              </a:solidFill>
              <a:prstDash val="solid"/>
            </a:ln>
          </c:spPr>
          <c:invertIfNegative val="0"/>
          <c:dLbls>
            <c:dLbl>
              <c:idx val="0"/>
              <c:layout>
                <c:manualLayout>
                  <c:x val="8.9302320348518208E-3"/>
                  <c:y val="7.82220251273558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A89-4EB7-BE84-EFE46FD5EADB}"/>
                </c:ext>
              </c:extLst>
            </c:dLbl>
            <c:spPr>
              <a:noFill/>
              <a:ln w="36558">
                <a:noFill/>
              </a:ln>
            </c:spPr>
            <c:txPr>
              <a:bodyPr/>
              <a:lstStyle/>
              <a:p>
                <a:pPr>
                  <a:defRPr sz="2000" b="0" i="0" u="none" strike="noStrike" baseline="0">
                    <a:solidFill>
                      <a:schemeClr val="tx1"/>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Sheet1!$B$3:$B$3</c:f>
              <c:numCache>
                <c:formatCode>0%</c:formatCode>
                <c:ptCount val="1"/>
                <c:pt idx="0">
                  <c:v>0.71000000000000063</c:v>
                </c:pt>
              </c:numCache>
            </c:numRef>
          </c:val>
          <c:extLst>
            <c:ext xmlns:c16="http://schemas.microsoft.com/office/drawing/2014/chart" uri="{C3380CC4-5D6E-409C-BE32-E72D297353CC}">
              <c16:uniqueId val="{00000002-9A89-4EB7-BE84-EFE46FD5EADB}"/>
            </c:ext>
          </c:extLst>
        </c:ser>
        <c:ser>
          <c:idx val="2"/>
          <c:order val="2"/>
          <c:tx>
            <c:strRef>
              <c:f>Sheet1!$A$4</c:f>
              <c:strCache>
                <c:ptCount val="1"/>
                <c:pt idx="0">
                  <c:v>案内・受付業務</c:v>
                </c:pt>
              </c:strCache>
            </c:strRef>
          </c:tx>
          <c:spPr>
            <a:solidFill>
              <a:srgbClr val="FFFFCC"/>
            </a:solidFill>
            <a:ln w="18279">
              <a:solidFill>
                <a:srgbClr val="000000"/>
              </a:solidFill>
              <a:prstDash val="solid"/>
            </a:ln>
          </c:spPr>
          <c:invertIfNegative val="0"/>
          <c:dLbls>
            <c:dLbl>
              <c:idx val="0"/>
              <c:layout>
                <c:manualLayout>
                  <c:x val="-4.4651160174259312E-3"/>
                  <c:y val="7.58516607295570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A89-4EB7-BE84-EFE46FD5EADB}"/>
                </c:ext>
              </c:extLst>
            </c:dLbl>
            <c:spPr>
              <a:noFill/>
              <a:ln w="36558">
                <a:noFill/>
              </a:ln>
            </c:spPr>
            <c:txPr>
              <a:bodyPr/>
              <a:lstStyle/>
              <a:p>
                <a:pPr>
                  <a:defRPr sz="20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Sheet1!$B$4:$B$4</c:f>
              <c:numCache>
                <c:formatCode>0%</c:formatCode>
                <c:ptCount val="1"/>
                <c:pt idx="0">
                  <c:v>0.2</c:v>
                </c:pt>
              </c:numCache>
            </c:numRef>
          </c:val>
          <c:extLst>
            <c:ext xmlns:c16="http://schemas.microsoft.com/office/drawing/2014/chart" uri="{C3380CC4-5D6E-409C-BE32-E72D297353CC}">
              <c16:uniqueId val="{00000004-9A89-4EB7-BE84-EFE46FD5EADB}"/>
            </c:ext>
          </c:extLst>
        </c:ser>
        <c:ser>
          <c:idx val="3"/>
          <c:order val="3"/>
          <c:tx>
            <c:strRef>
              <c:f>Sheet1!$A$5</c:f>
              <c:strCache>
                <c:ptCount val="1"/>
                <c:pt idx="0">
                  <c:v>電話交換業務</c:v>
                </c:pt>
              </c:strCache>
            </c:strRef>
          </c:tx>
          <c:spPr>
            <a:solidFill>
              <a:srgbClr val="CCFFFF"/>
            </a:solidFill>
            <a:ln w="18279">
              <a:solidFill>
                <a:srgbClr val="000000"/>
              </a:solidFill>
              <a:prstDash val="solid"/>
            </a:ln>
          </c:spPr>
          <c:invertIfNegative val="0"/>
          <c:dLbls>
            <c:spPr>
              <a:noFill/>
              <a:ln w="36558">
                <a:noFill/>
              </a:ln>
            </c:spPr>
            <c:txPr>
              <a:bodyPr/>
              <a:lstStyle/>
              <a:p>
                <a:pPr>
                  <a:defRPr sz="20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Sheet1!$B$5:$B$5</c:f>
              <c:numCache>
                <c:formatCode>0%</c:formatCode>
                <c:ptCount val="1"/>
                <c:pt idx="0">
                  <c:v>0.33000000000000063</c:v>
                </c:pt>
              </c:numCache>
            </c:numRef>
          </c:val>
          <c:extLst>
            <c:ext xmlns:c16="http://schemas.microsoft.com/office/drawing/2014/chart" uri="{C3380CC4-5D6E-409C-BE32-E72D297353CC}">
              <c16:uniqueId val="{00000005-9A89-4EB7-BE84-EFE46FD5EADB}"/>
            </c:ext>
          </c:extLst>
        </c:ser>
        <c:ser>
          <c:idx val="4"/>
          <c:order val="4"/>
          <c:tx>
            <c:strRef>
              <c:f>Sheet1!$A$6</c:f>
              <c:strCache>
                <c:ptCount val="1"/>
                <c:pt idx="0">
                  <c:v>公用車運転</c:v>
                </c:pt>
              </c:strCache>
            </c:strRef>
          </c:tx>
          <c:spPr>
            <a:solidFill>
              <a:schemeClr val="bg2">
                <a:lumMod val="75000"/>
              </a:schemeClr>
            </a:solidFill>
            <a:ln w="18279">
              <a:solidFill>
                <a:srgbClr val="000000"/>
              </a:solidFill>
              <a:prstDash val="solid"/>
            </a:ln>
          </c:spPr>
          <c:invertIfNegative val="0"/>
          <c:dLbls>
            <c:dLbl>
              <c:idx val="0"/>
              <c:layout>
                <c:manualLayout>
                  <c:x val="8.9302320348518208E-3"/>
                  <c:y val="9.955530470754384E-2"/>
                </c:manualLayout>
              </c:layout>
              <c:tx>
                <c:rich>
                  <a:bodyPr/>
                  <a:lstStyle/>
                  <a:p>
                    <a:r>
                      <a:rPr lang="en-US" altLang="en-US" sz="2000" dirty="0">
                        <a:solidFill>
                          <a:schemeClr val="tx1"/>
                        </a:solidFill>
                        <a:latin typeface="AR P丸ゴシック体M" pitchFamily="50" charset="-128"/>
                        <a:ea typeface="AR P丸ゴシック体M" pitchFamily="50" charset="-128"/>
                      </a:rPr>
                      <a:t>29%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A89-4EB7-BE84-EFE46FD5EADB}"/>
                </c:ext>
              </c:extLst>
            </c:dLbl>
            <c:spPr>
              <a:noFill/>
              <a:ln w="36558">
                <a:noFill/>
              </a:ln>
            </c:spPr>
            <c:txPr>
              <a:bodyPr/>
              <a:lstStyle/>
              <a:p>
                <a:pPr>
                  <a:defRPr sz="2591" b="0" i="0" u="none" strike="noStrike" baseline="0">
                    <a:solidFill>
                      <a:srgbClr val="000000"/>
                    </a:solidFill>
                    <a:latin typeface="AR P丸ゴシック体M" pitchFamily="50" charset="-128"/>
                    <a:ea typeface="AR P丸ゴシック体M" pitchFamily="50" charset="-128"/>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Sheet1!$B$6:$B$6</c:f>
              <c:numCache>
                <c:formatCode>0%</c:formatCode>
                <c:ptCount val="1"/>
                <c:pt idx="0">
                  <c:v>0.29000000000000031</c:v>
                </c:pt>
              </c:numCache>
            </c:numRef>
          </c:val>
          <c:extLst>
            <c:ext xmlns:c16="http://schemas.microsoft.com/office/drawing/2014/chart" uri="{C3380CC4-5D6E-409C-BE32-E72D297353CC}">
              <c16:uniqueId val="{00000007-9A89-4EB7-BE84-EFE46FD5EADB}"/>
            </c:ext>
          </c:extLst>
        </c:ser>
        <c:ser>
          <c:idx val="5"/>
          <c:order val="5"/>
          <c:tx>
            <c:strRef>
              <c:f>Sheet1!$A$7</c:f>
              <c:strCache>
                <c:ptCount val="1"/>
                <c:pt idx="0">
                  <c:v>し尿収集</c:v>
                </c:pt>
              </c:strCache>
            </c:strRef>
          </c:tx>
          <c:spPr>
            <a:solidFill>
              <a:srgbClr val="FF8080"/>
            </a:solidFill>
            <a:ln w="18279">
              <a:solidFill>
                <a:srgbClr val="000000"/>
              </a:solidFill>
              <a:prstDash val="solid"/>
            </a:ln>
          </c:spPr>
          <c:invertIfNegative val="0"/>
          <c:dLbls>
            <c:spPr>
              <a:noFill/>
              <a:ln w="36558">
                <a:noFill/>
              </a:ln>
            </c:spPr>
            <c:txPr>
              <a:bodyPr/>
              <a:lstStyle/>
              <a:p>
                <a:pPr>
                  <a:defRPr sz="20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Sheet1!$B$7:$B$7</c:f>
              <c:numCache>
                <c:formatCode>0%</c:formatCode>
                <c:ptCount val="1"/>
                <c:pt idx="0">
                  <c:v>0.78</c:v>
                </c:pt>
              </c:numCache>
            </c:numRef>
          </c:val>
          <c:extLst>
            <c:ext xmlns:c16="http://schemas.microsoft.com/office/drawing/2014/chart" uri="{C3380CC4-5D6E-409C-BE32-E72D297353CC}">
              <c16:uniqueId val="{00000008-9A89-4EB7-BE84-EFE46FD5EADB}"/>
            </c:ext>
          </c:extLst>
        </c:ser>
        <c:ser>
          <c:idx val="6"/>
          <c:order val="6"/>
          <c:tx>
            <c:strRef>
              <c:f>Sheet1!$A$8</c:f>
              <c:strCache>
                <c:ptCount val="1"/>
                <c:pt idx="0">
                  <c:v>一般ゴミ収集</c:v>
                </c:pt>
              </c:strCache>
            </c:strRef>
          </c:tx>
          <c:spPr>
            <a:solidFill>
              <a:schemeClr val="accent3"/>
            </a:solidFill>
            <a:ln w="18279">
              <a:solidFill>
                <a:srgbClr val="000000"/>
              </a:solidFill>
              <a:prstDash val="solid"/>
            </a:ln>
          </c:spPr>
          <c:invertIfNegative val="0"/>
          <c:dLbls>
            <c:spPr>
              <a:noFill/>
              <a:ln w="36558">
                <a:noFill/>
              </a:ln>
            </c:spPr>
            <c:txPr>
              <a:bodyPr/>
              <a:lstStyle/>
              <a:p>
                <a:pPr>
                  <a:defRPr sz="20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Sheet1!$B$8:$B$8</c:f>
              <c:numCache>
                <c:formatCode>0%</c:formatCode>
                <c:ptCount val="1"/>
                <c:pt idx="0">
                  <c:v>0.84000000000000064</c:v>
                </c:pt>
              </c:numCache>
            </c:numRef>
          </c:val>
          <c:extLst>
            <c:ext xmlns:c16="http://schemas.microsoft.com/office/drawing/2014/chart" uri="{C3380CC4-5D6E-409C-BE32-E72D297353CC}">
              <c16:uniqueId val="{00000009-9A89-4EB7-BE84-EFE46FD5EADB}"/>
            </c:ext>
          </c:extLst>
        </c:ser>
        <c:ser>
          <c:idx val="7"/>
          <c:order val="7"/>
          <c:tx>
            <c:strRef>
              <c:f>Sheet1!$A$9</c:f>
              <c:strCache>
                <c:ptCount val="1"/>
                <c:pt idx="0">
                  <c:v>学校給食</c:v>
                </c:pt>
              </c:strCache>
            </c:strRef>
          </c:tx>
          <c:spPr>
            <a:solidFill>
              <a:srgbClr val="CCCCFF"/>
            </a:solidFill>
            <a:ln w="18279">
              <a:solidFill>
                <a:srgbClr val="000000"/>
              </a:solidFill>
              <a:prstDash val="solid"/>
            </a:ln>
          </c:spPr>
          <c:invertIfNegative val="0"/>
          <c:dLbls>
            <c:spPr>
              <a:noFill/>
              <a:ln w="36558">
                <a:noFill/>
              </a:ln>
            </c:spPr>
            <c:txPr>
              <a:bodyPr/>
              <a:lstStyle/>
              <a:p>
                <a:pPr>
                  <a:defRPr sz="20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Sheet1!$B$9:$B$9</c:f>
              <c:numCache>
                <c:formatCode>0%</c:formatCode>
                <c:ptCount val="1"/>
                <c:pt idx="0">
                  <c:v>0.44000000000000006</c:v>
                </c:pt>
              </c:numCache>
            </c:numRef>
          </c:val>
          <c:extLst>
            <c:ext xmlns:c16="http://schemas.microsoft.com/office/drawing/2014/chart" uri="{C3380CC4-5D6E-409C-BE32-E72D297353CC}">
              <c16:uniqueId val="{0000000A-9A89-4EB7-BE84-EFE46FD5EADB}"/>
            </c:ext>
          </c:extLst>
        </c:ser>
        <c:ser>
          <c:idx val="8"/>
          <c:order val="8"/>
          <c:tx>
            <c:strRef>
              <c:f>Sheet1!$A$10</c:f>
              <c:strCache>
                <c:ptCount val="1"/>
                <c:pt idx="0">
                  <c:v>学校用務員</c:v>
                </c:pt>
              </c:strCache>
            </c:strRef>
          </c:tx>
          <c:spPr>
            <a:solidFill>
              <a:schemeClr val="accent6">
                <a:lumMod val="20000"/>
                <a:lumOff val="80000"/>
              </a:schemeClr>
            </a:solidFill>
            <a:ln w="18279">
              <a:solidFill>
                <a:srgbClr val="000000"/>
              </a:solidFill>
              <a:prstDash val="solid"/>
            </a:ln>
          </c:spPr>
          <c:invertIfNegative val="0"/>
          <c:dLbls>
            <c:spPr>
              <a:noFill/>
              <a:ln w="36558">
                <a:noFill/>
              </a:ln>
            </c:spPr>
            <c:txPr>
              <a:bodyPr/>
              <a:lstStyle/>
              <a:p>
                <a:pPr>
                  <a:defRPr sz="20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Sheet1!$B$10:$B$10</c:f>
              <c:numCache>
                <c:formatCode>0%</c:formatCode>
                <c:ptCount val="1"/>
                <c:pt idx="0">
                  <c:v>0.2</c:v>
                </c:pt>
              </c:numCache>
            </c:numRef>
          </c:val>
          <c:extLst>
            <c:ext xmlns:c16="http://schemas.microsoft.com/office/drawing/2014/chart" uri="{C3380CC4-5D6E-409C-BE32-E72D297353CC}">
              <c16:uniqueId val="{0000000B-9A89-4EB7-BE84-EFE46FD5EADB}"/>
            </c:ext>
          </c:extLst>
        </c:ser>
        <c:ser>
          <c:idx val="9"/>
          <c:order val="9"/>
          <c:tx>
            <c:strRef>
              <c:f>Sheet1!$A$11</c:f>
              <c:strCache>
                <c:ptCount val="1"/>
                <c:pt idx="0">
                  <c:v>水道メーター検針</c:v>
                </c:pt>
              </c:strCache>
            </c:strRef>
          </c:tx>
          <c:spPr>
            <a:solidFill>
              <a:srgbClr val="FFCCFF"/>
            </a:solidFill>
            <a:ln w="18279">
              <a:solidFill>
                <a:srgbClr val="000000"/>
              </a:solidFill>
              <a:prstDash val="solid"/>
            </a:ln>
          </c:spPr>
          <c:invertIfNegative val="0"/>
          <c:dLbls>
            <c:spPr>
              <a:noFill/>
              <a:ln w="36558">
                <a:noFill/>
              </a:ln>
            </c:spPr>
            <c:txPr>
              <a:bodyPr/>
              <a:lstStyle/>
              <a:p>
                <a:pPr>
                  <a:defRPr sz="20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Sheet1!$B$11:$B$11</c:f>
              <c:numCache>
                <c:formatCode>0%</c:formatCode>
                <c:ptCount val="1"/>
                <c:pt idx="0">
                  <c:v>0.82000000000000062</c:v>
                </c:pt>
              </c:numCache>
            </c:numRef>
          </c:val>
          <c:extLst>
            <c:ext xmlns:c16="http://schemas.microsoft.com/office/drawing/2014/chart" uri="{C3380CC4-5D6E-409C-BE32-E72D297353CC}">
              <c16:uniqueId val="{0000000C-9A89-4EB7-BE84-EFE46FD5EADB}"/>
            </c:ext>
          </c:extLst>
        </c:ser>
        <c:ser>
          <c:idx val="10"/>
          <c:order val="10"/>
          <c:tx>
            <c:strRef>
              <c:f>Sheet1!$A$12</c:f>
              <c:strCache>
                <c:ptCount val="1"/>
                <c:pt idx="0">
                  <c:v>道路維持補修</c:v>
                </c:pt>
              </c:strCache>
            </c:strRef>
          </c:tx>
          <c:spPr>
            <a:solidFill>
              <a:srgbClr val="FFFF00"/>
            </a:solidFill>
            <a:ln w="18279">
              <a:solidFill>
                <a:srgbClr val="000000"/>
              </a:solidFill>
              <a:prstDash val="solid"/>
            </a:ln>
          </c:spPr>
          <c:invertIfNegative val="0"/>
          <c:dLbls>
            <c:dLbl>
              <c:idx val="0"/>
              <c:layout>
                <c:manualLayout>
                  <c:x val="1.3395348052277775E-2"/>
                  <c:y val="5.6888745547167795E-2"/>
                </c:manualLayout>
              </c:layout>
              <c:spPr>
                <a:noFill/>
                <a:ln w="36558">
                  <a:noFill/>
                </a:ln>
              </c:spPr>
              <c:txPr>
                <a:bodyPr/>
                <a:lstStyle/>
                <a:p>
                  <a:pPr>
                    <a:defRPr sz="20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A89-4EB7-BE84-EFE46FD5EADB}"/>
                </c:ext>
              </c:extLst>
            </c:dLbl>
            <c:spPr>
              <a:noFill/>
              <a:ln w="36558">
                <a:noFill/>
              </a:ln>
            </c:spPr>
            <c:txPr>
              <a:bodyPr/>
              <a:lstStyle/>
              <a:p>
                <a:pPr>
                  <a:defRPr sz="2591"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Sheet1!$B$12:$B$12</c:f>
              <c:numCache>
                <c:formatCode>0%</c:formatCode>
                <c:ptCount val="1"/>
                <c:pt idx="0">
                  <c:v>0.67000000000000126</c:v>
                </c:pt>
              </c:numCache>
            </c:numRef>
          </c:val>
          <c:extLst>
            <c:ext xmlns:c16="http://schemas.microsoft.com/office/drawing/2014/chart" uri="{C3380CC4-5D6E-409C-BE32-E72D297353CC}">
              <c16:uniqueId val="{0000000E-9A89-4EB7-BE84-EFE46FD5EADB}"/>
            </c:ext>
          </c:extLst>
        </c:ser>
        <c:ser>
          <c:idx val="11"/>
          <c:order val="11"/>
          <c:tx>
            <c:strRef>
              <c:f>Sheet1!$A$13</c:f>
              <c:strCache>
                <c:ptCount val="1"/>
                <c:pt idx="0">
                  <c:v>ホームヘルパー派遣</c:v>
                </c:pt>
              </c:strCache>
            </c:strRef>
          </c:tx>
          <c:spPr>
            <a:solidFill>
              <a:srgbClr val="00FFFF"/>
            </a:solidFill>
            <a:ln w="18279">
              <a:solidFill>
                <a:srgbClr val="000000"/>
              </a:solidFill>
              <a:prstDash val="solid"/>
            </a:ln>
          </c:spPr>
          <c:invertIfNegative val="0"/>
          <c:dLbls>
            <c:dLbl>
              <c:idx val="0"/>
              <c:layout>
                <c:manualLayout>
                  <c:x val="-1.3395348052277664E-2"/>
                  <c:y val="3.79256437219126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A89-4EB7-BE84-EFE46FD5EADB}"/>
                </c:ext>
              </c:extLst>
            </c:dLbl>
            <c:spPr>
              <a:noFill/>
              <a:ln w="36558">
                <a:noFill/>
              </a:ln>
            </c:spPr>
            <c:txPr>
              <a:bodyPr/>
              <a:lstStyle/>
              <a:p>
                <a:pPr>
                  <a:defRPr sz="20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Sheet1!$B$13:$B$13</c:f>
              <c:numCache>
                <c:formatCode>0%</c:formatCode>
                <c:ptCount val="1"/>
                <c:pt idx="0">
                  <c:v>0.91</c:v>
                </c:pt>
              </c:numCache>
            </c:numRef>
          </c:val>
          <c:extLst>
            <c:ext xmlns:c16="http://schemas.microsoft.com/office/drawing/2014/chart" uri="{C3380CC4-5D6E-409C-BE32-E72D297353CC}">
              <c16:uniqueId val="{00000010-9A89-4EB7-BE84-EFE46FD5EADB}"/>
            </c:ext>
          </c:extLst>
        </c:ser>
        <c:ser>
          <c:idx val="12"/>
          <c:order val="12"/>
          <c:tx>
            <c:strRef>
              <c:f>Sheet1!$A$14</c:f>
              <c:strCache>
                <c:ptCount val="1"/>
                <c:pt idx="0">
                  <c:v>在宅配食サービス</c:v>
                </c:pt>
              </c:strCache>
            </c:strRef>
          </c:tx>
          <c:spPr>
            <a:noFill/>
            <a:ln w="18279">
              <a:solidFill>
                <a:schemeClr val="tx1"/>
              </a:solidFill>
              <a:prstDash val="solid"/>
            </a:ln>
          </c:spPr>
          <c:invertIfNegative val="0"/>
          <c:dLbls>
            <c:spPr>
              <a:noFill/>
              <a:ln w="36558">
                <a:noFill/>
              </a:ln>
            </c:spPr>
            <c:txPr>
              <a:bodyPr/>
              <a:lstStyle/>
              <a:p>
                <a:pPr>
                  <a:defRPr sz="20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Sheet1!$B$14:$B$14</c:f>
              <c:numCache>
                <c:formatCode>0%</c:formatCode>
                <c:ptCount val="1"/>
                <c:pt idx="0">
                  <c:v>0.96000000000000063</c:v>
                </c:pt>
              </c:numCache>
            </c:numRef>
          </c:val>
          <c:extLst>
            <c:ext xmlns:c16="http://schemas.microsoft.com/office/drawing/2014/chart" uri="{C3380CC4-5D6E-409C-BE32-E72D297353CC}">
              <c16:uniqueId val="{00000011-9A89-4EB7-BE84-EFE46FD5EADB}"/>
            </c:ext>
          </c:extLst>
        </c:ser>
        <c:ser>
          <c:idx val="13"/>
          <c:order val="13"/>
          <c:tx>
            <c:strRef>
              <c:f>Sheet1!$A$15</c:f>
              <c:strCache>
                <c:ptCount val="1"/>
                <c:pt idx="0">
                  <c:v>庁内情報システム</c:v>
                </c:pt>
              </c:strCache>
            </c:strRef>
          </c:tx>
          <c:spPr>
            <a:solidFill>
              <a:srgbClr val="FFFF00"/>
            </a:solidFill>
            <a:ln w="18279">
              <a:solidFill>
                <a:srgbClr val="000000"/>
              </a:solidFill>
              <a:prstDash val="solid"/>
            </a:ln>
          </c:spPr>
          <c:invertIfNegative val="0"/>
          <c:dLbls>
            <c:dLbl>
              <c:idx val="0"/>
              <c:layout>
                <c:manualLayout>
                  <c:x val="2.8279068110364135E-2"/>
                  <c:y val="2.3703643977986601E-3"/>
                </c:manualLayout>
              </c:layout>
              <c:spPr>
                <a:noFill/>
                <a:ln w="36558">
                  <a:noFill/>
                </a:ln>
              </c:spPr>
              <c:txPr>
                <a:bodyPr/>
                <a:lstStyle/>
                <a:p>
                  <a:pPr>
                    <a:defRPr sz="20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9A89-4EB7-BE84-EFE46FD5EADB}"/>
                </c:ext>
              </c:extLst>
            </c:dLbl>
            <c:spPr>
              <a:noFill/>
              <a:ln w="36558">
                <a:noFill/>
              </a:ln>
            </c:spPr>
            <c:txPr>
              <a:bodyPr/>
              <a:lstStyle/>
              <a:p>
                <a:pPr>
                  <a:defRPr sz="2591"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Sheet1!$B$15:$B$15</c:f>
              <c:numCache>
                <c:formatCode>0%</c:formatCode>
                <c:ptCount val="1"/>
                <c:pt idx="0">
                  <c:v>0.82000000000000062</c:v>
                </c:pt>
              </c:numCache>
            </c:numRef>
          </c:val>
          <c:extLst>
            <c:ext xmlns:c16="http://schemas.microsoft.com/office/drawing/2014/chart" uri="{C3380CC4-5D6E-409C-BE32-E72D297353CC}">
              <c16:uniqueId val="{00000013-9A89-4EB7-BE84-EFE46FD5EADB}"/>
            </c:ext>
          </c:extLst>
        </c:ser>
        <c:ser>
          <c:idx val="14"/>
          <c:order val="14"/>
          <c:tx>
            <c:strRef>
              <c:f>Sheet1!$A$16</c:f>
              <c:strCache>
                <c:ptCount val="1"/>
                <c:pt idx="0">
                  <c:v>ホームページ運営</c:v>
                </c:pt>
              </c:strCache>
            </c:strRef>
          </c:tx>
          <c:spPr>
            <a:solidFill>
              <a:srgbClr val="008080"/>
            </a:solidFill>
            <a:ln w="18279">
              <a:solidFill>
                <a:srgbClr val="000000"/>
              </a:solidFill>
              <a:prstDash val="solid"/>
            </a:ln>
          </c:spPr>
          <c:invertIfNegative val="0"/>
          <c:dLbls>
            <c:dLbl>
              <c:idx val="0"/>
              <c:layout>
                <c:manualLayout>
                  <c:x val="3.5720928139407249E-2"/>
                  <c:y val="-1.4222186386791957E-2"/>
                </c:manualLayout>
              </c:layout>
              <c:tx>
                <c:rich>
                  <a:bodyPr/>
                  <a:lstStyle/>
                  <a:p>
                    <a:r>
                      <a:rPr lang="en-US" altLang="en-US" sz="2000" dirty="0">
                        <a:solidFill>
                          <a:schemeClr val="tx1"/>
                        </a:solidFill>
                        <a:latin typeface="AR P丸ゴシック体M" pitchFamily="50" charset="-128"/>
                        <a:ea typeface="AR P丸ゴシック体M" pitchFamily="50" charset="-128"/>
                      </a:rPr>
                      <a:t>49%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9A89-4EB7-BE84-EFE46FD5EADB}"/>
                </c:ext>
              </c:extLst>
            </c:dLbl>
            <c:spPr>
              <a:noFill/>
              <a:ln w="36558">
                <a:noFill/>
              </a:ln>
            </c:spPr>
            <c:txPr>
              <a:bodyPr/>
              <a:lstStyle/>
              <a:p>
                <a:pPr>
                  <a:defRPr sz="2591"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Sheet1!$B$16:$B$16</c:f>
              <c:numCache>
                <c:formatCode>0%</c:formatCode>
                <c:ptCount val="1"/>
                <c:pt idx="0">
                  <c:v>0.49000000000000032</c:v>
                </c:pt>
              </c:numCache>
            </c:numRef>
          </c:val>
          <c:extLst>
            <c:ext xmlns:c16="http://schemas.microsoft.com/office/drawing/2014/chart" uri="{C3380CC4-5D6E-409C-BE32-E72D297353CC}">
              <c16:uniqueId val="{00000015-9A89-4EB7-BE84-EFE46FD5EADB}"/>
            </c:ext>
          </c:extLst>
        </c:ser>
        <c:ser>
          <c:idx val="15"/>
          <c:order val="15"/>
          <c:tx>
            <c:strRef>
              <c:f>Sheet1!$A$17</c:f>
              <c:strCache>
                <c:ptCount val="1"/>
                <c:pt idx="0">
                  <c:v>給与計算事務</c:v>
                </c:pt>
              </c:strCache>
            </c:strRef>
          </c:tx>
          <c:spPr>
            <a:solidFill>
              <a:schemeClr val="tx2">
                <a:lumMod val="20000"/>
                <a:lumOff val="80000"/>
              </a:schemeClr>
            </a:solidFill>
            <a:ln w="18279">
              <a:solidFill>
                <a:srgbClr val="000000"/>
              </a:solidFill>
              <a:prstDash val="solid"/>
            </a:ln>
          </c:spPr>
          <c:invertIfNegative val="0"/>
          <c:dLbls>
            <c:dLbl>
              <c:idx val="0"/>
              <c:layout>
                <c:manualLayout>
                  <c:x val="3.4232556133598588E-2"/>
                  <c:y val="-7.1110931933959899E-3"/>
                </c:manualLayout>
              </c:layout>
              <c:spPr>
                <a:noFill/>
                <a:ln w="36558">
                  <a:noFill/>
                </a:ln>
              </c:spPr>
              <c:txPr>
                <a:bodyPr/>
                <a:lstStyle/>
                <a:p>
                  <a:pPr>
                    <a:defRPr sz="20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9A89-4EB7-BE84-EFE46FD5EADB}"/>
                </c:ext>
              </c:extLst>
            </c:dLbl>
            <c:spPr>
              <a:noFill/>
              <a:ln w="36558">
                <a:noFill/>
              </a:ln>
            </c:spPr>
            <c:txPr>
              <a:bodyPr/>
              <a:lstStyle/>
              <a:p>
                <a:pPr>
                  <a:defRPr sz="2591"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Sheet1!$B$17:$B$17</c:f>
              <c:numCache>
                <c:formatCode>0%</c:formatCode>
                <c:ptCount val="1"/>
                <c:pt idx="0">
                  <c:v>0.36000000000000032</c:v>
                </c:pt>
              </c:numCache>
            </c:numRef>
          </c:val>
          <c:extLst>
            <c:ext xmlns:c16="http://schemas.microsoft.com/office/drawing/2014/chart" uri="{C3380CC4-5D6E-409C-BE32-E72D297353CC}">
              <c16:uniqueId val="{00000017-9A89-4EB7-BE84-EFE46FD5EADB}"/>
            </c:ext>
          </c:extLst>
        </c:ser>
        <c:dLbls>
          <c:showLegendKey val="0"/>
          <c:showVal val="0"/>
          <c:showCatName val="0"/>
          <c:showSerName val="0"/>
          <c:showPercent val="0"/>
          <c:showBubbleSize val="0"/>
        </c:dLbls>
        <c:gapWidth val="150"/>
        <c:gapDepth val="0"/>
        <c:shape val="box"/>
        <c:axId val="855043584"/>
        <c:axId val="733451904"/>
        <c:axId val="0"/>
      </c:bar3DChart>
      <c:catAx>
        <c:axId val="855043584"/>
        <c:scaling>
          <c:orientation val="minMax"/>
        </c:scaling>
        <c:delete val="0"/>
        <c:axPos val="b"/>
        <c:numFmt formatCode="General" sourceLinked="1"/>
        <c:majorTickMark val="in"/>
        <c:minorTickMark val="none"/>
        <c:tickLblPos val="low"/>
        <c:spPr>
          <a:ln w="4570">
            <a:solidFill>
              <a:srgbClr val="000000"/>
            </a:solidFill>
            <a:prstDash val="solid"/>
          </a:ln>
        </c:spPr>
        <c:txPr>
          <a:bodyPr rot="0" vert="horz"/>
          <a:lstStyle/>
          <a:p>
            <a:pPr>
              <a:defRPr sz="2591" b="0" i="0" u="none" strike="noStrike" baseline="0">
                <a:solidFill>
                  <a:srgbClr val="000000"/>
                </a:solidFill>
                <a:latin typeface="ＭＳ Ｐゴシック"/>
                <a:ea typeface="ＭＳ Ｐゴシック"/>
                <a:cs typeface="ＭＳ Ｐゴシック"/>
              </a:defRPr>
            </a:pPr>
            <a:endParaRPr lang="ja-JP"/>
          </a:p>
        </c:txPr>
        <c:crossAx val="733451904"/>
        <c:crosses val="autoZero"/>
        <c:auto val="1"/>
        <c:lblAlgn val="ctr"/>
        <c:lblOffset val="100"/>
        <c:tickLblSkip val="1"/>
        <c:tickMarkSkip val="1"/>
        <c:noMultiLvlLbl val="0"/>
      </c:catAx>
      <c:valAx>
        <c:axId val="733451904"/>
        <c:scaling>
          <c:orientation val="minMax"/>
        </c:scaling>
        <c:delete val="0"/>
        <c:axPos val="l"/>
        <c:majorGridlines>
          <c:spPr>
            <a:ln w="4570">
              <a:solidFill>
                <a:schemeClr val="tx1"/>
              </a:solidFill>
              <a:prstDash val="solid"/>
            </a:ln>
          </c:spPr>
        </c:majorGridlines>
        <c:numFmt formatCode="0%" sourceLinked="1"/>
        <c:majorTickMark val="in"/>
        <c:minorTickMark val="none"/>
        <c:tickLblPos val="nextTo"/>
        <c:spPr>
          <a:ln w="4570">
            <a:solidFill>
              <a:schemeClr val="tx1"/>
            </a:solidFill>
            <a:prstDash val="solid"/>
          </a:ln>
        </c:spPr>
        <c:txPr>
          <a:bodyPr rot="0" vert="horz"/>
          <a:lstStyle/>
          <a:p>
            <a:pPr>
              <a:defRPr sz="20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crossAx val="855043584"/>
        <c:crosses val="autoZero"/>
        <c:crossBetween val="between"/>
      </c:valAx>
      <c:spPr>
        <a:noFill/>
        <a:ln w="36558">
          <a:noFill/>
        </a:ln>
      </c:spPr>
    </c:plotArea>
    <c:legend>
      <c:legendPos val="r"/>
      <c:legendEntry>
        <c:idx val="0"/>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1"/>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2"/>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3"/>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4"/>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5"/>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6"/>
        <c:txPr>
          <a:bodyPr/>
          <a:lstStyle/>
          <a:p>
            <a:pPr>
              <a:defRPr sz="1800" b="1"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7"/>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8"/>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9"/>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10"/>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11"/>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12"/>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13"/>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14"/>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egendEntry>
        <c:idx val="15"/>
        <c:txPr>
          <a:bodyPr/>
          <a:lstStyle/>
          <a:p>
            <a:pPr>
              <a:defRPr sz="1800"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Entry>
      <c:layout>
        <c:manualLayout>
          <c:xMode val="edge"/>
          <c:yMode val="edge"/>
          <c:x val="0.69081272084805656"/>
          <c:y val="3.7452038629463252E-2"/>
          <c:w val="0.30918727915194438"/>
          <c:h val="0.84516648772286795"/>
        </c:manualLayout>
      </c:layout>
      <c:overlay val="0"/>
      <c:spPr>
        <a:noFill/>
        <a:ln w="4570">
          <a:noFill/>
          <a:prstDash val="solid"/>
        </a:ln>
      </c:spPr>
      <c:txPr>
        <a:bodyPr/>
        <a:lstStyle/>
        <a:p>
          <a:pPr>
            <a:defRPr sz="1583" b="0" i="0" u="none" strike="noStrike" baseline="0">
              <a:solidFill>
                <a:schemeClr val="tx1"/>
              </a:solidFill>
              <a:latin typeface="AR P丸ゴシック体M" pitchFamily="50" charset="-128"/>
              <a:ea typeface="AR P丸ゴシック体M" pitchFamily="50" charset="-128"/>
              <a:cs typeface="ＭＳ Ｐゴシック"/>
            </a:defRPr>
          </a:pPr>
          <a:endParaRPr lang="ja-JP"/>
        </a:p>
      </c:txPr>
    </c:legend>
    <c:plotVisOnly val="1"/>
    <c:dispBlanksAs val="gap"/>
    <c:showDLblsOverMax val="0"/>
  </c:chart>
  <c:spPr>
    <a:noFill/>
    <a:ln>
      <a:noFill/>
    </a:ln>
  </c:spPr>
  <c:txPr>
    <a:bodyPr/>
    <a:lstStyle/>
    <a:p>
      <a:pPr>
        <a:defRPr sz="2591"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3172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728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97285"/>
          </a:xfrm>
          <a:prstGeom prst="rect">
            <a:avLst/>
          </a:prstGeom>
        </p:spPr>
        <p:txBody>
          <a:bodyPr vert="horz" lIns="91440" tIns="45720" rIns="91440" bIns="45720" rtlCol="0"/>
          <a:lstStyle>
            <a:lvl1pPr algn="r">
              <a:defRPr sz="1200"/>
            </a:lvl1pPr>
          </a:lstStyle>
          <a:p>
            <a:fld id="{269B31DE-13B0-4D92-8E0B-792B6F404EA6}" type="datetimeFigureOut">
              <a:rPr kumimoji="1" lang="ja-JP" altLang="en-US" smtClean="0"/>
              <a:pPr/>
              <a:t>2017/4/4</a:t>
            </a:fld>
            <a:endParaRPr kumimoji="1" lang="ja-JP" altLang="en-US" dirty="0"/>
          </a:p>
        </p:txBody>
      </p:sp>
      <p:sp>
        <p:nvSpPr>
          <p:cNvPr id="4" name="スライド イメージ プレースホルダ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724203"/>
            <a:ext cx="5486400" cy="447556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6678"/>
            <a:ext cx="2971800" cy="49728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9446678"/>
            <a:ext cx="2971800" cy="497285"/>
          </a:xfrm>
          <a:prstGeom prst="rect">
            <a:avLst/>
          </a:prstGeom>
        </p:spPr>
        <p:txBody>
          <a:bodyPr vert="horz" lIns="91440" tIns="45720" rIns="91440" bIns="45720" rtlCol="0" anchor="b"/>
          <a:lstStyle>
            <a:lvl1pPr algn="r">
              <a:defRPr sz="1200"/>
            </a:lvl1pPr>
          </a:lstStyle>
          <a:p>
            <a:fld id="{89620A24-BA11-49CE-957F-AC6805926D8E}" type="slidenum">
              <a:rPr kumimoji="1" lang="ja-JP" altLang="en-US" smtClean="0"/>
              <a:pPr/>
              <a:t>‹#›</a:t>
            </a:fld>
            <a:endParaRPr kumimoji="1" lang="ja-JP" altLang="en-US" dirty="0"/>
          </a:p>
        </p:txBody>
      </p:sp>
    </p:spTree>
    <p:extLst>
      <p:ext uri="{BB962C8B-B14F-4D97-AF65-F5344CB8AC3E}">
        <p14:creationId xmlns:p14="http://schemas.microsoft.com/office/powerpoint/2010/main" val="17644661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指定管理制度が発足する前の資料である。その後の拡大状況の全体像、各自治体の実態把握が必要である。</a:t>
            </a:r>
            <a:endParaRPr kumimoji="1" lang="en-US" altLang="ja-JP" dirty="0"/>
          </a:p>
          <a:p>
            <a:r>
              <a:rPr lang="ja-JP" altLang="en-US" dirty="0"/>
              <a:t>それぞれの委託に対する賃金の積算根拠、職種による違いなど把握することが必要である。</a:t>
            </a:r>
            <a:endParaRPr kumimoji="1" lang="ja-JP" altLang="en-US" dirty="0"/>
          </a:p>
        </p:txBody>
      </p:sp>
      <p:sp>
        <p:nvSpPr>
          <p:cNvPr id="4" name="スライド番号プレースホルダ 3"/>
          <p:cNvSpPr>
            <a:spLocks noGrp="1"/>
          </p:cNvSpPr>
          <p:nvPr>
            <p:ph type="sldNum" sz="quarter" idx="10"/>
          </p:nvPr>
        </p:nvSpPr>
        <p:spPr/>
        <p:txBody>
          <a:bodyPr/>
          <a:lstStyle/>
          <a:p>
            <a:fld id="{89620A24-BA11-49CE-957F-AC6805926D8E}" type="slidenum">
              <a:rPr kumimoji="1" lang="ja-JP" altLang="en-US" smtClean="0"/>
              <a:pPr/>
              <a:t>3</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公共性について「公共性」と「私益性」、「非営利性」と「営利性」を指標に行政の「守備範囲」を模式化している。どこまでを行政が行うのか、</a:t>
            </a:r>
            <a:r>
              <a:rPr lang="ja-JP" altLang="en-US" dirty="0"/>
              <a:t>アウトソーシングを整理する視点となる。</a:t>
            </a:r>
            <a:endParaRPr kumimoji="1" lang="en-US" altLang="ja-JP" dirty="0"/>
          </a:p>
          <a:p>
            <a:endParaRPr lang="en-US" altLang="ja-JP" dirty="0"/>
          </a:p>
          <a:p>
            <a:r>
              <a:rPr kumimoji="1" lang="ja-JP" altLang="en-US" dirty="0"/>
              <a:t>介護の賃金は介護報酬に規定される「公定価格」である。事業そのものが疑似市場との評価もうなずける。</a:t>
            </a:r>
            <a:endParaRPr kumimoji="1" lang="en-US" altLang="ja-JP" dirty="0"/>
          </a:p>
          <a:p>
            <a:endParaRPr kumimoji="1" lang="ja-JP" altLang="en-US" dirty="0"/>
          </a:p>
        </p:txBody>
      </p:sp>
      <p:sp>
        <p:nvSpPr>
          <p:cNvPr id="4" name="スライド番号プレースホルダ 3"/>
          <p:cNvSpPr>
            <a:spLocks noGrp="1"/>
          </p:cNvSpPr>
          <p:nvPr>
            <p:ph type="sldNum" sz="quarter" idx="10"/>
          </p:nvPr>
        </p:nvSpPr>
        <p:spPr/>
        <p:txBody>
          <a:bodyPr/>
          <a:lstStyle/>
          <a:p>
            <a:fld id="{89620A24-BA11-49CE-957F-AC6805926D8E}" type="slidenum">
              <a:rPr kumimoji="1" lang="ja-JP" altLang="en-US" smtClean="0"/>
              <a:pPr/>
              <a:t>4</a:t>
            </a:fld>
            <a:endParaRPr kumimoji="1"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42975" y="746125"/>
            <a:ext cx="4972050" cy="3729038"/>
          </a:xfrm>
        </p:spPr>
      </p:sp>
      <p:sp>
        <p:nvSpPr>
          <p:cNvPr id="3" name="ノート プレースホルダ 2"/>
          <p:cNvSpPr>
            <a:spLocks noGrp="1"/>
          </p:cNvSpPr>
          <p:nvPr>
            <p:ph type="body" idx="1"/>
          </p:nvPr>
        </p:nvSpPr>
        <p:spPr/>
        <p:txBody>
          <a:bodyPr>
            <a:normAutofit/>
          </a:bodyPr>
          <a:lstStyle/>
          <a:p>
            <a:r>
              <a:rPr kumimoji="1" lang="ja-JP" altLang="en-US" dirty="0"/>
              <a:t>　 </a:t>
            </a:r>
            <a:r>
              <a:rPr kumimoji="1" lang="ja-JP" altLang="en-US" dirty="0">
                <a:latin typeface="AR P丸ゴシック体M" pitchFamily="50" charset="-128"/>
                <a:ea typeface="AR P丸ゴシック体M" pitchFamily="50" charset="-128"/>
              </a:rPr>
              <a:t>自治体交渉で焦点になるのはやはり賃金である。論点がどこにあるのか、よく研究し、「税金で行う仕事で貧乏人をつくるな」と追及する必要がある。</a:t>
            </a:r>
            <a:endParaRPr kumimoji="1" lang="en-US" altLang="ja-JP" dirty="0">
              <a:latin typeface="AR P丸ゴシック体M" pitchFamily="50" charset="-128"/>
              <a:ea typeface="AR P丸ゴシック体M" pitchFamily="50" charset="-128"/>
            </a:endParaRPr>
          </a:p>
          <a:p>
            <a:r>
              <a:rPr lang="ja-JP" altLang="en-US" dirty="0">
                <a:latin typeface="AR P丸ゴシック体M" pitchFamily="50" charset="-128"/>
                <a:ea typeface="AR P丸ゴシック体M" pitchFamily="50" charset="-128"/>
              </a:rPr>
              <a:t>第</a:t>
            </a:r>
            <a:r>
              <a:rPr lang="en-US" altLang="ja-JP" dirty="0">
                <a:latin typeface="AR P丸ゴシック体M" pitchFamily="50" charset="-128"/>
                <a:ea typeface="AR P丸ゴシック体M" pitchFamily="50" charset="-128"/>
              </a:rPr>
              <a:t>11</a:t>
            </a:r>
            <a:r>
              <a:rPr lang="ja-JP" altLang="en-US" dirty="0">
                <a:latin typeface="AR P丸ゴシック体M" pitchFamily="50" charset="-128"/>
                <a:ea typeface="AR P丸ゴシック体M" pitchFamily="50" charset="-128"/>
              </a:rPr>
              <a:t>条の適正とは何かである。これまでは、最低賃金を上回っていれば違法ではないという解釈であった。</a:t>
            </a:r>
            <a:endParaRPr lang="en-US" altLang="ja-JP" dirty="0">
              <a:latin typeface="AR P丸ゴシック体M" pitchFamily="50" charset="-128"/>
              <a:ea typeface="AR P丸ゴシック体M" pitchFamily="50" charset="-128"/>
            </a:endParaRPr>
          </a:p>
          <a:p>
            <a:r>
              <a:rPr lang="ja-JP" altLang="en-US" dirty="0">
                <a:latin typeface="AR P丸ゴシック体M" pitchFamily="50" charset="-128"/>
                <a:ea typeface="AR P丸ゴシック体M" pitchFamily="50" charset="-128"/>
              </a:rPr>
              <a:t>●</a:t>
            </a:r>
            <a:r>
              <a:rPr kumimoji="1" lang="ja-JP" altLang="en-US" dirty="0">
                <a:latin typeface="AR P丸ゴシック体M" pitchFamily="50" charset="-128"/>
                <a:ea typeface="AR P丸ゴシック体M" pitchFamily="50" charset="-128"/>
              </a:rPr>
              <a:t>まず、</a:t>
            </a:r>
            <a:r>
              <a:rPr lang="ja-JP" altLang="en-US" dirty="0">
                <a:latin typeface="AR P丸ゴシック体M" pitchFamily="50" charset="-128"/>
                <a:ea typeface="AR P丸ゴシック体M" pitchFamily="50" charset="-128"/>
              </a:rPr>
              <a:t>国の考え方－人事院勧告では「まで検討」という生ぬるさ、「常勤職員との権衡＝つりあい」「予算の範囲内」のである。賃金とは何かが欠け、しかも差別に満ちている。民主党政権も同じ考え方かが問われてくる。</a:t>
            </a:r>
            <a:endParaRPr lang="en-US" altLang="ja-JP" dirty="0">
              <a:latin typeface="AR P丸ゴシック体M" pitchFamily="50" charset="-128"/>
              <a:ea typeface="AR P丸ゴシック体M" pitchFamily="50" charset="-128"/>
            </a:endParaRPr>
          </a:p>
          <a:p>
            <a:r>
              <a:rPr lang="ja-JP" altLang="en-US" dirty="0">
                <a:latin typeface="AR P丸ゴシック体M" pitchFamily="50" charset="-128"/>
                <a:ea typeface="AR P丸ゴシック体M" pitchFamily="50" charset="-128"/>
              </a:rPr>
              <a:t>●静岡市の指定管理の賃金積算。まだ公開しているが、東京都区はどういう基準なのか。常勤職員の</a:t>
            </a:r>
            <a:r>
              <a:rPr lang="en-US" altLang="ja-JP" dirty="0">
                <a:latin typeface="AR P丸ゴシック体M" pitchFamily="50" charset="-128"/>
                <a:ea typeface="AR P丸ゴシック体M" pitchFamily="50" charset="-128"/>
              </a:rPr>
              <a:t>70</a:t>
            </a:r>
            <a:r>
              <a:rPr lang="ja-JP" altLang="en-US" dirty="0">
                <a:latin typeface="AR P丸ゴシック体M" pitchFamily="50" charset="-128"/>
                <a:ea typeface="AR P丸ゴシック体M" pitchFamily="50" charset="-128"/>
              </a:rPr>
              <a:t>％とする根拠、妥当性が問われる。委託された会社がこの積算から著しく低ければ改善策も問われる。</a:t>
            </a:r>
            <a:endParaRPr lang="en-US" altLang="ja-JP" dirty="0">
              <a:latin typeface="AR P丸ゴシック体M" pitchFamily="50" charset="-128"/>
              <a:ea typeface="AR P丸ゴシック体M" pitchFamily="50" charset="-128"/>
            </a:endParaRPr>
          </a:p>
          <a:p>
            <a:r>
              <a:rPr lang="ja-JP" altLang="en-US" dirty="0">
                <a:latin typeface="AR P丸ゴシック体M" pitchFamily="50" charset="-128"/>
                <a:ea typeface="AR P丸ゴシック体M" pitchFamily="50" charset="-128"/>
              </a:rPr>
              <a:t>●</a:t>
            </a:r>
            <a:r>
              <a:rPr kumimoji="1" lang="ja-JP" altLang="en-US" dirty="0">
                <a:latin typeface="AR P丸ゴシック体M" pitchFamily="50" charset="-128"/>
                <a:ea typeface="AR P丸ゴシック体M" pitchFamily="50" charset="-128"/>
              </a:rPr>
              <a:t>正社員と臨時社員が同じ仕事をしているのに賃金が安い。裁判では</a:t>
            </a:r>
            <a:r>
              <a:rPr kumimoji="1" lang="en-US" altLang="ja-JP" dirty="0">
                <a:latin typeface="AR P丸ゴシック体M" pitchFamily="50" charset="-128"/>
                <a:ea typeface="AR P丸ゴシック体M" pitchFamily="50" charset="-128"/>
              </a:rPr>
              <a:t>8</a:t>
            </a:r>
            <a:r>
              <a:rPr kumimoji="1" lang="ja-JP" altLang="en-US" dirty="0">
                <a:latin typeface="AR P丸ゴシック体M" pitchFamily="50" charset="-128"/>
                <a:ea typeface="AR P丸ゴシック体M" pitchFamily="50" charset="-128"/>
              </a:rPr>
              <a:t>割以下が違法と判断されたが、なぜ</a:t>
            </a:r>
            <a:r>
              <a:rPr kumimoji="1" lang="en-US" altLang="ja-JP" dirty="0">
                <a:latin typeface="AR P丸ゴシック体M" pitchFamily="50" charset="-128"/>
                <a:ea typeface="AR P丸ゴシック体M" pitchFamily="50" charset="-128"/>
              </a:rPr>
              <a:t>8</a:t>
            </a:r>
            <a:r>
              <a:rPr kumimoji="1" lang="ja-JP" altLang="en-US" dirty="0">
                <a:latin typeface="AR P丸ゴシック体M" pitchFamily="50" charset="-128"/>
                <a:ea typeface="AR P丸ゴシック体M" pitchFamily="50" charset="-128"/>
              </a:rPr>
              <a:t>割かが残っている。</a:t>
            </a:r>
            <a:endParaRPr kumimoji="1" lang="en-US" altLang="ja-JP" dirty="0">
              <a:latin typeface="AR P丸ゴシック体M" pitchFamily="50" charset="-128"/>
              <a:ea typeface="AR P丸ゴシック体M" pitchFamily="50" charset="-128"/>
            </a:endParaRPr>
          </a:p>
          <a:p>
            <a:r>
              <a:rPr lang="ja-JP" altLang="en-US" dirty="0">
                <a:latin typeface="AR P丸ゴシック体M" pitchFamily="50" charset="-128"/>
                <a:ea typeface="AR P丸ゴシック体M" pitchFamily="50" charset="-128"/>
              </a:rPr>
              <a:t>●</a:t>
            </a:r>
            <a:r>
              <a:rPr kumimoji="1" lang="ja-JP" altLang="en-US" dirty="0">
                <a:latin typeface="AR P丸ゴシック体M" pitchFamily="50" charset="-128"/>
                <a:ea typeface="AR P丸ゴシック体M" pitchFamily="50" charset="-128"/>
              </a:rPr>
              <a:t>注目されている野田市の公契約条例。どう評価するか、どう現実を前進させるのかはぜひ議論してもらいたい。</a:t>
            </a:r>
            <a:endParaRPr kumimoji="1" lang="en-US" altLang="ja-JP" dirty="0">
              <a:latin typeface="AR P丸ゴシック体M" pitchFamily="50" charset="-128"/>
              <a:ea typeface="AR P丸ゴシック体M" pitchFamily="50" charset="-128"/>
            </a:endParaRPr>
          </a:p>
          <a:p>
            <a:r>
              <a:rPr lang="en-US" altLang="ja-JP" dirty="0">
                <a:latin typeface="AR P丸ゴシック体M" pitchFamily="50" charset="-128"/>
                <a:ea typeface="AR P丸ゴシック体M" pitchFamily="50" charset="-128"/>
              </a:rPr>
              <a:t>  </a:t>
            </a:r>
          </a:p>
          <a:p>
            <a:r>
              <a:rPr lang="ja-JP" altLang="en-US" dirty="0">
                <a:latin typeface="AR P丸ゴシック体M" pitchFamily="50" charset="-128"/>
                <a:ea typeface="AR P丸ゴシック体M" pitchFamily="50" charset="-128"/>
              </a:rPr>
              <a:t>　私が強調したいのは食らいついて実際に賃上げするということである。</a:t>
            </a:r>
            <a:endParaRPr kumimoji="1" lang="en-US" altLang="ja-JP" dirty="0">
              <a:latin typeface="AR P丸ゴシック体M" pitchFamily="50" charset="-128"/>
              <a:ea typeface="AR P丸ゴシック体M" pitchFamily="50" charset="-128"/>
            </a:endParaRPr>
          </a:p>
          <a:p>
            <a:endParaRPr kumimoji="1" lang="ja-JP" altLang="en-US" dirty="0">
              <a:latin typeface="AR P丸ゴシック体M" pitchFamily="50" charset="-128"/>
              <a:ea typeface="AR P丸ゴシック体M" pitchFamily="50" charset="-128"/>
            </a:endParaRPr>
          </a:p>
        </p:txBody>
      </p:sp>
      <p:sp>
        <p:nvSpPr>
          <p:cNvPr id="4" name="スライド番号プレースホルダ 3"/>
          <p:cNvSpPr>
            <a:spLocks noGrp="1"/>
          </p:cNvSpPr>
          <p:nvPr>
            <p:ph type="sldNum" sz="quarter" idx="10"/>
          </p:nvPr>
        </p:nvSpPr>
        <p:spPr/>
        <p:txBody>
          <a:bodyPr/>
          <a:lstStyle/>
          <a:p>
            <a:fld id="{89620A24-BA11-49CE-957F-AC6805926D8E}" type="slidenum">
              <a:rPr kumimoji="1" lang="ja-JP" altLang="en-US" smtClean="0"/>
              <a:pPr/>
              <a:t>15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065417" y="5054602"/>
            <a:ext cx="673276" cy="279400"/>
          </a:xfrm>
        </p:spPr>
        <p:txBody>
          <a:bodyPr/>
          <a:lstStyle/>
          <a:p>
            <a:fld id="{BD981834-5FFD-46B9-9658-C31B183C775D}" type="datetime1">
              <a:rPr kumimoji="1" lang="ja-JP" altLang="en-US" smtClean="0"/>
              <a:t>2017/4/4</a:t>
            </a:fld>
            <a:endParaRPr kumimoji="1" lang="ja-JP" altLang="en-US" dirty="0"/>
          </a:p>
        </p:txBody>
      </p:sp>
      <p:sp>
        <p:nvSpPr>
          <p:cNvPr id="5" name="Footer Placeholder 4"/>
          <p:cNvSpPr>
            <a:spLocks noGrp="1"/>
          </p:cNvSpPr>
          <p:nvPr>
            <p:ph type="ftr" sz="quarter" idx="11"/>
          </p:nvPr>
        </p:nvSpPr>
        <p:spPr>
          <a:xfrm>
            <a:off x="1921934" y="5054602"/>
            <a:ext cx="4064860" cy="279400"/>
          </a:xfrm>
        </p:spPr>
        <p:txBody>
          <a:bodyPr/>
          <a:lstStyle/>
          <a:p>
            <a:endParaRPr kumimoji="1" lang="ja-JP" altLang="en-US" dirty="0"/>
          </a:p>
        </p:txBody>
      </p:sp>
      <p:sp>
        <p:nvSpPr>
          <p:cNvPr id="6" name="Slide Number Placeholder 5"/>
          <p:cNvSpPr>
            <a:spLocks noGrp="1"/>
          </p:cNvSpPr>
          <p:nvPr>
            <p:ph type="sldNum" sz="quarter" idx="12"/>
          </p:nvPr>
        </p:nvSpPr>
        <p:spPr>
          <a:xfrm>
            <a:off x="6817317" y="5054602"/>
            <a:ext cx="413483" cy="279400"/>
          </a:xfrm>
        </p:spPr>
        <p:txBody>
          <a:bodyPr/>
          <a:lstStyle/>
          <a:p>
            <a:fld id="{D2D8002D-B5B0-4BAC-B1F6-782DDCCE6D9C}" type="slidenum">
              <a:rPr kumimoji="1" lang="ja-JP" altLang="en-US" smtClean="0"/>
              <a:pPr/>
              <a:t>‹#›</a:t>
            </a:fld>
            <a:endParaRPr kumimoji="1" lang="ja-JP" altLang="en-US" dirty="0"/>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3047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B6806C-F7C9-4407-94BB-E65C1058BBC7}" type="datetime1">
              <a:rPr kumimoji="1" lang="ja-JP" altLang="en-US" smtClean="0"/>
              <a:t>2017/4/4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60142140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B6806C-F7C9-4407-94BB-E65C1058BBC7}" type="datetime1">
              <a:rPr kumimoji="1" lang="ja-JP" altLang="en-US" smtClean="0"/>
              <a:t>2017/4/4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566474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B6806C-F7C9-4407-94BB-E65C1058BBC7}" type="datetime1">
              <a:rPr kumimoji="1" lang="ja-JP" altLang="en-US" smtClean="0"/>
              <a:t>2017/4/4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5073006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B6806C-F7C9-4407-94BB-E65C1058BBC7}" type="datetime1">
              <a:rPr kumimoji="1" lang="ja-JP" altLang="en-US" smtClean="0"/>
              <a:t>2017/4/4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255889466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ja-JP" altLang="en-US"/>
              <a:t>マスター タイトルの書式設定</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B6806C-F7C9-4407-94BB-E65C1058BBC7}" type="datetime1">
              <a:rPr kumimoji="1" lang="ja-JP" altLang="en-US" smtClean="0"/>
              <a:t>2017/4/4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92322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ja-JP" altLang="en-US"/>
              <a:t>マスター タイトルの書式設定</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B6806C-F7C9-4407-94BB-E65C1058BBC7}" type="datetime1">
              <a:rPr kumimoji="1" lang="ja-JP" altLang="en-US" smtClean="0"/>
              <a:t>2017/4/4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6842823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B6806C-F7C9-4407-94BB-E65C1058BBC7}" type="datetime1">
              <a:rPr kumimoji="1" lang="ja-JP" altLang="en-US" smtClean="0"/>
              <a:t>2017/4/4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72689790"/>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B6806C-F7C9-4407-94BB-E65C1058BBC7}" type="datetime1">
              <a:rPr kumimoji="1" lang="ja-JP" altLang="en-US" smtClean="0"/>
              <a:t>2017/4/4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98743038"/>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13716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57200" y="1981200"/>
            <a:ext cx="8229600" cy="3886200"/>
          </a:xfrm>
        </p:spPr>
        <p:txBody>
          <a:bodyPr/>
          <a:lstStyle/>
          <a:p>
            <a:endParaRPr lang="ja-JP" altLang="en-US" dirty="0"/>
          </a:p>
        </p:txBody>
      </p:sp>
      <p:sp>
        <p:nvSpPr>
          <p:cNvPr id="4" name="フッター プレースホルダ 3"/>
          <p:cNvSpPr>
            <a:spLocks noGrp="1"/>
          </p:cNvSpPr>
          <p:nvPr>
            <p:ph type="ftr" sz="quarter" idx="10"/>
          </p:nvPr>
        </p:nvSpPr>
        <p:spPr>
          <a:xfrm>
            <a:off x="3124200" y="6248400"/>
            <a:ext cx="2895600" cy="457200"/>
          </a:xfrm>
        </p:spPr>
        <p:txBody>
          <a:bodyPr/>
          <a:lstStyle>
            <a:lvl1pPr>
              <a:defRPr/>
            </a:lvl1pPr>
          </a:lstStyle>
          <a:p>
            <a:endParaRPr lang="en-US" altLang="ja-JP" dirty="0"/>
          </a:p>
        </p:txBody>
      </p:sp>
      <p:sp>
        <p:nvSpPr>
          <p:cNvPr id="5" name="スライド番号プレースホルダ 4"/>
          <p:cNvSpPr>
            <a:spLocks noGrp="1"/>
          </p:cNvSpPr>
          <p:nvPr>
            <p:ph type="sldNum" sz="quarter" idx="11"/>
          </p:nvPr>
        </p:nvSpPr>
        <p:spPr>
          <a:xfrm>
            <a:off x="6553200" y="6248400"/>
            <a:ext cx="2133600" cy="457200"/>
          </a:xfrm>
        </p:spPr>
        <p:txBody>
          <a:bodyPr/>
          <a:lstStyle>
            <a:lvl1pPr>
              <a:defRPr/>
            </a:lvl1pPr>
          </a:lstStyle>
          <a:p>
            <a:fld id="{16A97ECD-A366-4099-83D8-EF5697B82F35}" type="slidenum">
              <a:rPr lang="en-US" altLang="ja-JP"/>
              <a:pPr/>
              <a:t>‹#›</a:t>
            </a:fld>
            <a:endParaRPr lang="en-US" altLang="ja-JP" dirty="0"/>
          </a:p>
        </p:txBody>
      </p:sp>
      <p:sp>
        <p:nvSpPr>
          <p:cNvPr id="6" name="日付プレースホルダ 5"/>
          <p:cNvSpPr>
            <a:spLocks noGrp="1"/>
          </p:cNvSpPr>
          <p:nvPr>
            <p:ph type="dt" sz="half" idx="12"/>
          </p:nvPr>
        </p:nvSpPr>
        <p:spPr>
          <a:xfrm>
            <a:off x="457200" y="6245225"/>
            <a:ext cx="2133600" cy="476250"/>
          </a:xfrm>
        </p:spPr>
        <p:txBody>
          <a:bodyPr/>
          <a:lstStyle>
            <a:lvl1pPr>
              <a:defRPr/>
            </a:lvl1pPr>
          </a:lstStyle>
          <a:p>
            <a:fld id="{395ED195-C776-4CE7-B50E-4E11A063CB8D}" type="datetime1">
              <a:rPr lang="ja-JP" altLang="en-US" smtClean="0"/>
              <a:t>2017/4/4</a:t>
            </a:fld>
            <a:endParaRPr lang="en-US" altLang="ja-JP" dirty="0"/>
          </a:p>
        </p:txBody>
      </p:sp>
    </p:spTree>
    <p:extLst>
      <p:ext uri="{BB962C8B-B14F-4D97-AF65-F5344CB8AC3E}">
        <p14:creationId xmlns:p14="http://schemas.microsoft.com/office/powerpoint/2010/main" val="2294689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4AF4E-2D58-414C-BE82-BF588116A20D}" type="datetime1">
              <a:rPr kumimoji="1" lang="ja-JP" altLang="en-US" smtClean="0"/>
              <a:t>2017/4/4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4294429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51EEDA8-222B-4E74-B424-4A47866701DC}" type="datetime1">
              <a:rPr kumimoji="1" lang="ja-JP" altLang="en-US" smtClean="0"/>
              <a:t>2017/4/4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54056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C7EB2A9-B96C-47F0-98ED-74AB1EA33899}" type="datetime1">
              <a:rPr kumimoji="1" lang="ja-JP" altLang="en-US" smtClean="0"/>
              <a:t>2017/4/4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862901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B2F4B83-ADD7-4DAB-BA49-742B699C103D}" type="datetime1">
              <a:rPr kumimoji="1" lang="ja-JP" altLang="en-US" smtClean="0"/>
              <a:t>2017/4/4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93888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AF748F7-6539-4100-8161-4742645EFB66}" type="datetime1">
              <a:rPr kumimoji="1" lang="ja-JP" altLang="en-US" smtClean="0"/>
              <a:t>2017/4/4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66951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D1F17-381F-4EE7-B311-D5D63E3AFCC1}" type="datetime1">
              <a:rPr kumimoji="1" lang="ja-JP" altLang="en-US" smtClean="0"/>
              <a:t>2017/4/4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1760072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B6806C-F7C9-4407-94BB-E65C1058BBC7}" type="datetime1">
              <a:rPr kumimoji="1" lang="ja-JP" altLang="en-US" smtClean="0"/>
              <a:t>2017/4/4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3882064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ja-JP" altLang="en-US"/>
              <a:t>マスター タイトルの書式設定</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61D753-FCBA-4F65-85C9-772E9A5F7749}" type="datetime1">
              <a:rPr kumimoji="1" lang="ja-JP" altLang="en-US" smtClean="0"/>
              <a:t>2017/4/4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2966253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1">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1">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4B6806C-F7C9-4407-94BB-E65C1058BBC7}" type="datetime1">
              <a:rPr kumimoji="1" lang="ja-JP" altLang="en-US" smtClean="0"/>
              <a:t>2017/4/4</a:t>
            </a:fld>
            <a:endParaRPr kumimoji="1" lang="ja-JP" altLang="en-US" dirty="0"/>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kumimoji="1" lang="ja-JP" altLang="en-US" dirty="0"/>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2377243615"/>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 id="2147484069" r:id="rId13"/>
    <p:sldLayoutId id="2147484070" r:id="rId14"/>
    <p:sldLayoutId id="2147484071" r:id="rId15"/>
    <p:sldLayoutId id="2147484072" r:id="rId16"/>
    <p:sldLayoutId id="2147484073" r:id="rId17"/>
    <p:sldLayoutId id="2147484075" r:id="rId18"/>
  </p:sldLayoutIdLst>
  <p:hf hdr="0" ftr="0" dt="0"/>
  <p:txStyles>
    <p:titleStyle>
      <a:lvl1pPr algn="ctr" defTabSz="457200" rtl="0" eaLnBrk="1" latinLnBrk="0" hangingPunct="1">
        <a:spcBef>
          <a:spcPct val="0"/>
        </a:spcBef>
        <a:buNone/>
        <a:defRPr kumimoji="1" sz="4000" kern="1200" cap="none">
          <a:ln w="3175" cmpd="sng">
            <a:noFill/>
          </a:ln>
          <a:solidFill>
            <a:schemeClr val="tx1">
              <a:lumMod val="85000"/>
              <a:lumOff val="15000"/>
            </a:schemeClr>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kumimoji="1"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kumimoji="1"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kumimoji="1"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kumimoji="1"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kumimoji="1"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kumimoji="1"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kumimoji="1"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kumimoji="1"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kumimoji="1"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1</a:t>
            </a:fld>
            <a:endParaRPr kumimoji="1" lang="ja-JP" altLang="en-US" dirty="0"/>
          </a:p>
        </p:txBody>
      </p:sp>
      <p:sp>
        <p:nvSpPr>
          <p:cNvPr id="5" name="正方形/長方形 4"/>
          <p:cNvSpPr/>
          <p:nvPr/>
        </p:nvSpPr>
        <p:spPr>
          <a:xfrm>
            <a:off x="683568" y="620688"/>
            <a:ext cx="5121915" cy="523220"/>
          </a:xfrm>
          <a:prstGeom prst="rect">
            <a:avLst/>
          </a:prstGeom>
        </p:spPr>
        <p:txBody>
          <a:bodyPr wrap="none">
            <a:spAutoFit/>
          </a:bodyPr>
          <a:lstStyle/>
          <a:p>
            <a:r>
              <a:rPr lang="ja-JP" altLang="en-US" sz="2800" dirty="0">
                <a:latin typeface="+mj-ea"/>
                <a:ea typeface="+mj-ea"/>
              </a:rPr>
              <a:t>自治体関連組織の学習のねらい</a:t>
            </a:r>
          </a:p>
        </p:txBody>
      </p:sp>
      <p:sp>
        <p:nvSpPr>
          <p:cNvPr id="6" name="正方形/長方形 5"/>
          <p:cNvSpPr/>
          <p:nvPr/>
        </p:nvSpPr>
        <p:spPr>
          <a:xfrm>
            <a:off x="467544" y="1340768"/>
            <a:ext cx="8280919" cy="1569660"/>
          </a:xfrm>
          <a:prstGeom prst="rect">
            <a:avLst/>
          </a:prstGeom>
        </p:spPr>
        <p:txBody>
          <a:bodyPr wrap="square">
            <a:spAutoFit/>
          </a:bodyPr>
          <a:lstStyle/>
          <a:p>
            <a:pPr algn="just"/>
            <a:r>
              <a:rPr kumimoji="1" lang="ja-JP" altLang="en-US" dirty="0">
                <a:latin typeface="AR P丸ゴシック体M" pitchFamily="50" charset="-128"/>
                <a:ea typeface="AR P丸ゴシック体M" pitchFamily="50" charset="-128"/>
              </a:rPr>
              <a:t>　  </a:t>
            </a:r>
            <a:r>
              <a:rPr kumimoji="1" lang="ja-JP" altLang="en-US" sz="2400" dirty="0">
                <a:latin typeface="+mj-ea"/>
                <a:ea typeface="+mj-ea"/>
              </a:rPr>
              <a:t>建交労の公共的な部門</a:t>
            </a:r>
            <a:r>
              <a:rPr lang="ja-JP" altLang="en-US" sz="2400" dirty="0">
                <a:latin typeface="+mj-ea"/>
                <a:ea typeface="+mj-ea"/>
              </a:rPr>
              <a:t>－学童保育・保育パート、福祉施設、清掃・し尿、公営ギャンブル、運転管理は「委託費」など「税金が使われている」仕事である。組合員の労働条件は元祖・「官制ワーキングプワ」の状態にある。</a:t>
            </a:r>
            <a:endParaRPr lang="en-US" altLang="ja-JP" sz="2400" dirty="0">
              <a:latin typeface="+mj-ea"/>
              <a:ea typeface="+mj-ea"/>
            </a:endParaRPr>
          </a:p>
        </p:txBody>
      </p:sp>
      <p:sp>
        <p:nvSpPr>
          <p:cNvPr id="7" name="正方形/長方形 6"/>
          <p:cNvSpPr/>
          <p:nvPr/>
        </p:nvSpPr>
        <p:spPr>
          <a:xfrm>
            <a:off x="467545" y="3107288"/>
            <a:ext cx="8280918" cy="3385542"/>
          </a:xfrm>
          <a:prstGeom prst="rect">
            <a:avLst/>
          </a:prstGeom>
        </p:spPr>
        <p:txBody>
          <a:bodyPr wrap="square">
            <a:spAutoFit/>
          </a:bodyPr>
          <a:lstStyle/>
          <a:p>
            <a:r>
              <a:rPr lang="ja-JP" altLang="en-US" sz="2800" dirty="0">
                <a:latin typeface="+mj-ea"/>
                <a:ea typeface="+mj-ea"/>
              </a:rPr>
              <a:t>①公務・公共サービスの「そもそも」のあり方を考える。</a:t>
            </a:r>
            <a:br>
              <a:rPr lang="en-US" altLang="ja-JP" sz="2800" dirty="0">
                <a:latin typeface="+mj-ea"/>
                <a:ea typeface="+mj-ea"/>
              </a:rPr>
            </a:br>
            <a:r>
              <a:rPr lang="ja-JP" altLang="en-US" sz="2800" dirty="0">
                <a:latin typeface="+mj-ea"/>
                <a:ea typeface="+mj-ea"/>
              </a:rPr>
              <a:t>②委託における自治体の「積算」のあり方とその根拠、</a:t>
            </a:r>
            <a:endParaRPr lang="en-US" altLang="ja-JP" sz="2800" dirty="0">
              <a:latin typeface="+mj-ea"/>
              <a:ea typeface="+mj-ea"/>
            </a:endParaRPr>
          </a:p>
          <a:p>
            <a:r>
              <a:rPr lang="ja-JP" altLang="en-US" sz="2800" dirty="0">
                <a:latin typeface="+mj-ea"/>
                <a:ea typeface="+mj-ea"/>
              </a:rPr>
              <a:t>　　「適正賃金」を考える。</a:t>
            </a:r>
            <a:br>
              <a:rPr lang="en-US" altLang="ja-JP" sz="2800" dirty="0">
                <a:latin typeface="+mj-ea"/>
                <a:ea typeface="+mj-ea"/>
              </a:rPr>
            </a:br>
            <a:r>
              <a:rPr lang="ja-JP" altLang="en-US" sz="2800" dirty="0">
                <a:latin typeface="+mj-ea"/>
                <a:ea typeface="+mj-ea"/>
              </a:rPr>
              <a:t>③建交労の「交渉力」の優位性を活かし、現実の要求</a:t>
            </a:r>
            <a:endParaRPr lang="en-US" altLang="ja-JP" sz="2800" dirty="0">
              <a:latin typeface="+mj-ea"/>
              <a:ea typeface="+mj-ea"/>
            </a:endParaRPr>
          </a:p>
          <a:p>
            <a:r>
              <a:rPr lang="ja-JP" altLang="en-US" sz="2800" dirty="0">
                <a:latin typeface="+mj-ea"/>
                <a:ea typeface="+mj-ea"/>
              </a:rPr>
              <a:t>　 を前進させる。</a:t>
            </a:r>
            <a:br>
              <a:rPr lang="en-US" altLang="ja-JP" sz="2800" dirty="0">
                <a:latin typeface="+mj-ea"/>
                <a:ea typeface="+mj-ea"/>
              </a:rPr>
            </a:br>
            <a:r>
              <a:rPr lang="ja-JP" altLang="en-US" sz="2800" dirty="0">
                <a:latin typeface="+mj-ea"/>
                <a:ea typeface="+mj-ea"/>
              </a:rPr>
              <a:t>④「自治体関連」の政策・組織を「部会」として確立する</a:t>
            </a:r>
            <a:endParaRPr lang="en-US" altLang="ja-JP" sz="2800" dirty="0">
              <a:latin typeface="+mj-ea"/>
              <a:ea typeface="+mj-ea"/>
            </a:endParaRPr>
          </a:p>
          <a:p>
            <a:r>
              <a:rPr lang="en-US" altLang="ja-JP" sz="2800" dirty="0">
                <a:latin typeface="+mj-ea"/>
                <a:ea typeface="+mj-ea"/>
              </a:rPr>
              <a:t>   </a:t>
            </a:r>
            <a:r>
              <a:rPr lang="ja-JP" altLang="en-US" sz="2800" dirty="0">
                <a:latin typeface="+mj-ea"/>
                <a:ea typeface="+mj-ea"/>
              </a:rPr>
              <a:t>展望を持つことにある。</a:t>
            </a:r>
            <a:br>
              <a:rPr lang="en-US" altLang="ja-JP" dirty="0">
                <a:latin typeface="AR P丸ゴシック体M" pitchFamily="50" charset="-128"/>
                <a:ea typeface="AR P丸ゴシック体M" pitchFamily="50" charset="-128"/>
              </a:rPr>
            </a:br>
            <a:endParaRPr lang="ja-JP" altLang="en-US" dirty="0"/>
          </a:p>
        </p:txBody>
      </p:sp>
      <p:sp>
        <p:nvSpPr>
          <p:cNvPr id="8" name="正方形/長方形 7"/>
          <p:cNvSpPr/>
          <p:nvPr/>
        </p:nvSpPr>
        <p:spPr>
          <a:xfrm>
            <a:off x="7194619" y="749201"/>
            <a:ext cx="1550424" cy="369332"/>
          </a:xfrm>
          <a:prstGeom prst="rect">
            <a:avLst/>
          </a:prstGeom>
        </p:spPr>
        <p:txBody>
          <a:bodyPr wrap="none">
            <a:spAutoFit/>
          </a:bodyPr>
          <a:lstStyle/>
          <a:p>
            <a:r>
              <a:rPr lang="en-US" altLang="ja-JP" dirty="0">
                <a:latin typeface="HGP創英角ｺﾞｼｯｸUB" panose="020B0900000000000000" pitchFamily="50" charset="-128"/>
                <a:ea typeface="HGP創英角ｺﾞｼｯｸUB" panose="020B0900000000000000" pitchFamily="50" charset="-128"/>
              </a:rPr>
              <a:t>(2010.2.13</a:t>
            </a:r>
            <a:r>
              <a:rPr lang="ja-JP" altLang="en-US" dirty="0">
                <a:latin typeface="HGP創英角ｺﾞｼｯｸUB" panose="020B0900000000000000" pitchFamily="50" charset="-128"/>
                <a:ea typeface="HGP創英角ｺﾞｼｯｸUB" panose="020B0900000000000000" pitchFamily="50" charset="-128"/>
              </a:rPr>
              <a:t>）</a:t>
            </a:r>
          </a:p>
        </p:txBody>
      </p:sp>
    </p:spTree>
    <p:extLst>
      <p:ext uri="{BB962C8B-B14F-4D97-AF65-F5344CB8AC3E}">
        <p14:creationId xmlns:p14="http://schemas.microsoft.com/office/powerpoint/2010/main" val="1862863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252453"/>
            <a:ext cx="8496944" cy="1617720"/>
          </a:xfrm>
        </p:spPr>
        <p:txBody>
          <a:bodyPr>
            <a:noAutofit/>
          </a:bodyPr>
          <a:lstStyle/>
          <a:p>
            <a:pPr algn="l"/>
            <a:r>
              <a:rPr lang="ja-JP" altLang="en-US" sz="2400" dirty="0">
                <a:latin typeface="+mj-ea"/>
              </a:rPr>
              <a:t>自治体の「売買、貸借、請負その他の契約」は、</a:t>
            </a:r>
            <a:r>
              <a:rPr lang="en-US" altLang="ja-JP" sz="2400" dirty="0">
                <a:latin typeface="+mj-ea"/>
              </a:rPr>
              <a:t>①</a:t>
            </a:r>
            <a:r>
              <a:rPr lang="ja-JP" altLang="en-US" sz="2400" dirty="0">
                <a:latin typeface="+mj-ea"/>
              </a:rPr>
              <a:t>一般競争入札、②指名競争入札、③随意契約、④せり売りと定められている。</a:t>
            </a:r>
            <a:br>
              <a:rPr lang="en-US" altLang="ja-JP" sz="2400" dirty="0">
                <a:latin typeface="+mj-ea"/>
              </a:rPr>
            </a:br>
            <a:r>
              <a:rPr lang="ja-JP" altLang="en-US" sz="2400" dirty="0">
                <a:latin typeface="+mj-ea"/>
              </a:rPr>
              <a:t>　</a:t>
            </a:r>
            <a:r>
              <a:rPr lang="ja-JP" altLang="en-US" sz="2000" dirty="0">
                <a:latin typeface="+mj-ea"/>
              </a:rPr>
              <a:t>指名競争入札は、これまでは談合の温床となってきた。 「現場説明会」で入札参加業者がわかり、談合が可能だった。予定価格が漏洩し（①単価表から、②予定価格そのものの、③設計・積算者から、④発注者が示唆）、「やりやすい、ばれにくい、やったほうが得をする」との論理にあった</a:t>
            </a:r>
            <a:endParaRPr kumimoji="1" lang="ja-JP" altLang="en-US" sz="2000" dirty="0">
              <a:solidFill>
                <a:schemeClr val="tx1"/>
              </a:solidFill>
              <a:latin typeface="+mj-ea"/>
            </a:endParaRPr>
          </a:p>
        </p:txBody>
      </p:sp>
      <p:sp>
        <p:nvSpPr>
          <p:cNvPr id="4" name="スライド番号プレースホルダ 3"/>
          <p:cNvSpPr>
            <a:spLocks noGrp="1"/>
          </p:cNvSpPr>
          <p:nvPr>
            <p:ph type="sldNum" sz="quarter" idx="12"/>
          </p:nvPr>
        </p:nvSpPr>
        <p:spPr>
          <a:xfrm>
            <a:off x="6643702" y="6215082"/>
            <a:ext cx="2133600" cy="365125"/>
          </a:xfrm>
        </p:spPr>
        <p:txBody>
          <a:bodyPr/>
          <a:lstStyle/>
          <a:p>
            <a:fld id="{D2D8002D-B5B0-4BAC-B1F6-782DDCCE6D9C}" type="slidenum">
              <a:rPr kumimoji="1" lang="ja-JP" altLang="en-US" sz="2000" smtClean="0">
                <a:solidFill>
                  <a:schemeClr val="tx1"/>
                </a:solidFill>
                <a:latin typeface="+mj-ea"/>
                <a:ea typeface="+mj-ea"/>
              </a:rPr>
              <a:pPr/>
              <a:t>10</a:t>
            </a:fld>
            <a:endParaRPr kumimoji="1" lang="ja-JP" altLang="en-US" sz="2000" dirty="0">
              <a:solidFill>
                <a:schemeClr val="tx1"/>
              </a:solidFill>
              <a:latin typeface="+mj-ea"/>
              <a:ea typeface="+mj-ea"/>
            </a:endParaRPr>
          </a:p>
        </p:txBody>
      </p:sp>
      <p:sp>
        <p:nvSpPr>
          <p:cNvPr id="5" name="正方形/長方形 4"/>
          <p:cNvSpPr/>
          <p:nvPr/>
        </p:nvSpPr>
        <p:spPr>
          <a:xfrm>
            <a:off x="467544" y="332656"/>
            <a:ext cx="6176158" cy="42862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mj-ea"/>
                <a:ea typeface="+mj-ea"/>
              </a:rPr>
              <a:t>自治体の締結方法の定め－地方自治法第</a:t>
            </a:r>
            <a:r>
              <a:rPr lang="en-US" altLang="ja-JP" sz="2000" dirty="0">
                <a:solidFill>
                  <a:schemeClr val="tx1"/>
                </a:solidFill>
                <a:latin typeface="+mj-ea"/>
                <a:ea typeface="+mj-ea"/>
              </a:rPr>
              <a:t>234</a:t>
            </a:r>
            <a:r>
              <a:rPr lang="ja-JP" altLang="en-US" sz="2000" dirty="0">
                <a:solidFill>
                  <a:schemeClr val="tx1"/>
                </a:solidFill>
                <a:latin typeface="+mj-ea"/>
                <a:ea typeface="+mj-ea"/>
              </a:rPr>
              <a:t>条１項</a:t>
            </a:r>
          </a:p>
        </p:txBody>
      </p:sp>
      <p:sp>
        <p:nvSpPr>
          <p:cNvPr id="6" name="正方形/長方形 5"/>
          <p:cNvSpPr/>
          <p:nvPr/>
        </p:nvSpPr>
        <p:spPr>
          <a:xfrm>
            <a:off x="362565" y="3286124"/>
            <a:ext cx="7500990" cy="250033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mj-ea"/>
                <a:ea typeface="+mj-ea"/>
              </a:rPr>
              <a:t>随意契約を可とする条件（地方自治法施行令第</a:t>
            </a:r>
            <a:r>
              <a:rPr lang="en-US" altLang="ja-JP" sz="2000" dirty="0">
                <a:solidFill>
                  <a:schemeClr val="tx1"/>
                </a:solidFill>
                <a:latin typeface="+mj-ea"/>
                <a:ea typeface="+mj-ea"/>
              </a:rPr>
              <a:t>167</a:t>
            </a:r>
            <a:r>
              <a:rPr lang="ja-JP" altLang="en-US" sz="2000" dirty="0">
                <a:solidFill>
                  <a:schemeClr val="tx1"/>
                </a:solidFill>
                <a:latin typeface="+mj-ea"/>
                <a:ea typeface="+mj-ea"/>
              </a:rPr>
              <a:t>条の</a:t>
            </a:r>
            <a:r>
              <a:rPr lang="en-US" altLang="ja-JP" sz="2000" dirty="0">
                <a:solidFill>
                  <a:schemeClr val="tx1"/>
                </a:solidFill>
                <a:latin typeface="+mj-ea"/>
                <a:ea typeface="+mj-ea"/>
              </a:rPr>
              <a:t>2</a:t>
            </a:r>
            <a:r>
              <a:rPr lang="ja-JP" altLang="en-US" sz="2000" dirty="0">
                <a:solidFill>
                  <a:schemeClr val="tx1"/>
                </a:solidFill>
                <a:latin typeface="+mj-ea"/>
                <a:ea typeface="+mj-ea"/>
              </a:rPr>
              <a:t>）</a:t>
            </a:r>
            <a:endParaRPr lang="en-US" altLang="ja-JP" sz="2000" dirty="0">
              <a:solidFill>
                <a:schemeClr val="tx1"/>
              </a:solidFill>
              <a:latin typeface="+mj-ea"/>
              <a:ea typeface="+mj-ea"/>
            </a:endParaRPr>
          </a:p>
          <a:p>
            <a:pPr>
              <a:buFont typeface="Wingdings" pitchFamily="2" charset="2"/>
              <a:buNone/>
            </a:pPr>
            <a:r>
              <a:rPr lang="ja-JP" altLang="en-US" sz="2000" dirty="0">
                <a:solidFill>
                  <a:schemeClr val="tx1"/>
                </a:solidFill>
                <a:latin typeface="+mj-ea"/>
                <a:ea typeface="+mj-ea"/>
              </a:rPr>
              <a:t>１．予定価格が別表の範囲内</a:t>
            </a:r>
          </a:p>
          <a:p>
            <a:pPr>
              <a:buFont typeface="Wingdings" pitchFamily="2" charset="2"/>
              <a:buNone/>
            </a:pPr>
            <a:r>
              <a:rPr lang="ja-JP" altLang="en-US" sz="2000" dirty="0">
                <a:solidFill>
                  <a:schemeClr val="tx1"/>
                </a:solidFill>
                <a:latin typeface="+mj-ea"/>
                <a:ea typeface="+mj-ea"/>
              </a:rPr>
              <a:t>２．性質、目的が競争入札に適さない（特殊な製品）</a:t>
            </a:r>
          </a:p>
          <a:p>
            <a:pPr>
              <a:buFont typeface="Wingdings" pitchFamily="2" charset="2"/>
              <a:buNone/>
            </a:pPr>
            <a:r>
              <a:rPr lang="ja-JP" altLang="en-US" sz="2000" dirty="0">
                <a:solidFill>
                  <a:schemeClr val="tx1"/>
                </a:solidFill>
                <a:latin typeface="+mj-ea"/>
                <a:ea typeface="+mj-ea"/>
              </a:rPr>
              <a:t>３．緊急で競争入札に付せない（災害復旧）</a:t>
            </a:r>
          </a:p>
          <a:p>
            <a:pPr>
              <a:buFont typeface="Wingdings" pitchFamily="2" charset="2"/>
              <a:buNone/>
            </a:pPr>
            <a:r>
              <a:rPr lang="ja-JP" altLang="en-US" sz="2000" dirty="0">
                <a:solidFill>
                  <a:schemeClr val="tx1"/>
                </a:solidFill>
                <a:latin typeface="+mj-ea"/>
                <a:ea typeface="+mj-ea"/>
              </a:rPr>
              <a:t>４．競争入札が不利なとき（継続など）</a:t>
            </a:r>
          </a:p>
          <a:p>
            <a:pPr>
              <a:buFont typeface="Wingdings" pitchFamily="2" charset="2"/>
              <a:buNone/>
            </a:pPr>
            <a:r>
              <a:rPr lang="ja-JP" altLang="en-US" sz="2000" dirty="0">
                <a:solidFill>
                  <a:schemeClr val="tx1"/>
                </a:solidFill>
                <a:latin typeface="+mj-ea"/>
                <a:ea typeface="+mj-ea"/>
              </a:rPr>
              <a:t>５．時価よりも著しく有利</a:t>
            </a:r>
          </a:p>
          <a:p>
            <a:pPr>
              <a:buFont typeface="Wingdings" pitchFamily="2" charset="2"/>
              <a:buNone/>
            </a:pPr>
            <a:r>
              <a:rPr lang="ja-JP" altLang="en-US" sz="2000" dirty="0">
                <a:solidFill>
                  <a:schemeClr val="tx1"/>
                </a:solidFill>
                <a:latin typeface="+mj-ea"/>
                <a:ea typeface="+mj-ea"/>
              </a:rPr>
              <a:t>６．競争入札者、落札者がいない</a:t>
            </a:r>
          </a:p>
          <a:p>
            <a:pPr>
              <a:buFont typeface="Wingdings" pitchFamily="2" charset="2"/>
              <a:buNone/>
            </a:pPr>
            <a:r>
              <a:rPr lang="ja-JP" altLang="en-US" sz="2000" dirty="0">
                <a:solidFill>
                  <a:schemeClr val="tx1"/>
                </a:solidFill>
                <a:latin typeface="+mj-ea"/>
                <a:ea typeface="+mj-ea"/>
              </a:rPr>
              <a:t>７．落札者が契約を締結しない</a:t>
            </a:r>
            <a:endParaRPr kumimoji="1" lang="ja-JP" altLang="en-US" sz="2000" dirty="0">
              <a:solidFill>
                <a:schemeClr val="tx1"/>
              </a:solidFill>
              <a:latin typeface="+mj-ea"/>
              <a:ea typeface="+mj-ea"/>
            </a:endParaRPr>
          </a:p>
        </p:txBody>
      </p:sp>
      <p:sp>
        <p:nvSpPr>
          <p:cNvPr id="7" name="正方形/長方形 6"/>
          <p:cNvSpPr/>
          <p:nvPr/>
        </p:nvSpPr>
        <p:spPr>
          <a:xfrm>
            <a:off x="6072198" y="4929198"/>
            <a:ext cx="2748274" cy="571504"/>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AR P丸ゴシック体M" pitchFamily="50" charset="-128"/>
                <a:ea typeface="AR P丸ゴシック体M" pitchFamily="50" charset="-128"/>
              </a:rPr>
              <a:t>自治体の発注件数の８割以上は「随契」だった。</a:t>
            </a:r>
          </a:p>
        </p:txBody>
      </p:sp>
      <p:sp>
        <p:nvSpPr>
          <p:cNvPr id="9" name="正方形/長方形 8"/>
          <p:cNvSpPr/>
          <p:nvPr/>
        </p:nvSpPr>
        <p:spPr>
          <a:xfrm>
            <a:off x="362565" y="5857892"/>
            <a:ext cx="8025860" cy="85725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j-ea"/>
                <a:ea typeface="+mj-ea"/>
              </a:rPr>
              <a:t>施行令・第</a:t>
            </a:r>
            <a:r>
              <a:rPr lang="en-US" altLang="ja-JP" b="1" dirty="0">
                <a:solidFill>
                  <a:schemeClr val="tx1"/>
                </a:solidFill>
                <a:latin typeface="+mj-ea"/>
                <a:ea typeface="+mj-ea"/>
              </a:rPr>
              <a:t>167</a:t>
            </a:r>
            <a:r>
              <a:rPr lang="ja-JP" altLang="en-US" b="1" dirty="0">
                <a:solidFill>
                  <a:schemeClr val="tx1"/>
                </a:solidFill>
                <a:latin typeface="+mj-ea"/>
                <a:ea typeface="+mj-ea"/>
              </a:rPr>
              <a:t>条の</a:t>
            </a:r>
            <a:r>
              <a:rPr lang="en-US" altLang="ja-JP" b="1" dirty="0">
                <a:solidFill>
                  <a:schemeClr val="tx1"/>
                </a:solidFill>
                <a:latin typeface="+mj-ea"/>
                <a:ea typeface="+mj-ea"/>
              </a:rPr>
              <a:t>2</a:t>
            </a:r>
            <a:r>
              <a:rPr lang="ja-JP" altLang="en-US" b="1" dirty="0">
                <a:solidFill>
                  <a:schemeClr val="tx1"/>
                </a:solidFill>
                <a:latin typeface="+mj-ea"/>
                <a:ea typeface="+mj-ea"/>
              </a:rPr>
              <a:t>の</a:t>
            </a:r>
            <a:r>
              <a:rPr lang="en-US" altLang="ja-JP" b="1" dirty="0">
                <a:solidFill>
                  <a:schemeClr val="tx1"/>
                </a:solidFill>
                <a:latin typeface="+mj-ea"/>
                <a:ea typeface="+mj-ea"/>
              </a:rPr>
              <a:t>3</a:t>
            </a:r>
            <a:r>
              <a:rPr lang="ja-JP" altLang="en-US" b="1" dirty="0">
                <a:solidFill>
                  <a:schemeClr val="tx1"/>
                </a:solidFill>
                <a:latin typeface="+mj-ea"/>
                <a:ea typeface="+mj-ea"/>
              </a:rPr>
              <a:t>－「障害福祉サービス事業、シルバー人材センターから役務の提供を受ける契約、母子福祉団体</a:t>
            </a:r>
            <a:r>
              <a:rPr lang="en-US" altLang="ja-JP" b="1" dirty="0">
                <a:solidFill>
                  <a:schemeClr val="tx1"/>
                </a:solidFill>
                <a:latin typeface="+mj-ea"/>
                <a:ea typeface="+mj-ea"/>
              </a:rPr>
              <a:t>‥</a:t>
            </a:r>
            <a:r>
              <a:rPr lang="ja-JP" altLang="en-US" b="1" dirty="0">
                <a:solidFill>
                  <a:schemeClr val="tx1"/>
                </a:solidFill>
                <a:latin typeface="+mj-ea"/>
                <a:ea typeface="+mj-ea"/>
              </a:rPr>
              <a:t>」</a:t>
            </a:r>
            <a:endParaRPr kumimoji="1" lang="ja-JP" altLang="en-US" b="1" dirty="0">
              <a:solidFill>
                <a:schemeClr val="tx1"/>
              </a:solidFill>
              <a:latin typeface="+mj-ea"/>
              <a:ea typeface="+mj-ea"/>
            </a:endParaRPr>
          </a:p>
        </p:txBody>
      </p:sp>
      <p:sp>
        <p:nvSpPr>
          <p:cNvPr id="8" name="正方形/長方形 7"/>
          <p:cNvSpPr/>
          <p:nvPr/>
        </p:nvSpPr>
        <p:spPr>
          <a:xfrm>
            <a:off x="6072198" y="3786190"/>
            <a:ext cx="2748274" cy="928694"/>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bg1"/>
                </a:solidFill>
                <a:latin typeface="ＭＳ Ｐゴシック" pitchFamily="50" charset="-128"/>
              </a:rPr>
              <a:t>（</a:t>
            </a:r>
            <a:r>
              <a:rPr lang="ja-JP" altLang="en-US" sz="1400" dirty="0">
                <a:solidFill>
                  <a:schemeClr val="tx1"/>
                </a:solidFill>
                <a:latin typeface="AR P丸ゴシック体M" pitchFamily="50" charset="-128"/>
                <a:ea typeface="AR P丸ゴシック体M" pitchFamily="50" charset="-128"/>
              </a:rPr>
              <a:t>別表の一部）</a:t>
            </a:r>
          </a:p>
          <a:p>
            <a:r>
              <a:rPr lang="ja-JP" altLang="en-US" sz="1400" dirty="0">
                <a:solidFill>
                  <a:schemeClr val="tx1"/>
                </a:solidFill>
                <a:latin typeface="AR P丸ゴシック体M" pitchFamily="50" charset="-128"/>
                <a:ea typeface="AR P丸ゴシック体M" pitchFamily="50" charset="-128"/>
              </a:rPr>
              <a:t>・都道府県、政令市－</a:t>
            </a:r>
            <a:r>
              <a:rPr lang="en-US" altLang="ja-JP" sz="1400" dirty="0">
                <a:solidFill>
                  <a:schemeClr val="tx1"/>
                </a:solidFill>
                <a:latin typeface="AR P丸ゴシック体M" pitchFamily="50" charset="-128"/>
                <a:ea typeface="AR P丸ゴシック体M" pitchFamily="50" charset="-128"/>
              </a:rPr>
              <a:t>250</a:t>
            </a:r>
            <a:r>
              <a:rPr lang="ja-JP" altLang="en-US" sz="1400" dirty="0">
                <a:solidFill>
                  <a:schemeClr val="tx1"/>
                </a:solidFill>
                <a:latin typeface="AR P丸ゴシック体M" pitchFamily="50" charset="-128"/>
                <a:ea typeface="AR P丸ゴシック体M" pitchFamily="50" charset="-128"/>
              </a:rPr>
              <a:t>万円　</a:t>
            </a:r>
            <a:endParaRPr lang="en-US" altLang="ja-JP" sz="1400" dirty="0">
              <a:solidFill>
                <a:schemeClr val="tx1"/>
              </a:solidFill>
              <a:latin typeface="AR P丸ゴシック体M" pitchFamily="50" charset="-128"/>
              <a:ea typeface="AR P丸ゴシック体M" pitchFamily="50" charset="-128"/>
            </a:endParaRPr>
          </a:p>
          <a:p>
            <a:r>
              <a:rPr lang="ja-JP" altLang="en-US" sz="1400" dirty="0">
                <a:solidFill>
                  <a:schemeClr val="tx1"/>
                </a:solidFill>
                <a:latin typeface="AR P丸ゴシック体M" pitchFamily="50" charset="-128"/>
                <a:ea typeface="AR P丸ゴシック体M" pitchFamily="50" charset="-128"/>
              </a:rPr>
              <a:t>　以内</a:t>
            </a:r>
          </a:p>
          <a:p>
            <a:r>
              <a:rPr lang="ja-JP" altLang="en-US" sz="1400" dirty="0">
                <a:solidFill>
                  <a:schemeClr val="tx1"/>
                </a:solidFill>
                <a:latin typeface="AR P丸ゴシック体M" pitchFamily="50" charset="-128"/>
                <a:ea typeface="AR P丸ゴシック体M" pitchFamily="50" charset="-128"/>
              </a:rPr>
              <a:t>・市町村－</a:t>
            </a:r>
            <a:r>
              <a:rPr lang="en-US" altLang="ja-JP" sz="1400" dirty="0">
                <a:solidFill>
                  <a:schemeClr val="tx1"/>
                </a:solidFill>
                <a:latin typeface="AR P丸ゴシック体M" pitchFamily="50" charset="-128"/>
                <a:ea typeface="AR P丸ゴシック体M" pitchFamily="50" charset="-128"/>
              </a:rPr>
              <a:t>130</a:t>
            </a:r>
            <a:r>
              <a:rPr lang="ja-JP" altLang="en-US" sz="1400" dirty="0">
                <a:solidFill>
                  <a:schemeClr val="tx1"/>
                </a:solidFill>
                <a:latin typeface="AR P丸ゴシック体M" pitchFamily="50" charset="-128"/>
                <a:ea typeface="AR P丸ゴシック体M" pitchFamily="50" charset="-128"/>
              </a:rPr>
              <a:t>万円以内</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29642" cy="1296974"/>
          </a:xfrm>
          <a:ln>
            <a:noFill/>
          </a:ln>
        </p:spPr>
        <p:txBody>
          <a:bodyPr>
            <a:normAutofit fontScale="90000"/>
          </a:bodyPr>
          <a:lstStyle/>
          <a:p>
            <a:pPr algn="l"/>
            <a:br>
              <a:rPr lang="en-US" altLang="ja-JP" sz="2800" dirty="0">
                <a:latin typeface="AR P丸ゴシック体M" pitchFamily="50" charset="-128"/>
                <a:ea typeface="AR P丸ゴシック体M" pitchFamily="50" charset="-128"/>
              </a:rPr>
            </a:br>
            <a:br>
              <a:rPr lang="en-US" altLang="ja-JP" sz="2800" dirty="0">
                <a:latin typeface="AR P丸ゴシック体M" pitchFamily="50" charset="-128"/>
                <a:ea typeface="AR P丸ゴシック体M" pitchFamily="50" charset="-128"/>
              </a:rPr>
            </a:br>
            <a:br>
              <a:rPr lang="en-US" altLang="ja-JP" sz="2800" dirty="0">
                <a:latin typeface="AR P丸ゴシック体M" pitchFamily="50" charset="-128"/>
                <a:ea typeface="AR P丸ゴシック体M" pitchFamily="50" charset="-128"/>
              </a:rPr>
            </a:br>
            <a:br>
              <a:rPr lang="en-US" altLang="ja-JP" sz="3100" dirty="0">
                <a:latin typeface="HGP創英角ｺﾞｼｯｸUB" panose="020B0900000000000000" pitchFamily="50" charset="-128"/>
                <a:ea typeface="HGP創英角ｺﾞｼｯｸUB" panose="020B0900000000000000" pitchFamily="50" charset="-128"/>
              </a:rPr>
            </a:br>
            <a:r>
              <a:rPr lang="en-US" altLang="ja-JP" sz="3100" dirty="0">
                <a:latin typeface="HGP創英角ｺﾞｼｯｸUB" panose="020B0900000000000000" pitchFamily="50" charset="-128"/>
                <a:ea typeface="HGP創英角ｺﾞｼｯｸUB" panose="020B0900000000000000" pitchFamily="50" charset="-128"/>
              </a:rPr>
              <a:t>‶</a:t>
            </a:r>
            <a:r>
              <a:rPr lang="ja-JP" altLang="en-US" sz="3100" dirty="0">
                <a:latin typeface="HGP創英角ｺﾞｼｯｸUB" panose="020B0900000000000000" pitchFamily="50" charset="-128"/>
                <a:ea typeface="HGP創英角ｺﾞｼｯｸUB" panose="020B0900000000000000" pitchFamily="50" charset="-128"/>
              </a:rPr>
              <a:t>随契は悪</a:t>
            </a:r>
            <a:r>
              <a:rPr lang="en-US" altLang="ja-JP" sz="3100" dirty="0">
                <a:latin typeface="HGP創英角ｺﾞｼｯｸUB" panose="020B0900000000000000" pitchFamily="50" charset="-128"/>
                <a:ea typeface="HGP創英角ｺﾞｼｯｸUB" panose="020B0900000000000000" pitchFamily="50" charset="-128"/>
              </a:rPr>
              <a:t>〟</a:t>
            </a:r>
            <a:r>
              <a:rPr lang="ja-JP" altLang="en-US" sz="3100" dirty="0">
                <a:latin typeface="HGP創英角ｺﾞｼｯｸUB" panose="020B0900000000000000" pitchFamily="50" charset="-128"/>
                <a:ea typeface="HGP創英角ｺﾞｼｯｸUB" panose="020B0900000000000000" pitchFamily="50" charset="-128"/>
              </a:rPr>
              <a:t>　利権に対する社会的批判がある！</a:t>
            </a:r>
            <a:br>
              <a:rPr lang="en-US" altLang="ja-JP" sz="2800" dirty="0">
                <a:solidFill>
                  <a:srgbClr val="000000"/>
                </a:solidFill>
                <a:latin typeface="ＭＳ Ｐゴシック" pitchFamily="50" charset="-128"/>
              </a:rPr>
            </a:br>
            <a:r>
              <a:rPr lang="ja-JP" altLang="en-US" sz="1800" dirty="0">
                <a:latin typeface="AR P丸ゴシック体M" pitchFamily="50" charset="-128"/>
                <a:ea typeface="AR P丸ゴシック体M" pitchFamily="50" charset="-128"/>
              </a:rPr>
              <a:t>「外郭団体」は利権の巣</a:t>
            </a:r>
            <a:r>
              <a:rPr lang="ja-JP" altLang="en-US" sz="1800" dirty="0" err="1">
                <a:latin typeface="AR P丸ゴシック体M" pitchFamily="50" charset="-128"/>
                <a:ea typeface="AR P丸ゴシック体M" pitchFamily="50" charset="-128"/>
              </a:rPr>
              <a:t>くつ。</a:t>
            </a:r>
            <a:r>
              <a:rPr lang="ja-JP" altLang="en-US" sz="1800" dirty="0">
                <a:latin typeface="AR P丸ゴシック体M" pitchFamily="50" charset="-128"/>
                <a:ea typeface="AR P丸ゴシック体M" pitchFamily="50" charset="-128"/>
              </a:rPr>
              <a:t>わざと仕事を作って天下り先に発注する</a:t>
            </a:r>
            <a:r>
              <a:rPr lang="en-US" altLang="ja-JP" sz="1800" dirty="0">
                <a:latin typeface="AR P丸ゴシック体M" pitchFamily="50" charset="-128"/>
                <a:ea typeface="AR P丸ゴシック体M" pitchFamily="50" charset="-128"/>
              </a:rPr>
              <a:t>OB</a:t>
            </a:r>
            <a:r>
              <a:rPr lang="ja-JP" altLang="en-US" sz="1800" dirty="0">
                <a:latin typeface="AR P丸ゴシック体M" pitchFamily="50" charset="-128"/>
                <a:ea typeface="AR P丸ゴシック体M" pitchFamily="50" charset="-128"/>
              </a:rPr>
              <a:t>対策に使われている疑いがある」（全国市民オンブズマン連絡会議、</a:t>
            </a:r>
            <a:r>
              <a:rPr lang="en-US" altLang="ja-JP" sz="1800" dirty="0">
                <a:latin typeface="AR P丸ゴシック体M" pitchFamily="50" charset="-128"/>
                <a:ea typeface="AR P丸ゴシック体M" pitchFamily="50" charset="-128"/>
              </a:rPr>
              <a:t>06.4</a:t>
            </a:r>
            <a:r>
              <a:rPr lang="ja-JP" altLang="en-US" sz="1800" dirty="0">
                <a:latin typeface="AR P丸ゴシック体M" pitchFamily="50" charset="-128"/>
                <a:ea typeface="AR P丸ゴシック体M" pitchFamily="50" charset="-128"/>
              </a:rPr>
              <a:t>時点の調査） </a:t>
            </a:r>
            <a:br>
              <a:rPr lang="en-US" altLang="ja-JP" sz="3100" dirty="0">
                <a:latin typeface="AR P丸ゴシック体M" pitchFamily="50" charset="-128"/>
                <a:ea typeface="AR P丸ゴシック体M" pitchFamily="50" charset="-128"/>
              </a:rPr>
            </a:br>
            <a:br>
              <a:rPr lang="ja-JP" altLang="en-US" sz="2400" b="1" dirty="0">
                <a:latin typeface="ＭＳ Ｐゴシック" pitchFamily="50" charset="-128"/>
              </a:rPr>
            </a:br>
            <a:br>
              <a:rPr lang="ja-JP" altLang="en-US" sz="2400" b="1" dirty="0">
                <a:latin typeface="ＭＳ Ｐゴシック" pitchFamily="50" charset="-128"/>
              </a:rPr>
            </a:br>
            <a:br>
              <a:rPr lang="ja-JP" altLang="en-US" sz="2800" dirty="0"/>
            </a:br>
            <a:endParaRPr kumimoji="1" lang="ja-JP" altLang="en-US" sz="2800" dirty="0">
              <a:latin typeface="AR P丸ゴシック体M" pitchFamily="50" charset="-128"/>
              <a:ea typeface="AR P丸ゴシック体M" pitchFamily="50" charset="-128"/>
            </a:endParaRPr>
          </a:p>
        </p:txBody>
      </p:sp>
      <p:sp>
        <p:nvSpPr>
          <p:cNvPr id="3" name="コンテンツ プレースホルダ 2"/>
          <p:cNvSpPr>
            <a:spLocks noGrp="1"/>
          </p:cNvSpPr>
          <p:nvPr>
            <p:ph idx="1"/>
          </p:nvPr>
        </p:nvSpPr>
        <p:spPr>
          <a:xfrm>
            <a:off x="5072066" y="1643050"/>
            <a:ext cx="3571900" cy="4786346"/>
          </a:xfrm>
        </p:spPr>
        <p:txBody>
          <a:bodyPr>
            <a:normAutofit/>
          </a:bodyPr>
          <a:lstStyle/>
          <a:p>
            <a:pPr>
              <a:buNone/>
            </a:pPr>
            <a:r>
              <a:rPr lang="ja-JP" altLang="en-US" sz="1900" dirty="0">
                <a:latin typeface="AR P丸ゴシック体M" pitchFamily="50" charset="-128"/>
                <a:ea typeface="AR P丸ゴシック体M" pitchFamily="50" charset="-128"/>
              </a:rPr>
              <a:t>　</a:t>
            </a:r>
            <a:br>
              <a:rPr lang="ja-JP" altLang="en-US" sz="1900" dirty="0">
                <a:solidFill>
                  <a:srgbClr val="000000"/>
                </a:solidFill>
                <a:latin typeface="AR P丸ゴシック体M" pitchFamily="50" charset="-128"/>
                <a:ea typeface="AR P丸ゴシック体M" pitchFamily="50" charset="-128"/>
              </a:rPr>
            </a:br>
            <a:endParaRPr lang="ja-JP" altLang="en-US" sz="1900" dirty="0">
              <a:latin typeface="AR P丸ゴシック体M" pitchFamily="50" charset="-128"/>
              <a:ea typeface="AR P丸ゴシック体M" pitchFamily="50" charset="-128"/>
            </a:endParaRPr>
          </a:p>
        </p:txBody>
      </p:sp>
      <p:sp>
        <p:nvSpPr>
          <p:cNvPr id="4" name="スライド番号プレースホルダ 3"/>
          <p:cNvSpPr>
            <a:spLocks noGrp="1"/>
          </p:cNvSpPr>
          <p:nvPr>
            <p:ph type="sldNum" sz="quarter" idx="12"/>
          </p:nvPr>
        </p:nvSpPr>
        <p:spPr>
          <a:xfrm>
            <a:off x="7580090" y="5960533"/>
            <a:ext cx="880341" cy="204771"/>
          </a:xfrm>
        </p:spPr>
        <p:txBody>
          <a:bodyPr/>
          <a:lstStyle/>
          <a:p>
            <a:fld id="{D2D8002D-B5B0-4BAC-B1F6-782DDCCE6D9C}" type="slidenum">
              <a:rPr kumimoji="1" lang="ja-JP" altLang="en-US" sz="2000" smtClean="0">
                <a:solidFill>
                  <a:schemeClr val="tx1"/>
                </a:solidFill>
                <a:latin typeface="AR P丸ゴシック体M" pitchFamily="50" charset="-128"/>
                <a:ea typeface="AR P丸ゴシック体M" pitchFamily="50" charset="-128"/>
              </a:rPr>
              <a:pPr/>
              <a:t>11</a:t>
            </a:fld>
            <a:endParaRPr kumimoji="1" lang="ja-JP" altLang="en-US" sz="2000" dirty="0">
              <a:solidFill>
                <a:schemeClr val="tx1"/>
              </a:solidFill>
              <a:latin typeface="AR P丸ゴシック体M" pitchFamily="50" charset="-128"/>
              <a:ea typeface="AR P丸ゴシック体M" pitchFamily="50" charset="-128"/>
            </a:endParaRPr>
          </a:p>
        </p:txBody>
      </p:sp>
      <p:sp>
        <p:nvSpPr>
          <p:cNvPr id="5" name="正方形/長方形 4"/>
          <p:cNvSpPr/>
          <p:nvPr/>
        </p:nvSpPr>
        <p:spPr>
          <a:xfrm>
            <a:off x="500034" y="1643050"/>
            <a:ext cx="4572032" cy="471490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mj-ea"/>
                <a:ea typeface="+mj-ea"/>
              </a:rPr>
              <a:t>国の全機関の契約状況調査</a:t>
            </a:r>
            <a:endParaRPr lang="en-US" altLang="ja-JP" sz="2000" dirty="0">
              <a:solidFill>
                <a:schemeClr val="tx1"/>
              </a:solidFill>
              <a:latin typeface="+mj-ea"/>
              <a:ea typeface="+mj-ea"/>
            </a:endParaRPr>
          </a:p>
          <a:p>
            <a:r>
              <a:rPr lang="ja-JP" altLang="en-US" sz="2000" dirty="0">
                <a:solidFill>
                  <a:schemeClr val="tx1"/>
                </a:solidFill>
                <a:latin typeface="+mj-ea"/>
                <a:ea typeface="+mj-ea"/>
              </a:rPr>
              <a:t>（</a:t>
            </a:r>
            <a:r>
              <a:rPr lang="en-US" altLang="ja-JP" sz="2000" dirty="0">
                <a:solidFill>
                  <a:schemeClr val="tx1"/>
                </a:solidFill>
                <a:latin typeface="+mj-ea"/>
                <a:ea typeface="+mj-ea"/>
              </a:rPr>
              <a:t>06.4</a:t>
            </a:r>
            <a:r>
              <a:rPr lang="ja-JP" altLang="en-US" sz="2000" dirty="0">
                <a:solidFill>
                  <a:schemeClr val="tx1"/>
                </a:solidFill>
                <a:latin typeface="+mj-ea"/>
                <a:ea typeface="+mj-ea"/>
              </a:rPr>
              <a:t>～</a:t>
            </a:r>
            <a:r>
              <a:rPr lang="en-US" altLang="ja-JP" sz="2000" dirty="0">
                <a:solidFill>
                  <a:schemeClr val="tx1"/>
                </a:solidFill>
                <a:latin typeface="+mj-ea"/>
                <a:ea typeface="+mj-ea"/>
              </a:rPr>
              <a:t>12</a:t>
            </a:r>
            <a:r>
              <a:rPr lang="ja-JP" altLang="en-US" sz="2000" dirty="0" err="1">
                <a:solidFill>
                  <a:schemeClr val="tx1"/>
                </a:solidFill>
                <a:latin typeface="+mj-ea"/>
                <a:ea typeface="+mj-ea"/>
              </a:rPr>
              <a:t>、</a:t>
            </a:r>
            <a:r>
              <a:rPr lang="ja-JP" altLang="en-US" sz="2000" dirty="0">
                <a:solidFill>
                  <a:schemeClr val="tx1"/>
                </a:solidFill>
                <a:latin typeface="+mj-ea"/>
                <a:ea typeface="+mj-ea"/>
              </a:rPr>
              <a:t>会計検査院、</a:t>
            </a:r>
            <a:r>
              <a:rPr lang="en-US" altLang="ja-JP" sz="2000" dirty="0">
                <a:solidFill>
                  <a:schemeClr val="tx1"/>
                </a:solidFill>
                <a:latin typeface="+mj-ea"/>
                <a:ea typeface="+mj-ea"/>
              </a:rPr>
              <a:t>07.10.18</a:t>
            </a:r>
            <a:r>
              <a:rPr lang="ja-JP" altLang="en-US" sz="2000" dirty="0">
                <a:solidFill>
                  <a:schemeClr val="tx1"/>
                </a:solidFill>
                <a:latin typeface="+mj-ea"/>
                <a:ea typeface="+mj-ea"/>
              </a:rPr>
              <a:t>朝日）</a:t>
            </a:r>
            <a:br>
              <a:rPr lang="en-US" altLang="ja-JP" sz="2000" dirty="0">
                <a:solidFill>
                  <a:schemeClr val="tx1"/>
                </a:solidFill>
                <a:latin typeface="+mj-ea"/>
                <a:ea typeface="+mj-ea"/>
              </a:rPr>
            </a:br>
            <a:endParaRPr lang="en-US" altLang="ja-JP" sz="2000" dirty="0">
              <a:solidFill>
                <a:schemeClr val="tx1"/>
              </a:solidFill>
              <a:latin typeface="+mj-ea"/>
              <a:ea typeface="+mj-ea"/>
            </a:endParaRPr>
          </a:p>
          <a:p>
            <a:r>
              <a:rPr lang="ja-JP" altLang="en-US" sz="2000" dirty="0">
                <a:solidFill>
                  <a:schemeClr val="tx1"/>
                </a:solidFill>
                <a:latin typeface="+mj-ea"/>
                <a:ea typeface="+mj-ea"/>
              </a:rPr>
              <a:t>全契約件数は</a:t>
            </a:r>
            <a:r>
              <a:rPr lang="en-US" altLang="ja-JP" sz="2000" dirty="0">
                <a:solidFill>
                  <a:schemeClr val="tx1"/>
                </a:solidFill>
                <a:latin typeface="+mj-ea"/>
                <a:ea typeface="+mj-ea"/>
              </a:rPr>
              <a:t>14</a:t>
            </a:r>
            <a:r>
              <a:rPr lang="ja-JP" altLang="en-US" sz="2000" dirty="0">
                <a:solidFill>
                  <a:schemeClr val="tx1"/>
                </a:solidFill>
                <a:latin typeface="+mj-ea"/>
                <a:ea typeface="+mj-ea"/>
              </a:rPr>
              <a:t>万件（</a:t>
            </a:r>
            <a:r>
              <a:rPr lang="en-US" altLang="ja-JP" sz="2000" dirty="0">
                <a:solidFill>
                  <a:schemeClr val="tx1"/>
                </a:solidFill>
                <a:latin typeface="+mj-ea"/>
                <a:ea typeface="+mj-ea"/>
              </a:rPr>
              <a:t>2</a:t>
            </a:r>
            <a:r>
              <a:rPr lang="ja-JP" altLang="en-US" sz="2000" dirty="0">
                <a:solidFill>
                  <a:schemeClr val="tx1"/>
                </a:solidFill>
                <a:latin typeface="+mj-ea"/>
                <a:ea typeface="+mj-ea"/>
              </a:rPr>
              <a:t>兆</a:t>
            </a:r>
            <a:r>
              <a:rPr lang="en-US" altLang="ja-JP" sz="2000" dirty="0">
                <a:solidFill>
                  <a:schemeClr val="tx1"/>
                </a:solidFill>
                <a:latin typeface="+mj-ea"/>
                <a:ea typeface="+mj-ea"/>
              </a:rPr>
              <a:t>2000</a:t>
            </a:r>
            <a:r>
              <a:rPr lang="ja-JP" altLang="en-US" sz="2000" dirty="0">
                <a:solidFill>
                  <a:schemeClr val="tx1"/>
                </a:solidFill>
                <a:latin typeface="+mj-ea"/>
                <a:ea typeface="+mj-ea"/>
              </a:rPr>
              <a:t>億円）</a:t>
            </a:r>
            <a:br>
              <a:rPr lang="ja-JP" altLang="en-US" sz="2000" dirty="0">
                <a:solidFill>
                  <a:schemeClr val="tx1"/>
                </a:solidFill>
                <a:latin typeface="+mj-ea"/>
                <a:ea typeface="+mj-ea"/>
              </a:rPr>
            </a:br>
            <a:r>
              <a:rPr lang="ja-JP" altLang="en-US" sz="2000" dirty="0">
                <a:solidFill>
                  <a:schemeClr val="tx1"/>
                </a:solidFill>
                <a:latin typeface="+mj-ea"/>
                <a:ea typeface="+mj-ea"/>
              </a:rPr>
              <a:t>●競争契約（金額ベース） </a:t>
            </a:r>
            <a:r>
              <a:rPr lang="en-US" altLang="ja-JP" sz="2000" dirty="0">
                <a:solidFill>
                  <a:schemeClr val="tx1"/>
                </a:solidFill>
                <a:latin typeface="+mj-ea"/>
                <a:ea typeface="+mj-ea"/>
              </a:rPr>
              <a:t>38</a:t>
            </a:r>
            <a:r>
              <a:rPr lang="ja-JP" altLang="en-US" sz="2000" dirty="0">
                <a:solidFill>
                  <a:schemeClr val="tx1"/>
                </a:solidFill>
                <a:latin typeface="+mj-ea"/>
                <a:ea typeface="+mj-ea"/>
              </a:rPr>
              <a:t>％ </a:t>
            </a:r>
            <a:endParaRPr lang="en-US" altLang="ja-JP" sz="2000" dirty="0">
              <a:solidFill>
                <a:schemeClr val="tx1"/>
              </a:solidFill>
              <a:latin typeface="+mj-ea"/>
              <a:ea typeface="+mj-ea"/>
            </a:endParaRPr>
          </a:p>
          <a:p>
            <a:r>
              <a:rPr lang="ja-JP" altLang="en-US" sz="2000" dirty="0">
                <a:solidFill>
                  <a:schemeClr val="tx1"/>
                </a:solidFill>
                <a:latin typeface="+mj-ea"/>
                <a:ea typeface="+mj-ea"/>
              </a:rPr>
              <a:t>●随意契約（同） </a:t>
            </a:r>
            <a:r>
              <a:rPr lang="en-US" altLang="ja-JP" sz="2000" dirty="0">
                <a:solidFill>
                  <a:schemeClr val="tx1"/>
                </a:solidFill>
                <a:latin typeface="+mj-ea"/>
                <a:ea typeface="+mj-ea"/>
              </a:rPr>
              <a:t>62</a:t>
            </a:r>
            <a:r>
              <a:rPr lang="ja-JP" altLang="en-US" sz="2000" dirty="0">
                <a:solidFill>
                  <a:schemeClr val="tx1"/>
                </a:solidFill>
                <a:latin typeface="+mj-ea"/>
                <a:ea typeface="+mj-ea"/>
              </a:rPr>
              <a:t>％。</a:t>
            </a:r>
            <a:r>
              <a:rPr lang="en-US" altLang="ja-JP" sz="2000" dirty="0">
                <a:solidFill>
                  <a:schemeClr val="tx1"/>
                </a:solidFill>
                <a:latin typeface="+mj-ea"/>
                <a:ea typeface="+mj-ea"/>
              </a:rPr>
              <a:t>1223</a:t>
            </a:r>
            <a:r>
              <a:rPr lang="ja-JP" altLang="en-US" sz="2000" dirty="0">
                <a:solidFill>
                  <a:schemeClr val="tx1"/>
                </a:solidFill>
                <a:latin typeface="+mj-ea"/>
                <a:ea typeface="+mj-ea"/>
              </a:rPr>
              <a:t>公益法人のうち、</a:t>
            </a:r>
            <a:r>
              <a:rPr lang="en-US" altLang="ja-JP" sz="2000" dirty="0">
                <a:solidFill>
                  <a:schemeClr val="tx1"/>
                </a:solidFill>
                <a:latin typeface="+mj-ea"/>
                <a:ea typeface="+mj-ea"/>
              </a:rPr>
              <a:t>8</a:t>
            </a:r>
            <a:r>
              <a:rPr lang="ja-JP" altLang="en-US" sz="2000" dirty="0">
                <a:solidFill>
                  <a:schemeClr val="tx1"/>
                </a:solidFill>
                <a:latin typeface="+mj-ea"/>
                <a:ea typeface="+mj-ea"/>
              </a:rPr>
              <a:t>割が天下りを受入。</a:t>
            </a:r>
            <a:endParaRPr lang="en-US" altLang="ja-JP" sz="2000" dirty="0">
              <a:solidFill>
                <a:schemeClr val="tx1"/>
              </a:solidFill>
              <a:latin typeface="+mj-ea"/>
              <a:ea typeface="+mj-ea"/>
            </a:endParaRPr>
          </a:p>
          <a:p>
            <a:pPr>
              <a:lnSpc>
                <a:spcPct val="90000"/>
              </a:lnSpc>
              <a:buFont typeface="Wingdings" pitchFamily="2" charset="2"/>
              <a:buNone/>
            </a:pPr>
            <a:endParaRPr lang="en-US" altLang="ja-JP" sz="2000" dirty="0">
              <a:solidFill>
                <a:schemeClr val="tx1"/>
              </a:solidFill>
              <a:latin typeface="+mj-ea"/>
              <a:ea typeface="+mj-ea"/>
            </a:endParaRPr>
          </a:p>
          <a:p>
            <a:pPr>
              <a:lnSpc>
                <a:spcPct val="90000"/>
              </a:lnSpc>
              <a:buFont typeface="Wingdings" pitchFamily="2" charset="2"/>
              <a:buNone/>
            </a:pPr>
            <a:r>
              <a:rPr lang="ja-JP" altLang="en-US" sz="2000" dirty="0">
                <a:solidFill>
                  <a:schemeClr val="tx1"/>
                </a:solidFill>
                <a:latin typeface="+mj-ea"/>
                <a:ea typeface="+mj-ea"/>
              </a:rPr>
              <a:t>●契約先が民間－競争契約が金額ベースで</a:t>
            </a:r>
            <a:r>
              <a:rPr lang="en-US" altLang="ja-JP" sz="2000" dirty="0">
                <a:solidFill>
                  <a:schemeClr val="tx1"/>
                </a:solidFill>
                <a:latin typeface="+mj-ea"/>
                <a:ea typeface="+mj-ea"/>
              </a:rPr>
              <a:t>55</a:t>
            </a:r>
            <a:r>
              <a:rPr lang="ja-JP" altLang="en-US" sz="2000" dirty="0">
                <a:solidFill>
                  <a:schemeClr val="tx1"/>
                </a:solidFill>
                <a:latin typeface="+mj-ea"/>
                <a:ea typeface="+mj-ea"/>
              </a:rPr>
              <a:t>％。</a:t>
            </a:r>
            <a:endParaRPr lang="en-US" altLang="ja-JP" sz="2000" dirty="0">
              <a:solidFill>
                <a:schemeClr val="tx1"/>
              </a:solidFill>
              <a:latin typeface="+mj-ea"/>
              <a:ea typeface="+mj-ea"/>
            </a:endParaRPr>
          </a:p>
          <a:p>
            <a:pPr>
              <a:lnSpc>
                <a:spcPct val="90000"/>
              </a:lnSpc>
              <a:buFont typeface="Wingdings" pitchFamily="2" charset="2"/>
              <a:buNone/>
            </a:pPr>
            <a:r>
              <a:rPr lang="ja-JP" altLang="en-US" sz="2000" dirty="0">
                <a:solidFill>
                  <a:schemeClr val="tx1"/>
                </a:solidFill>
                <a:latin typeface="+mj-ea"/>
                <a:ea typeface="+mj-ea"/>
              </a:rPr>
              <a:t>契約先が公益法人－競争契約が</a:t>
            </a:r>
            <a:r>
              <a:rPr lang="en-US" altLang="ja-JP" sz="2000" dirty="0">
                <a:solidFill>
                  <a:schemeClr val="tx1"/>
                </a:solidFill>
                <a:latin typeface="+mj-ea"/>
                <a:ea typeface="+mj-ea"/>
              </a:rPr>
              <a:t>3.5</a:t>
            </a:r>
            <a:r>
              <a:rPr lang="ja-JP" altLang="en-US" sz="2000" dirty="0">
                <a:solidFill>
                  <a:schemeClr val="tx1"/>
                </a:solidFill>
                <a:latin typeface="+mj-ea"/>
                <a:ea typeface="+mj-ea"/>
              </a:rPr>
              <a:t>％。随意契約が</a:t>
            </a:r>
            <a:r>
              <a:rPr lang="en-US" altLang="ja-JP" sz="2000" dirty="0">
                <a:solidFill>
                  <a:schemeClr val="tx1"/>
                </a:solidFill>
                <a:latin typeface="+mj-ea"/>
                <a:ea typeface="+mj-ea"/>
              </a:rPr>
              <a:t>96.5</a:t>
            </a:r>
            <a:r>
              <a:rPr lang="ja-JP" altLang="en-US" sz="2000" dirty="0">
                <a:solidFill>
                  <a:schemeClr val="tx1"/>
                </a:solidFill>
                <a:latin typeface="+mj-ea"/>
                <a:ea typeface="+mj-ea"/>
              </a:rPr>
              <a:t>％</a:t>
            </a:r>
          </a:p>
          <a:p>
            <a:pPr>
              <a:lnSpc>
                <a:spcPct val="90000"/>
              </a:lnSpc>
              <a:buFont typeface="Wingdings" pitchFamily="2" charset="2"/>
              <a:buNone/>
            </a:pPr>
            <a:endParaRPr lang="en-US" altLang="ja-JP" sz="2000" dirty="0">
              <a:solidFill>
                <a:schemeClr val="tx1"/>
              </a:solidFill>
              <a:latin typeface="+mj-ea"/>
              <a:ea typeface="+mj-ea"/>
            </a:endParaRPr>
          </a:p>
          <a:p>
            <a:pPr>
              <a:lnSpc>
                <a:spcPct val="90000"/>
              </a:lnSpc>
              <a:buFont typeface="Wingdings" pitchFamily="2" charset="2"/>
              <a:buNone/>
            </a:pPr>
            <a:r>
              <a:rPr lang="ja-JP" altLang="en-US" sz="2000" dirty="0">
                <a:solidFill>
                  <a:schemeClr val="tx1"/>
                </a:solidFill>
                <a:latin typeface="+mj-ea"/>
                <a:ea typeface="+mj-ea"/>
              </a:rPr>
              <a:t>●防衛庁</a:t>
            </a:r>
            <a:r>
              <a:rPr lang="en-US" altLang="ja-JP" sz="2000" dirty="0">
                <a:solidFill>
                  <a:schemeClr val="tx1"/>
                </a:solidFill>
                <a:latin typeface="+mj-ea"/>
                <a:ea typeface="+mj-ea"/>
              </a:rPr>
              <a:t>13</a:t>
            </a:r>
            <a:r>
              <a:rPr lang="ja-JP" altLang="en-US" sz="2000" dirty="0" err="1">
                <a:solidFill>
                  <a:schemeClr val="tx1"/>
                </a:solidFill>
                <a:latin typeface="+mj-ea"/>
                <a:ea typeface="+mj-ea"/>
              </a:rPr>
              <a:t>、</a:t>
            </a:r>
            <a:r>
              <a:rPr lang="ja-JP" altLang="en-US" sz="2000" dirty="0">
                <a:solidFill>
                  <a:schemeClr val="tx1"/>
                </a:solidFill>
                <a:latin typeface="+mj-ea"/>
                <a:ea typeface="+mj-ea"/>
              </a:rPr>
              <a:t>警察庁</a:t>
            </a:r>
            <a:r>
              <a:rPr lang="en-US" altLang="ja-JP" sz="2000" dirty="0">
                <a:solidFill>
                  <a:schemeClr val="tx1"/>
                </a:solidFill>
                <a:latin typeface="+mj-ea"/>
                <a:ea typeface="+mj-ea"/>
              </a:rPr>
              <a:t>6</a:t>
            </a:r>
            <a:r>
              <a:rPr lang="ja-JP" altLang="en-US" sz="2000" dirty="0">
                <a:solidFill>
                  <a:schemeClr val="tx1"/>
                </a:solidFill>
                <a:latin typeface="+mj-ea"/>
                <a:ea typeface="+mj-ea"/>
              </a:rPr>
              <a:t>の公益法人にはすべてＯＢが天下っている。経産省、文科省は随契が</a:t>
            </a:r>
            <a:r>
              <a:rPr lang="en-US" altLang="ja-JP" sz="2000" dirty="0">
                <a:solidFill>
                  <a:schemeClr val="tx1"/>
                </a:solidFill>
                <a:latin typeface="+mj-ea"/>
                <a:ea typeface="+mj-ea"/>
              </a:rPr>
              <a:t>9</a:t>
            </a:r>
            <a:r>
              <a:rPr lang="ja-JP" altLang="en-US" sz="2000" dirty="0">
                <a:solidFill>
                  <a:schemeClr val="tx1"/>
                </a:solidFill>
                <a:latin typeface="+mj-ea"/>
                <a:ea typeface="+mj-ea"/>
              </a:rPr>
              <a:t>割超にある。</a:t>
            </a:r>
            <a:endParaRPr lang="en-US" altLang="ja-JP" sz="2000" dirty="0">
              <a:solidFill>
                <a:schemeClr val="tx1"/>
              </a:solidFill>
              <a:latin typeface="+mj-ea"/>
              <a:ea typeface="+mj-ea"/>
            </a:endParaRPr>
          </a:p>
          <a:p>
            <a:pPr>
              <a:lnSpc>
                <a:spcPct val="90000"/>
              </a:lnSpc>
              <a:buFont typeface="Wingdings" pitchFamily="2" charset="2"/>
              <a:buNone/>
            </a:pPr>
            <a:endParaRPr kumimoji="1" lang="ja-JP" altLang="en-US" dirty="0">
              <a:solidFill>
                <a:schemeClr val="tx1"/>
              </a:solidFill>
              <a:latin typeface="AR P丸ゴシック体M" pitchFamily="50" charset="-128"/>
              <a:ea typeface="AR P丸ゴシック体M" pitchFamily="50" charset="-128"/>
            </a:endParaRPr>
          </a:p>
        </p:txBody>
      </p:sp>
      <p:sp>
        <p:nvSpPr>
          <p:cNvPr id="6" name="正方形/長方形 5"/>
          <p:cNvSpPr/>
          <p:nvPr/>
        </p:nvSpPr>
        <p:spPr>
          <a:xfrm>
            <a:off x="5292080" y="1643050"/>
            <a:ext cx="3494762" cy="424604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endParaRPr lang="en-US" altLang="ja-JP" dirty="0"/>
          </a:p>
          <a:p>
            <a:pPr>
              <a:spcBef>
                <a:spcPts val="0"/>
              </a:spcBef>
              <a:buNone/>
            </a:pPr>
            <a:r>
              <a:rPr lang="ja-JP" altLang="en-US" sz="2000" dirty="0">
                <a:solidFill>
                  <a:schemeClr val="tx1"/>
                </a:solidFill>
                <a:latin typeface="+mj-ea"/>
                <a:ea typeface="+mj-ea"/>
              </a:rPr>
              <a:t>都道府県と政令市</a:t>
            </a:r>
            <a:endParaRPr lang="en-US" altLang="ja-JP" sz="2000" dirty="0">
              <a:solidFill>
                <a:schemeClr val="tx1"/>
              </a:solidFill>
              <a:latin typeface="+mj-ea"/>
              <a:ea typeface="+mj-ea"/>
            </a:endParaRPr>
          </a:p>
          <a:p>
            <a:pPr>
              <a:spcBef>
                <a:spcPts val="0"/>
              </a:spcBef>
              <a:buNone/>
            </a:pPr>
            <a:r>
              <a:rPr lang="en-US" altLang="ja-JP" sz="2000" dirty="0">
                <a:solidFill>
                  <a:schemeClr val="tx1"/>
                </a:solidFill>
                <a:latin typeface="+mj-ea"/>
                <a:ea typeface="+mj-ea"/>
              </a:rPr>
              <a:t>25</a:t>
            </a:r>
            <a:r>
              <a:rPr lang="ja-JP" altLang="en-US" sz="2000" dirty="0">
                <a:solidFill>
                  <a:schemeClr val="tx1"/>
                </a:solidFill>
                <a:latin typeface="+mj-ea"/>
                <a:ea typeface="+mj-ea"/>
              </a:rPr>
              <a:t>％以上出資の外郭団体</a:t>
            </a:r>
            <a:endParaRPr lang="en-US" altLang="ja-JP" sz="2000" dirty="0">
              <a:solidFill>
                <a:schemeClr val="tx1"/>
              </a:solidFill>
              <a:latin typeface="+mj-ea"/>
              <a:ea typeface="+mj-ea"/>
            </a:endParaRPr>
          </a:p>
          <a:p>
            <a:pPr>
              <a:spcBef>
                <a:spcPts val="0"/>
              </a:spcBef>
              <a:buNone/>
            </a:pPr>
            <a:r>
              <a:rPr lang="ja-JP" altLang="en-US" sz="2000" dirty="0">
                <a:solidFill>
                  <a:schemeClr val="tx1"/>
                </a:solidFill>
                <a:latin typeface="+mj-ea"/>
                <a:ea typeface="+mj-ea"/>
              </a:rPr>
              <a:t>●役員の半数が天下り                        </a:t>
            </a:r>
            <a:endParaRPr lang="en-US" altLang="ja-JP" sz="2000" dirty="0">
              <a:solidFill>
                <a:schemeClr val="tx1"/>
              </a:solidFill>
              <a:latin typeface="+mj-ea"/>
              <a:ea typeface="+mj-ea"/>
            </a:endParaRPr>
          </a:p>
          <a:p>
            <a:pPr>
              <a:spcBef>
                <a:spcPts val="0"/>
              </a:spcBef>
              <a:buNone/>
            </a:pPr>
            <a:r>
              <a:rPr lang="ja-JP" altLang="en-US" sz="2000" dirty="0">
                <a:solidFill>
                  <a:schemeClr val="tx1"/>
                </a:solidFill>
                <a:latin typeface="+mj-ea"/>
                <a:ea typeface="+mj-ea"/>
              </a:rPr>
              <a:t>●業務の９割が「随契」 </a:t>
            </a:r>
            <a:endParaRPr lang="en-US" altLang="ja-JP" sz="2000" dirty="0">
              <a:solidFill>
                <a:schemeClr val="tx1"/>
              </a:solidFill>
              <a:latin typeface="+mj-ea"/>
              <a:ea typeface="+mj-ea"/>
            </a:endParaRPr>
          </a:p>
          <a:p>
            <a:pPr>
              <a:buNone/>
            </a:pPr>
            <a:r>
              <a:rPr lang="ja-JP" altLang="en-US" sz="1100" dirty="0">
                <a:solidFill>
                  <a:schemeClr val="tx1"/>
                </a:solidFill>
                <a:latin typeface="AR P丸ゴシック体M" pitchFamily="50" charset="-128"/>
                <a:ea typeface="AR P丸ゴシック体M" pitchFamily="50" charset="-128"/>
              </a:rPr>
              <a:t>　　　　　　　</a:t>
            </a:r>
            <a:endParaRPr lang="en-US" altLang="ja-JP" dirty="0">
              <a:solidFill>
                <a:schemeClr val="tx1"/>
              </a:solidFill>
              <a:latin typeface="AR P丸ゴシック体M" pitchFamily="50" charset="-128"/>
              <a:ea typeface="AR P丸ゴシック体M" pitchFamily="50" charset="-128"/>
            </a:endParaRPr>
          </a:p>
          <a:p>
            <a:pPr>
              <a:lnSpc>
                <a:spcPct val="90000"/>
              </a:lnSpc>
              <a:buFont typeface="Wingdings" pitchFamily="2" charset="2"/>
              <a:buNone/>
            </a:pPr>
            <a:endParaRPr lang="en-US" altLang="ja-JP" dirty="0">
              <a:solidFill>
                <a:srgbClr val="000000"/>
              </a:solidFill>
              <a:latin typeface="AR P丸ゴシック体M" pitchFamily="50" charset="-128"/>
              <a:ea typeface="AR P丸ゴシック体M" pitchFamily="50" charset="-128"/>
            </a:endParaRPr>
          </a:p>
          <a:p>
            <a:pPr>
              <a:lnSpc>
                <a:spcPct val="90000"/>
              </a:lnSpc>
              <a:buFont typeface="Wingdings" pitchFamily="2" charset="2"/>
              <a:buNone/>
            </a:pPr>
            <a:r>
              <a:rPr lang="en-US" altLang="ja-JP" sz="2000" dirty="0">
                <a:solidFill>
                  <a:schemeClr val="tx1"/>
                </a:solidFill>
                <a:latin typeface="+mj-ea"/>
                <a:ea typeface="+mj-ea"/>
              </a:rPr>
              <a:t>〔45</a:t>
            </a:r>
            <a:r>
              <a:rPr lang="ja-JP" altLang="en-US" sz="2000" dirty="0">
                <a:solidFill>
                  <a:schemeClr val="tx1"/>
                </a:solidFill>
                <a:latin typeface="+mj-ea"/>
                <a:ea typeface="+mj-ea"/>
              </a:rPr>
              <a:t>都道府県</a:t>
            </a:r>
            <a:r>
              <a:rPr lang="en-US" altLang="ja-JP" sz="2000" dirty="0">
                <a:solidFill>
                  <a:schemeClr val="tx1"/>
                </a:solidFill>
                <a:latin typeface="+mj-ea"/>
                <a:ea typeface="+mj-ea"/>
              </a:rPr>
              <a:t>〕</a:t>
            </a:r>
            <a:r>
              <a:rPr lang="ja-JP" altLang="en-US" sz="2000" dirty="0">
                <a:solidFill>
                  <a:schemeClr val="tx1"/>
                </a:solidFill>
                <a:latin typeface="+mj-ea"/>
                <a:ea typeface="+mj-ea"/>
              </a:rPr>
              <a:t>　　 　　　　　</a:t>
            </a:r>
          </a:p>
          <a:p>
            <a:pPr>
              <a:lnSpc>
                <a:spcPct val="90000"/>
              </a:lnSpc>
              <a:buFont typeface="Wingdings" pitchFamily="2" charset="2"/>
              <a:buNone/>
            </a:pPr>
            <a:r>
              <a:rPr lang="ja-JP" altLang="en-US" sz="2000" dirty="0">
                <a:solidFill>
                  <a:schemeClr val="tx1"/>
                </a:solidFill>
                <a:latin typeface="+mj-ea"/>
                <a:ea typeface="+mj-ea"/>
              </a:rPr>
              <a:t>  </a:t>
            </a:r>
            <a:r>
              <a:rPr lang="en-US" altLang="ja-JP" sz="2000" dirty="0">
                <a:solidFill>
                  <a:schemeClr val="tx1"/>
                </a:solidFill>
                <a:latin typeface="+mj-ea"/>
                <a:ea typeface="+mj-ea"/>
              </a:rPr>
              <a:t>1,785</a:t>
            </a:r>
            <a:r>
              <a:rPr lang="ja-JP" altLang="en-US" sz="2000" dirty="0">
                <a:solidFill>
                  <a:schemeClr val="tx1"/>
                </a:solidFill>
                <a:latin typeface="+mj-ea"/>
                <a:ea typeface="+mj-ea"/>
              </a:rPr>
              <a:t>団体に</a:t>
            </a:r>
            <a:r>
              <a:rPr lang="en-US" altLang="ja-JP" sz="2000" dirty="0">
                <a:solidFill>
                  <a:schemeClr val="tx1"/>
                </a:solidFill>
                <a:latin typeface="+mj-ea"/>
                <a:ea typeface="+mj-ea"/>
              </a:rPr>
              <a:t>1,220</a:t>
            </a:r>
            <a:r>
              <a:rPr lang="ja-JP" altLang="en-US" sz="2000" dirty="0">
                <a:solidFill>
                  <a:schemeClr val="tx1"/>
                </a:solidFill>
                <a:latin typeface="+mj-ea"/>
                <a:ea typeface="+mj-ea"/>
              </a:rPr>
              <a:t>（自治体</a:t>
            </a:r>
            <a:r>
              <a:rPr lang="en-US" altLang="ja-JP" sz="2000" dirty="0">
                <a:solidFill>
                  <a:schemeClr val="tx1"/>
                </a:solidFill>
                <a:latin typeface="+mj-ea"/>
                <a:ea typeface="+mj-ea"/>
              </a:rPr>
              <a:t>OB </a:t>
            </a:r>
            <a:r>
              <a:rPr lang="ja-JP" altLang="en-US" sz="2000" dirty="0">
                <a:solidFill>
                  <a:schemeClr val="tx1"/>
                </a:solidFill>
                <a:latin typeface="+mj-ea"/>
                <a:ea typeface="+mj-ea"/>
              </a:rPr>
              <a:t>）／</a:t>
            </a:r>
            <a:r>
              <a:rPr lang="en-US" altLang="ja-JP" sz="2000" dirty="0">
                <a:solidFill>
                  <a:schemeClr val="tx1"/>
                </a:solidFill>
                <a:latin typeface="+mj-ea"/>
                <a:ea typeface="+mj-ea"/>
              </a:rPr>
              <a:t>2,395</a:t>
            </a:r>
            <a:r>
              <a:rPr lang="ja-JP" altLang="en-US" sz="2000" dirty="0">
                <a:solidFill>
                  <a:schemeClr val="tx1"/>
                </a:solidFill>
                <a:latin typeface="+mj-ea"/>
                <a:ea typeface="+mj-ea"/>
              </a:rPr>
              <a:t>人（常勤役員）</a:t>
            </a:r>
          </a:p>
          <a:p>
            <a:pPr>
              <a:lnSpc>
                <a:spcPct val="90000"/>
              </a:lnSpc>
              <a:buFont typeface="Wingdings" pitchFamily="2" charset="2"/>
              <a:buNone/>
            </a:pPr>
            <a:r>
              <a:rPr lang="ja-JP" altLang="en-US" sz="2000" dirty="0">
                <a:solidFill>
                  <a:schemeClr val="tx1"/>
                </a:solidFill>
                <a:latin typeface="+mj-ea"/>
                <a:ea typeface="+mj-ea"/>
              </a:rPr>
              <a:t>　</a:t>
            </a:r>
            <a:r>
              <a:rPr lang="en-US" altLang="ja-JP" sz="2000" dirty="0">
                <a:solidFill>
                  <a:schemeClr val="tx1"/>
                </a:solidFill>
                <a:latin typeface="+mj-ea"/>
                <a:ea typeface="+mj-ea"/>
              </a:rPr>
              <a:t>3,751</a:t>
            </a:r>
            <a:r>
              <a:rPr lang="ja-JP" altLang="en-US" sz="2000" dirty="0">
                <a:solidFill>
                  <a:schemeClr val="tx1"/>
                </a:solidFill>
                <a:latin typeface="+mj-ea"/>
                <a:ea typeface="+mj-ea"/>
              </a:rPr>
              <a:t>億円（</a:t>
            </a:r>
            <a:r>
              <a:rPr lang="en-US" altLang="ja-JP" sz="2000" dirty="0">
                <a:solidFill>
                  <a:schemeClr val="tx1"/>
                </a:solidFill>
                <a:latin typeface="+mj-ea"/>
                <a:ea typeface="+mj-ea"/>
              </a:rPr>
              <a:t>94</a:t>
            </a:r>
            <a:r>
              <a:rPr lang="ja-JP" altLang="en-US" sz="2000" dirty="0">
                <a:solidFill>
                  <a:schemeClr val="tx1"/>
                </a:solidFill>
                <a:latin typeface="+mj-ea"/>
                <a:ea typeface="+mj-ea"/>
              </a:rPr>
              <a:t>％）が随意契約　　　　　</a:t>
            </a:r>
            <a:r>
              <a:rPr lang="ja-JP" altLang="en-US" dirty="0">
                <a:solidFill>
                  <a:schemeClr val="tx1"/>
                </a:solidFill>
                <a:latin typeface="AR P丸ゴシック体M" pitchFamily="50" charset="-128"/>
                <a:ea typeface="AR P丸ゴシック体M" pitchFamily="50" charset="-128"/>
              </a:rPr>
              <a:t>　　　　　</a:t>
            </a:r>
          </a:p>
          <a:p>
            <a:pPr>
              <a:lnSpc>
                <a:spcPct val="90000"/>
              </a:lnSpc>
              <a:buFont typeface="Wingdings" pitchFamily="2" charset="2"/>
              <a:buNone/>
            </a:pPr>
            <a:endParaRPr lang="en-US" altLang="ja-JP" dirty="0">
              <a:solidFill>
                <a:schemeClr val="tx1"/>
              </a:solidFill>
              <a:latin typeface="AR P丸ゴシック体M" pitchFamily="50" charset="-128"/>
              <a:ea typeface="AR P丸ゴシック体M" pitchFamily="50" charset="-128"/>
            </a:endParaRPr>
          </a:p>
          <a:p>
            <a:pPr>
              <a:lnSpc>
                <a:spcPct val="90000"/>
              </a:lnSpc>
              <a:buFont typeface="Wingdings" pitchFamily="2" charset="2"/>
              <a:buNone/>
            </a:pPr>
            <a:r>
              <a:rPr lang="en-US" altLang="ja-JP" sz="2000" dirty="0">
                <a:solidFill>
                  <a:schemeClr val="tx1"/>
                </a:solidFill>
                <a:latin typeface="+mj-ea"/>
                <a:ea typeface="+mj-ea"/>
              </a:rPr>
              <a:t>〔15</a:t>
            </a:r>
            <a:r>
              <a:rPr lang="ja-JP" altLang="en-US" sz="2000" dirty="0">
                <a:solidFill>
                  <a:schemeClr val="tx1"/>
                </a:solidFill>
                <a:latin typeface="+mj-ea"/>
                <a:ea typeface="+mj-ea"/>
              </a:rPr>
              <a:t>政令市</a:t>
            </a:r>
            <a:r>
              <a:rPr lang="en-US" altLang="ja-JP" sz="2000" dirty="0">
                <a:solidFill>
                  <a:schemeClr val="tx1"/>
                </a:solidFill>
                <a:latin typeface="+mj-ea"/>
                <a:ea typeface="+mj-ea"/>
              </a:rPr>
              <a:t>〕</a:t>
            </a:r>
            <a:r>
              <a:rPr lang="ja-JP" altLang="en-US" sz="2000" dirty="0">
                <a:solidFill>
                  <a:schemeClr val="tx1"/>
                </a:solidFill>
                <a:latin typeface="+mj-ea"/>
                <a:ea typeface="+mj-ea"/>
              </a:rPr>
              <a:t>　　</a:t>
            </a:r>
          </a:p>
          <a:p>
            <a:pPr>
              <a:lnSpc>
                <a:spcPct val="90000"/>
              </a:lnSpc>
              <a:buFont typeface="Wingdings" pitchFamily="2" charset="2"/>
              <a:buNone/>
            </a:pPr>
            <a:r>
              <a:rPr lang="ja-JP" altLang="en-US" sz="2000" dirty="0">
                <a:solidFill>
                  <a:schemeClr val="tx1"/>
                </a:solidFill>
                <a:latin typeface="+mj-ea"/>
                <a:ea typeface="+mj-ea"/>
              </a:rPr>
              <a:t>　</a:t>
            </a:r>
            <a:r>
              <a:rPr lang="en-US" altLang="ja-JP" sz="2000" dirty="0">
                <a:solidFill>
                  <a:schemeClr val="tx1"/>
                </a:solidFill>
                <a:latin typeface="+mj-ea"/>
                <a:ea typeface="+mj-ea"/>
              </a:rPr>
              <a:t>513</a:t>
            </a:r>
            <a:r>
              <a:rPr lang="ja-JP" altLang="en-US" sz="2000" dirty="0">
                <a:solidFill>
                  <a:schemeClr val="tx1"/>
                </a:solidFill>
                <a:latin typeface="+mj-ea"/>
                <a:ea typeface="+mj-ea"/>
              </a:rPr>
              <a:t>団体に</a:t>
            </a:r>
            <a:r>
              <a:rPr lang="en-US" altLang="ja-JP" sz="2000" dirty="0">
                <a:solidFill>
                  <a:schemeClr val="tx1"/>
                </a:solidFill>
                <a:latin typeface="+mj-ea"/>
                <a:ea typeface="+mj-ea"/>
              </a:rPr>
              <a:t>573</a:t>
            </a:r>
            <a:r>
              <a:rPr lang="ja-JP" altLang="en-US" sz="2000" dirty="0">
                <a:solidFill>
                  <a:schemeClr val="tx1"/>
                </a:solidFill>
                <a:latin typeface="+mj-ea"/>
                <a:ea typeface="+mj-ea"/>
              </a:rPr>
              <a:t>／</a:t>
            </a:r>
            <a:r>
              <a:rPr lang="en-US" altLang="ja-JP" sz="2000" dirty="0">
                <a:solidFill>
                  <a:schemeClr val="tx1"/>
                </a:solidFill>
                <a:latin typeface="+mj-ea"/>
                <a:ea typeface="+mj-ea"/>
              </a:rPr>
              <a:t>1,118</a:t>
            </a:r>
            <a:r>
              <a:rPr lang="ja-JP" altLang="en-US" sz="2000" dirty="0">
                <a:solidFill>
                  <a:schemeClr val="tx1"/>
                </a:solidFill>
                <a:latin typeface="+mj-ea"/>
                <a:ea typeface="+mj-ea"/>
              </a:rPr>
              <a:t>人</a:t>
            </a:r>
          </a:p>
          <a:p>
            <a:pPr>
              <a:lnSpc>
                <a:spcPct val="90000"/>
              </a:lnSpc>
            </a:pPr>
            <a:r>
              <a:rPr lang="ja-JP" altLang="en-US" sz="2000" dirty="0">
                <a:solidFill>
                  <a:schemeClr val="tx1"/>
                </a:solidFill>
                <a:latin typeface="+mj-ea"/>
                <a:ea typeface="+mj-ea"/>
              </a:rPr>
              <a:t>　</a:t>
            </a:r>
            <a:r>
              <a:rPr lang="en-US" altLang="ja-JP" sz="2000" dirty="0">
                <a:solidFill>
                  <a:schemeClr val="tx1"/>
                </a:solidFill>
                <a:latin typeface="+mj-ea"/>
                <a:ea typeface="+mj-ea"/>
              </a:rPr>
              <a:t>2,792</a:t>
            </a:r>
            <a:r>
              <a:rPr lang="ja-JP" altLang="en-US" sz="2000" dirty="0">
                <a:solidFill>
                  <a:schemeClr val="tx1"/>
                </a:solidFill>
                <a:latin typeface="+mj-ea"/>
                <a:ea typeface="+mj-ea"/>
              </a:rPr>
              <a:t>億円の</a:t>
            </a:r>
            <a:r>
              <a:rPr lang="en-US" altLang="ja-JP" sz="2000" dirty="0">
                <a:solidFill>
                  <a:schemeClr val="tx1"/>
                </a:solidFill>
                <a:latin typeface="+mj-ea"/>
                <a:ea typeface="+mj-ea"/>
              </a:rPr>
              <a:t>98%</a:t>
            </a:r>
            <a:r>
              <a:rPr lang="ja-JP" altLang="en-US" sz="2000" dirty="0">
                <a:solidFill>
                  <a:schemeClr val="tx1"/>
                </a:solidFill>
                <a:latin typeface="+mj-ea"/>
                <a:ea typeface="+mj-ea"/>
              </a:rPr>
              <a:t>が随意契約（「朝日」</a:t>
            </a:r>
            <a:r>
              <a:rPr lang="en-US" altLang="ja-JP" sz="2000" dirty="0">
                <a:solidFill>
                  <a:schemeClr val="tx1"/>
                </a:solidFill>
                <a:latin typeface="+mj-ea"/>
                <a:ea typeface="+mj-ea"/>
              </a:rPr>
              <a:t>06.9.16</a:t>
            </a:r>
            <a:r>
              <a:rPr lang="ja-JP" altLang="en-US" sz="2000" dirty="0">
                <a:solidFill>
                  <a:schemeClr val="tx1"/>
                </a:solidFill>
                <a:latin typeface="+mj-ea"/>
                <a:ea typeface="+mj-ea"/>
              </a:rPr>
              <a:t>）</a:t>
            </a:r>
            <a:endParaRPr lang="ja-JP" altLang="en-US" sz="2000" dirty="0">
              <a:solidFill>
                <a:srgbClr val="000000"/>
              </a:solidFill>
              <a:latin typeface="+mj-ea"/>
              <a:ea typeface="+mj-ea"/>
            </a:endParaRPr>
          </a:p>
          <a:p>
            <a:pPr>
              <a:lnSpc>
                <a:spcPct val="90000"/>
              </a:lnSpc>
              <a:buFont typeface="Wingdings" pitchFamily="2" charset="2"/>
              <a:buNone/>
            </a:pPr>
            <a:r>
              <a:rPr lang="ja-JP" altLang="en-US" sz="2000" dirty="0">
                <a:solidFill>
                  <a:schemeClr val="tx1"/>
                </a:solidFill>
                <a:latin typeface="+mj-ea"/>
                <a:ea typeface="+mj-ea"/>
              </a:rPr>
              <a:t>　　　　　　　</a:t>
            </a:r>
            <a:endParaRPr lang="en-US" altLang="ja-JP" sz="2000" dirty="0">
              <a:solidFill>
                <a:schemeClr val="tx1"/>
              </a:solidFill>
              <a:latin typeface="+mj-ea"/>
              <a:ea typeface="+mj-ea"/>
            </a:endParaRPr>
          </a:p>
          <a:p>
            <a:pPr>
              <a:lnSpc>
                <a:spcPct val="90000"/>
              </a:lnSpc>
              <a:buFont typeface="Wingdings" pitchFamily="2" charset="2"/>
              <a:buNone/>
            </a:pPr>
            <a:r>
              <a:rPr lang="en-US" altLang="ja-JP" sz="2000" dirty="0">
                <a:solidFill>
                  <a:schemeClr val="tx1"/>
                </a:solidFill>
                <a:latin typeface="+mj-ea"/>
                <a:ea typeface="+mj-ea"/>
              </a:rPr>
              <a:t>                                                      </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286543" y="152461"/>
            <a:ext cx="8356600" cy="1872630"/>
          </a:xfrm>
        </p:spPr>
        <p:txBody>
          <a:bodyPr>
            <a:normAutofit fontScale="90000"/>
          </a:bodyPr>
          <a:lstStyle/>
          <a:p>
            <a:pPr algn="l"/>
            <a:r>
              <a:rPr lang="ja-JP" altLang="en-US" sz="3100" dirty="0">
                <a:latin typeface="HGP創英角ｺﾞｼｯｸUB" panose="020B0900000000000000" pitchFamily="50" charset="-128"/>
                <a:ea typeface="HGP創英角ｺﾞｼｯｸUB" panose="020B0900000000000000" pitchFamily="50" charset="-128"/>
              </a:rPr>
              <a:t>「随契」対象を見直す動き－岐阜県が「政策的随意契約制度」を特区へ</a:t>
            </a:r>
            <a:br>
              <a:rPr lang="en-US" altLang="ja-JP" sz="2200" dirty="0">
                <a:latin typeface="+mj-ea"/>
              </a:rPr>
            </a:br>
            <a:r>
              <a:rPr lang="ja-JP" altLang="en-US" sz="2000" dirty="0">
                <a:latin typeface="AR P丸ゴシック体M" pitchFamily="50" charset="-128"/>
                <a:ea typeface="AR P丸ゴシック体M" pitchFamily="50" charset="-128"/>
              </a:rPr>
              <a:t>　提案内容は、身体障害者、高齢者福祉の担い手の育成、身体障害者、高齢者の雇用、新産業、中小企業の育成等を随意契約で発注できるようにすべきというもの。</a:t>
            </a:r>
            <a:endParaRPr lang="ja-JP" altLang="en-US" sz="2800" dirty="0">
              <a:latin typeface="AR P丸ゴシック体M" pitchFamily="50" charset="-128"/>
              <a:ea typeface="AR P丸ゴシック体M" pitchFamily="50" charset="-128"/>
            </a:endParaRPr>
          </a:p>
        </p:txBody>
      </p:sp>
      <p:sp>
        <p:nvSpPr>
          <p:cNvPr id="200707" name="Rectangle 3"/>
          <p:cNvSpPr>
            <a:spLocks noGrp="1" noChangeArrowheads="1"/>
          </p:cNvSpPr>
          <p:nvPr>
            <p:ph idx="1"/>
          </p:nvPr>
        </p:nvSpPr>
        <p:spPr>
          <a:xfrm>
            <a:off x="457200" y="2214554"/>
            <a:ext cx="8258204" cy="3911609"/>
          </a:xfrm>
        </p:spPr>
        <p:txBody>
          <a:bodyPr>
            <a:normAutofit fontScale="25000" lnSpcReduction="20000"/>
          </a:bodyPr>
          <a:lstStyle/>
          <a:p>
            <a:pPr>
              <a:lnSpc>
                <a:spcPct val="120000"/>
              </a:lnSpc>
              <a:spcBef>
                <a:spcPts val="0"/>
              </a:spcBef>
              <a:spcAft>
                <a:spcPts val="0"/>
              </a:spcAft>
              <a:buFont typeface="Wingdings" pitchFamily="2" charset="2"/>
              <a:buNone/>
            </a:pPr>
            <a:r>
              <a:rPr lang="ja-JP" altLang="en-US" sz="8000" dirty="0">
                <a:latin typeface="+mj-ea"/>
                <a:ea typeface="+mj-ea"/>
              </a:rPr>
              <a:t>❐地方自治法が改正され</a:t>
            </a:r>
            <a:r>
              <a:rPr lang="en-US" altLang="ja-JP" sz="8000" dirty="0">
                <a:latin typeface="+mj-ea"/>
                <a:ea typeface="+mj-ea"/>
              </a:rPr>
              <a:t>(04.11</a:t>
            </a:r>
            <a:r>
              <a:rPr lang="ja-JP" altLang="en-US" sz="8000" dirty="0">
                <a:latin typeface="+mj-ea"/>
                <a:ea typeface="+mj-ea"/>
              </a:rPr>
              <a:t>～）「身体障害者の厚生施設、授産施設、精神障害者の授産施設、福祉工場、更正施設、知的障害者授産施設の物品、シルバー人材センター、母子福祉団体からのサービス 」が随意契約で行えるようになっている。 </a:t>
            </a:r>
            <a:endParaRPr lang="en-US" altLang="ja-JP" sz="8000" dirty="0">
              <a:latin typeface="+mj-ea"/>
              <a:ea typeface="+mj-ea"/>
            </a:endParaRPr>
          </a:p>
          <a:p>
            <a:pPr>
              <a:lnSpc>
                <a:spcPct val="120000"/>
              </a:lnSpc>
              <a:spcBef>
                <a:spcPts val="0"/>
              </a:spcBef>
              <a:spcAft>
                <a:spcPts val="0"/>
              </a:spcAft>
              <a:buFont typeface="Wingdings" pitchFamily="2" charset="2"/>
              <a:buNone/>
            </a:pPr>
            <a:r>
              <a:rPr lang="ja-JP" altLang="en-US" sz="8000" dirty="0">
                <a:latin typeface="+mj-ea"/>
                <a:ea typeface="+mj-ea"/>
              </a:rPr>
              <a:t>❐建交労が重視しているのは、①高齢者の雇用、②失業者の就労対策は、入札で競争を強いるのではなく、政策的に随意契約で行うことを位置付けるべきである。厚労省、総務省交渉を繰り返している。</a:t>
            </a:r>
            <a:endParaRPr lang="en-US" altLang="ja-JP" sz="8000" dirty="0">
              <a:latin typeface="+mj-ea"/>
              <a:ea typeface="+mj-ea"/>
            </a:endParaRPr>
          </a:p>
          <a:p>
            <a:pPr>
              <a:lnSpc>
                <a:spcPts val="2160"/>
              </a:lnSpc>
              <a:spcBef>
                <a:spcPts val="0"/>
              </a:spcBef>
              <a:buFont typeface="Wingdings" pitchFamily="2" charset="2"/>
              <a:buNone/>
            </a:pPr>
            <a:endParaRPr lang="en-US" altLang="ja-JP" sz="1800" dirty="0">
              <a:latin typeface="AR P丸ゴシック体M" pitchFamily="50" charset="-128"/>
              <a:ea typeface="AR P丸ゴシック体M" pitchFamily="50" charset="-128"/>
            </a:endParaRPr>
          </a:p>
          <a:p>
            <a:pPr>
              <a:lnSpc>
                <a:spcPts val="2160"/>
              </a:lnSpc>
              <a:spcBef>
                <a:spcPts val="0"/>
              </a:spcBef>
              <a:buFont typeface="Wingdings" pitchFamily="2" charset="2"/>
              <a:buNone/>
            </a:pPr>
            <a:endParaRPr lang="en-US" altLang="ja-JP" sz="1800" dirty="0">
              <a:latin typeface="AR P丸ゴシック体M" pitchFamily="50" charset="-128"/>
              <a:ea typeface="AR P丸ゴシック体M" pitchFamily="50" charset="-128"/>
            </a:endParaRPr>
          </a:p>
          <a:p>
            <a:pPr>
              <a:lnSpc>
                <a:spcPts val="2160"/>
              </a:lnSpc>
              <a:spcBef>
                <a:spcPts val="0"/>
              </a:spcBef>
              <a:buFont typeface="Wingdings" pitchFamily="2" charset="2"/>
              <a:buNone/>
            </a:pPr>
            <a:endParaRPr lang="en-US" altLang="ja-JP" sz="1800" dirty="0">
              <a:latin typeface="AR P丸ゴシック体M" pitchFamily="50" charset="-128"/>
              <a:ea typeface="AR P丸ゴシック体M" pitchFamily="50" charset="-128"/>
            </a:endParaRPr>
          </a:p>
          <a:p>
            <a:pPr>
              <a:lnSpc>
                <a:spcPts val="2160"/>
              </a:lnSpc>
              <a:spcBef>
                <a:spcPts val="0"/>
              </a:spcBef>
              <a:buFont typeface="Wingdings" pitchFamily="2" charset="2"/>
              <a:buNone/>
            </a:pPr>
            <a:r>
              <a:rPr lang="ja-JP" altLang="en-US" sz="1800" dirty="0">
                <a:latin typeface="AR P丸ゴシック体M" pitchFamily="50" charset="-128"/>
                <a:ea typeface="AR P丸ゴシック体M" pitchFamily="50" charset="-128"/>
              </a:rPr>
              <a:t>                  </a:t>
            </a:r>
            <a:r>
              <a:rPr lang="ja-JP" altLang="en-US" sz="1800" dirty="0">
                <a:solidFill>
                  <a:srgbClr val="000000"/>
                </a:solidFill>
                <a:latin typeface="AR P丸ゴシック体M" pitchFamily="50" charset="-128"/>
                <a:ea typeface="AR P丸ゴシック体M" pitchFamily="50" charset="-128"/>
              </a:rPr>
              <a:t>  </a:t>
            </a:r>
            <a:r>
              <a:rPr lang="ja-JP" altLang="en-US" sz="2800" b="1" dirty="0">
                <a:solidFill>
                  <a:srgbClr val="000000"/>
                </a:solidFill>
              </a:rPr>
              <a:t>　　　　　　　　　　　　　　　　　　　　</a:t>
            </a:r>
          </a:p>
        </p:txBody>
      </p:sp>
      <p:sp>
        <p:nvSpPr>
          <p:cNvPr id="11" name="スライド番号プレースホルダ 4"/>
          <p:cNvSpPr>
            <a:spLocks noGrp="1"/>
          </p:cNvSpPr>
          <p:nvPr>
            <p:ph type="sldNum" sz="quarter" idx="12"/>
          </p:nvPr>
        </p:nvSpPr>
        <p:spPr/>
        <p:txBody>
          <a:bodyPr/>
          <a:lstStyle/>
          <a:p>
            <a:fld id="{FA673FFE-34F3-4E3B-8527-50D277094584}" type="slidenum">
              <a:rPr lang="en-US" altLang="ja-JP" sz="2000">
                <a:solidFill>
                  <a:schemeClr val="tx1"/>
                </a:solidFill>
                <a:latin typeface="AR P丸ゴシック体M" pitchFamily="50" charset="-128"/>
                <a:ea typeface="AR P丸ゴシック体M" pitchFamily="50" charset="-128"/>
              </a:rPr>
              <a:pPr/>
              <a:t>12</a:t>
            </a:fld>
            <a:endParaRPr lang="en-US" altLang="ja-JP" sz="2000" dirty="0">
              <a:solidFill>
                <a:schemeClr val="tx1"/>
              </a:solidFill>
              <a:latin typeface="AR P丸ゴシック体M" pitchFamily="50" charset="-128"/>
              <a:ea typeface="AR P丸ゴシック体M" pitchFamily="50" charset="-128"/>
            </a:endParaRPr>
          </a:p>
        </p:txBody>
      </p:sp>
      <p:sp>
        <p:nvSpPr>
          <p:cNvPr id="200712" name="Rectangle 8"/>
          <p:cNvSpPr>
            <a:spLocks noChangeArrowheads="1"/>
          </p:cNvSpPr>
          <p:nvPr/>
        </p:nvSpPr>
        <p:spPr bwMode="auto">
          <a:xfrm>
            <a:off x="357158" y="2071678"/>
            <a:ext cx="8215370" cy="4214842"/>
          </a:xfrm>
          <a:prstGeom prst="rect">
            <a:avLst/>
          </a:prstGeom>
          <a:noFill/>
          <a:ln w="9525">
            <a:noFill/>
            <a:miter lim="800000"/>
            <a:headEnd/>
            <a:tailEnd/>
          </a:ln>
          <a:effectLst/>
        </p:spPr>
        <p:txBody>
          <a:bodyPr wrap="none" anchor="ctr"/>
          <a:lstStyle/>
          <a:p>
            <a:endParaRPr lang="ja-JP" altLang="en-US"/>
          </a:p>
        </p:txBody>
      </p:sp>
      <p:sp>
        <p:nvSpPr>
          <p:cNvPr id="6" name="正方形/長方形 5"/>
          <p:cNvSpPr/>
          <p:nvPr/>
        </p:nvSpPr>
        <p:spPr>
          <a:xfrm>
            <a:off x="457200" y="4670599"/>
            <a:ext cx="8363272" cy="1776830"/>
          </a:xfrm>
          <a:prstGeom prst="rect">
            <a:avLst/>
          </a:prstGeom>
          <a:solidFill>
            <a:schemeClr val="accent6">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dirty="0">
              <a:solidFill>
                <a:schemeClr val="tx1"/>
              </a:solidFill>
            </a:endParaRPr>
          </a:p>
          <a:p>
            <a:r>
              <a:rPr lang="ja-JP" altLang="en-US" sz="2000" dirty="0">
                <a:solidFill>
                  <a:schemeClr val="tx1"/>
                </a:solidFill>
                <a:latin typeface="+mj-ea"/>
                <a:ea typeface="+mj-ea"/>
              </a:rPr>
              <a:t>●「住民の福祉の増進に努めるとともに、最小の経費で最大の効果をあげるようにしなければならない」（地方自治法</a:t>
            </a:r>
            <a:r>
              <a:rPr lang="en-US" altLang="ja-JP" sz="2000" dirty="0">
                <a:solidFill>
                  <a:schemeClr val="tx1"/>
                </a:solidFill>
                <a:latin typeface="+mj-ea"/>
                <a:ea typeface="+mj-ea"/>
              </a:rPr>
              <a:t>2</a:t>
            </a:r>
            <a:r>
              <a:rPr lang="ja-JP" altLang="en-US" sz="2000" dirty="0">
                <a:solidFill>
                  <a:schemeClr val="tx1"/>
                </a:solidFill>
                <a:latin typeface="+mj-ea"/>
                <a:ea typeface="+mj-ea"/>
              </a:rPr>
              <a:t>の</a:t>
            </a:r>
            <a:r>
              <a:rPr lang="en-US" altLang="ja-JP" sz="2000" dirty="0">
                <a:solidFill>
                  <a:schemeClr val="tx1"/>
                </a:solidFill>
                <a:latin typeface="+mj-ea"/>
                <a:ea typeface="+mj-ea"/>
              </a:rPr>
              <a:t>Ⅷ</a:t>
            </a:r>
            <a:r>
              <a:rPr lang="ja-JP" altLang="en-US" sz="2000" dirty="0">
                <a:solidFill>
                  <a:schemeClr val="tx1"/>
                </a:solidFill>
                <a:latin typeface="+mj-ea"/>
                <a:ea typeface="+mj-ea"/>
              </a:rPr>
              <a:t>）</a:t>
            </a:r>
          </a:p>
          <a:p>
            <a:r>
              <a:rPr lang="ja-JP" altLang="en-US" sz="2000" dirty="0">
                <a:solidFill>
                  <a:schemeClr val="tx1"/>
                </a:solidFill>
                <a:latin typeface="+mj-ea"/>
                <a:ea typeface="+mj-ea"/>
              </a:rPr>
              <a:t>●「公共調達」に対する政府の「適正化」方針</a:t>
            </a:r>
            <a:br>
              <a:rPr lang="en-US" altLang="ja-JP" sz="2000" dirty="0">
                <a:solidFill>
                  <a:schemeClr val="tx1"/>
                </a:solidFill>
                <a:latin typeface="+mj-ea"/>
                <a:ea typeface="+mj-ea"/>
              </a:rPr>
            </a:br>
            <a:r>
              <a:rPr lang="ja-JP" altLang="en-US" sz="2000" dirty="0">
                <a:solidFill>
                  <a:schemeClr val="tx1"/>
                </a:solidFill>
                <a:latin typeface="+mj-ea"/>
                <a:ea typeface="+mj-ea"/>
              </a:rPr>
              <a:t>　・公共工事の入札契約の改善 →入札談合事件の摘発・排除。</a:t>
            </a:r>
            <a:br>
              <a:rPr lang="ja-JP" altLang="en-US" sz="2000" dirty="0">
                <a:solidFill>
                  <a:schemeClr val="tx1"/>
                </a:solidFill>
                <a:latin typeface="+mj-ea"/>
                <a:ea typeface="+mj-ea"/>
              </a:rPr>
            </a:br>
            <a:r>
              <a:rPr lang="ja-JP" altLang="en-US" sz="2000" dirty="0">
                <a:solidFill>
                  <a:schemeClr val="tx1"/>
                </a:solidFill>
                <a:latin typeface="+mj-ea"/>
                <a:ea typeface="+mj-ea"/>
              </a:rPr>
              <a:t>　・随意契約の適正化→不透明性・非効率性の指摘。</a:t>
            </a:r>
            <a:br>
              <a:rPr lang="ja-JP" altLang="en-US" sz="1600" dirty="0">
                <a:solidFill>
                  <a:schemeClr val="bg1"/>
                </a:solidFill>
                <a:latin typeface="AR P丸ゴシック体M" pitchFamily="50" charset="-128"/>
                <a:ea typeface="AR P丸ゴシック体M" pitchFamily="50" charset="-128"/>
              </a:rPr>
            </a:br>
            <a:endParaRPr kumimoji="1" lang="ja-JP" altLang="en-US" sz="1600" dirty="0">
              <a:solidFill>
                <a:schemeClr val="bg1"/>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87524" y="285729"/>
            <a:ext cx="8568952" cy="1223468"/>
          </a:xfrm>
          <a:solidFill>
            <a:schemeClr val="accent6">
              <a:lumMod val="20000"/>
              <a:lumOff val="80000"/>
            </a:schemeClr>
          </a:solidFill>
        </p:spPr>
        <p:txBody>
          <a:bodyPr>
            <a:normAutofit fontScale="90000"/>
          </a:bodyPr>
          <a:lstStyle/>
          <a:p>
            <a:r>
              <a:rPr lang="ja-JP" altLang="en-US" sz="3100" dirty="0">
                <a:latin typeface="HG創英角ｺﾞｼｯｸUB" panose="020B0909000000000000" pitchFamily="49" charset="-128"/>
                <a:ea typeface="HG創英角ｺﾞｼｯｸUB" panose="020B0909000000000000" pitchFamily="49" charset="-128"/>
              </a:rPr>
              <a:t>「随意契約」はどう説明されているか。</a:t>
            </a:r>
            <a:r>
              <a:rPr lang="ja-JP" altLang="en-US" sz="1600" dirty="0">
                <a:latin typeface="+mj-ea"/>
              </a:rPr>
              <a:t>（札幌市　</a:t>
            </a:r>
            <a:r>
              <a:rPr lang="en-US" altLang="ja-JP" sz="1600" dirty="0">
                <a:latin typeface="+mj-ea"/>
              </a:rPr>
              <a:t>05.6.29</a:t>
            </a:r>
            <a:r>
              <a:rPr lang="ja-JP" altLang="en-US" sz="1600" dirty="0">
                <a:latin typeface="+mj-ea"/>
              </a:rPr>
              <a:t>）</a:t>
            </a:r>
            <a:r>
              <a:rPr lang="ja-JP" altLang="en-US" sz="2000" dirty="0">
                <a:latin typeface="AR P丸ゴシック体M" pitchFamily="50" charset="-128"/>
                <a:ea typeface="AR P丸ゴシック体M" pitchFamily="50" charset="-128"/>
              </a:rPr>
              <a:t>　　　　　　　　　　　　　　　　</a:t>
            </a:r>
            <a:r>
              <a:rPr lang="ja-JP" altLang="en-US" sz="4000" dirty="0">
                <a:latin typeface="AR P丸ゴシック体M" pitchFamily="50" charset="-128"/>
                <a:ea typeface="AR P丸ゴシック体M" pitchFamily="50" charset="-128"/>
              </a:rPr>
              <a:t>　　　</a:t>
            </a:r>
            <a:br>
              <a:rPr lang="ja-JP" altLang="en-US" sz="2800" dirty="0">
                <a:latin typeface="AR P丸ゴシック体M" pitchFamily="50" charset="-128"/>
                <a:ea typeface="AR P丸ゴシック体M" pitchFamily="50" charset="-128"/>
              </a:rPr>
            </a:br>
            <a:r>
              <a:rPr lang="ja-JP" altLang="en-US" sz="2200" dirty="0">
                <a:latin typeface="+mj-ea"/>
              </a:rPr>
              <a:t>❐メリット－速やかに相手方を選択できる。資力、信用など確実な契約ができる❐デメリット－相手が固定化し、馴れ合い価格、不利益を生じるおそれがある。</a:t>
            </a:r>
            <a:endParaRPr kumimoji="1" lang="ja-JP" altLang="en-US" sz="2200" dirty="0">
              <a:latin typeface="+mj-ea"/>
            </a:endParaRPr>
          </a:p>
        </p:txBody>
      </p:sp>
      <p:sp>
        <p:nvSpPr>
          <p:cNvPr id="3" name="コンテンツ プレースホルダ 2"/>
          <p:cNvSpPr>
            <a:spLocks noGrp="1"/>
          </p:cNvSpPr>
          <p:nvPr>
            <p:ph idx="1"/>
          </p:nvPr>
        </p:nvSpPr>
        <p:spPr>
          <a:xfrm>
            <a:off x="287524" y="1648968"/>
            <a:ext cx="8592173" cy="2212080"/>
          </a:xfrm>
        </p:spPr>
        <p:txBody>
          <a:bodyPr>
            <a:normAutofit fontScale="92500" lnSpcReduction="20000"/>
          </a:bodyPr>
          <a:lstStyle/>
          <a:p>
            <a:pPr>
              <a:spcBef>
                <a:spcPts val="0"/>
              </a:spcBef>
              <a:buFont typeface="Wingdings" pitchFamily="2" charset="2"/>
              <a:buNone/>
            </a:pPr>
            <a:r>
              <a:rPr lang="en-US" altLang="ja-JP" sz="1900" b="1" dirty="0">
                <a:latin typeface="+mj-ea"/>
                <a:ea typeface="+mj-ea"/>
              </a:rPr>
              <a:t>①</a:t>
            </a:r>
            <a:r>
              <a:rPr lang="ja-JP" altLang="en-US" sz="1900" b="1" dirty="0">
                <a:latin typeface="+mj-ea"/>
                <a:ea typeface="+mj-ea"/>
              </a:rPr>
              <a:t>見積合せ</a:t>
            </a:r>
            <a:endParaRPr lang="en-US" altLang="ja-JP" sz="1900" b="1" dirty="0">
              <a:latin typeface="+mj-ea"/>
              <a:ea typeface="+mj-ea"/>
            </a:endParaRPr>
          </a:p>
          <a:p>
            <a:pPr>
              <a:spcBef>
                <a:spcPts val="0"/>
              </a:spcBef>
              <a:buFont typeface="Wingdings" pitchFamily="2" charset="2"/>
              <a:buNone/>
            </a:pPr>
            <a:r>
              <a:rPr lang="ja-JP" altLang="en-US" sz="1900" b="1" dirty="0">
                <a:latin typeface="+mj-ea"/>
                <a:ea typeface="+mj-ea"/>
              </a:rPr>
              <a:t>　・指名見積もり合わせ－少額で競争入札の対象にしないが、適正価格を重視し、資力、信用その他について適当と認める特定多数を選考し、指名して見積書を取り、最低又は最高の価格を見積もった者と契約する。</a:t>
            </a:r>
            <a:endParaRPr lang="en-US" altLang="ja-JP" sz="1900" b="1" dirty="0">
              <a:latin typeface="+mj-ea"/>
              <a:ea typeface="+mj-ea"/>
            </a:endParaRPr>
          </a:p>
          <a:p>
            <a:pPr>
              <a:spcBef>
                <a:spcPts val="0"/>
              </a:spcBef>
              <a:buFont typeface="Wingdings" pitchFamily="2" charset="2"/>
              <a:buNone/>
            </a:pPr>
            <a:r>
              <a:rPr lang="ja-JP" altLang="en-US" sz="1900" b="1" dirty="0">
                <a:latin typeface="+mj-ea"/>
                <a:ea typeface="+mj-ea"/>
              </a:rPr>
              <a:t>　・公開見積もり合せ－</a:t>
            </a:r>
            <a:r>
              <a:rPr lang="en-US" altLang="ja-JP" sz="1900" b="1" dirty="0">
                <a:latin typeface="+mj-ea"/>
                <a:ea typeface="+mj-ea"/>
              </a:rPr>
              <a:t>250</a:t>
            </a:r>
            <a:r>
              <a:rPr lang="ja-JP" altLang="en-US" sz="1900" b="1" dirty="0">
                <a:latin typeface="+mj-ea"/>
                <a:ea typeface="+mj-ea"/>
              </a:rPr>
              <a:t>万円以下の請負等。履行可能な競争入札参加資格者から自由に専用ポストで見積書を受ける。</a:t>
            </a:r>
          </a:p>
          <a:p>
            <a:pPr>
              <a:spcBef>
                <a:spcPts val="0"/>
              </a:spcBef>
              <a:buFont typeface="Wingdings" pitchFamily="2" charset="2"/>
              <a:buNone/>
            </a:pPr>
            <a:r>
              <a:rPr lang="ja-JP" altLang="en-US" sz="1900" b="1" dirty="0">
                <a:latin typeface="+mj-ea"/>
                <a:ea typeface="+mj-ea"/>
              </a:rPr>
              <a:t>②特定随契←合理性と社会的合意</a:t>
            </a:r>
            <a:endParaRPr lang="en-US" altLang="ja-JP" sz="1900" b="1" dirty="0">
              <a:latin typeface="+mj-ea"/>
              <a:ea typeface="+mj-ea"/>
            </a:endParaRPr>
          </a:p>
          <a:p>
            <a:pPr>
              <a:spcBef>
                <a:spcPts val="0"/>
              </a:spcBef>
              <a:buFont typeface="Wingdings" pitchFamily="2" charset="2"/>
              <a:buNone/>
            </a:pPr>
            <a:r>
              <a:rPr lang="ja-JP" altLang="en-US" sz="1900" b="1" dirty="0">
                <a:latin typeface="+mj-ea"/>
                <a:ea typeface="+mj-ea"/>
              </a:rPr>
              <a:t>　　特許権、その他契約の性質、目的で特定の者と契約を行う。</a:t>
            </a:r>
            <a:endParaRPr kumimoji="1" lang="ja-JP" altLang="en-US" dirty="0"/>
          </a:p>
        </p:txBody>
      </p:sp>
      <p:sp>
        <p:nvSpPr>
          <p:cNvPr id="4" name="スライド番号プレースホルダ 3"/>
          <p:cNvSpPr>
            <a:spLocks noGrp="1"/>
          </p:cNvSpPr>
          <p:nvPr>
            <p:ph type="sldNum" sz="quarter" idx="12"/>
          </p:nvPr>
        </p:nvSpPr>
        <p:spPr>
          <a:xfrm>
            <a:off x="6572264" y="6215082"/>
            <a:ext cx="2133600" cy="365125"/>
          </a:xfrm>
        </p:spPr>
        <p:txBody>
          <a:bodyPr/>
          <a:lstStyle/>
          <a:p>
            <a:fld id="{D2D8002D-B5B0-4BAC-B1F6-782DDCCE6D9C}" type="slidenum">
              <a:rPr kumimoji="1" lang="ja-JP" altLang="en-US" sz="2000" smtClean="0">
                <a:solidFill>
                  <a:schemeClr val="tx1"/>
                </a:solidFill>
                <a:latin typeface="+mj-ea"/>
                <a:ea typeface="+mj-ea"/>
              </a:rPr>
              <a:pPr/>
              <a:t>13</a:t>
            </a:fld>
            <a:endParaRPr kumimoji="1" lang="ja-JP" altLang="en-US" sz="2000" dirty="0">
              <a:solidFill>
                <a:schemeClr val="tx1"/>
              </a:solidFill>
              <a:latin typeface="+mj-ea"/>
              <a:ea typeface="+mj-ea"/>
            </a:endParaRPr>
          </a:p>
        </p:txBody>
      </p:sp>
      <p:sp>
        <p:nvSpPr>
          <p:cNvPr id="5" name="角丸四角形 4"/>
          <p:cNvSpPr/>
          <p:nvPr/>
        </p:nvSpPr>
        <p:spPr>
          <a:xfrm>
            <a:off x="467544" y="3912191"/>
            <a:ext cx="8388932" cy="1643074"/>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solidFill>
                  <a:schemeClr val="tx1"/>
                </a:solidFill>
                <a:latin typeface="AR P丸ゴシック体M" pitchFamily="50" charset="-128"/>
                <a:ea typeface="AR P丸ゴシック体M" pitchFamily="50" charset="-128"/>
              </a:rPr>
              <a:t>〔</a:t>
            </a:r>
            <a:r>
              <a:rPr lang="ja-JP" altLang="en-US" dirty="0">
                <a:solidFill>
                  <a:schemeClr val="tx1"/>
                </a:solidFill>
                <a:latin typeface="AR P丸ゴシック体M" pitchFamily="50" charset="-128"/>
                <a:ea typeface="AR P丸ゴシック体M" pitchFamily="50" charset="-128"/>
              </a:rPr>
              <a:t>入札契約の適正化指針</a:t>
            </a:r>
            <a:r>
              <a:rPr lang="en-US" altLang="ja-JP" dirty="0">
                <a:solidFill>
                  <a:schemeClr val="tx1"/>
                </a:solidFill>
                <a:latin typeface="AR P丸ゴシック体M" pitchFamily="50" charset="-128"/>
                <a:ea typeface="AR P丸ゴシック体M" pitchFamily="50" charset="-128"/>
              </a:rPr>
              <a:t>〕</a:t>
            </a:r>
            <a:r>
              <a:rPr lang="ja-JP" altLang="en-US" dirty="0">
                <a:solidFill>
                  <a:schemeClr val="tx1"/>
                </a:solidFill>
                <a:latin typeface="AR P丸ゴシック体M" pitchFamily="50" charset="-128"/>
                <a:ea typeface="AR P丸ゴシック体M" pitchFamily="50" charset="-128"/>
              </a:rPr>
              <a:t>  </a:t>
            </a:r>
            <a:r>
              <a:rPr lang="en-US" altLang="ja-JP" dirty="0">
                <a:solidFill>
                  <a:schemeClr val="tx1"/>
                </a:solidFill>
                <a:latin typeface="AR P丸ゴシック体M" pitchFamily="50" charset="-128"/>
                <a:ea typeface="AR P丸ゴシック体M" pitchFamily="50" charset="-128"/>
              </a:rPr>
              <a:t>(</a:t>
            </a:r>
            <a:r>
              <a:rPr lang="ja-JP" altLang="en-US" dirty="0">
                <a:solidFill>
                  <a:schemeClr val="tx1"/>
                </a:solidFill>
                <a:latin typeface="AR P丸ゴシック体M" pitchFamily="50" charset="-128"/>
                <a:ea typeface="AR P丸ゴシック体M" pitchFamily="50" charset="-128"/>
              </a:rPr>
              <a:t>閣議決定</a:t>
            </a:r>
            <a:r>
              <a:rPr lang="en-US" altLang="ja-JP" dirty="0">
                <a:solidFill>
                  <a:schemeClr val="tx1"/>
                </a:solidFill>
                <a:latin typeface="AR P丸ゴシック体M" pitchFamily="50" charset="-128"/>
                <a:ea typeface="AR P丸ゴシック体M" pitchFamily="50" charset="-128"/>
              </a:rPr>
              <a:t>06.5.23</a:t>
            </a:r>
            <a:r>
              <a:rPr lang="ja-JP" altLang="en-US" dirty="0">
                <a:solidFill>
                  <a:schemeClr val="tx1"/>
                </a:solidFill>
                <a:latin typeface="AR P丸ゴシック体M" pitchFamily="50" charset="-128"/>
                <a:ea typeface="AR P丸ゴシック体M" pitchFamily="50" charset="-128"/>
              </a:rPr>
              <a:t>）</a:t>
            </a:r>
            <a:endParaRPr lang="en-US" altLang="ja-JP" dirty="0">
              <a:solidFill>
                <a:schemeClr val="tx1"/>
              </a:solidFill>
              <a:latin typeface="AR P丸ゴシック体M" pitchFamily="50" charset="-128"/>
              <a:ea typeface="AR P丸ゴシック体M" pitchFamily="50" charset="-128"/>
            </a:endParaRPr>
          </a:p>
          <a:p>
            <a:pPr>
              <a:buFont typeface="Wingdings" pitchFamily="2" charset="2"/>
              <a:buNone/>
            </a:pPr>
            <a:r>
              <a:rPr lang="ja-JP" altLang="en-US" dirty="0">
                <a:solidFill>
                  <a:schemeClr val="tx1"/>
                </a:solidFill>
                <a:latin typeface="AR P丸ゴシック体M" pitchFamily="50" charset="-128"/>
                <a:ea typeface="AR P丸ゴシック体M" pitchFamily="50" charset="-128"/>
              </a:rPr>
              <a:t>〇公正な競争の促進：一般競争入札と総合評価方式の拡大</a:t>
            </a:r>
          </a:p>
          <a:p>
            <a:pPr>
              <a:buFont typeface="Wingdings" pitchFamily="2" charset="2"/>
              <a:buNone/>
            </a:pPr>
            <a:r>
              <a:rPr lang="ja-JP" altLang="en-US" dirty="0">
                <a:solidFill>
                  <a:schemeClr val="tx1"/>
                </a:solidFill>
                <a:latin typeface="AR P丸ゴシック体M" pitchFamily="50" charset="-128"/>
                <a:ea typeface="AR P丸ゴシック体M" pitchFamily="50" charset="-128"/>
              </a:rPr>
              <a:t>〇透明性の確保：予定価格、最低制限価格は事後公表を推進</a:t>
            </a:r>
          </a:p>
          <a:p>
            <a:pPr>
              <a:buFont typeface="Wingdings" pitchFamily="2" charset="2"/>
              <a:buNone/>
            </a:pPr>
            <a:r>
              <a:rPr lang="ja-JP" altLang="en-US" dirty="0">
                <a:solidFill>
                  <a:schemeClr val="tx1"/>
                </a:solidFill>
                <a:latin typeface="AR P丸ゴシック体M" pitchFamily="50" charset="-128"/>
                <a:ea typeface="AR P丸ゴシック体M" pitchFamily="50" charset="-128"/>
              </a:rPr>
              <a:t>〇不正行為の排除：官製談合の排除</a:t>
            </a:r>
            <a:endParaRPr lang="en-US" altLang="ja-JP" dirty="0">
              <a:solidFill>
                <a:schemeClr val="tx1"/>
              </a:solidFill>
              <a:latin typeface="AR P丸ゴシック体M" pitchFamily="50" charset="-128"/>
              <a:ea typeface="AR P丸ゴシック体M" pitchFamily="50" charset="-128"/>
            </a:endParaRPr>
          </a:p>
          <a:p>
            <a:r>
              <a:rPr lang="ja-JP" altLang="en-US" dirty="0">
                <a:solidFill>
                  <a:schemeClr val="tx1"/>
                </a:solidFill>
                <a:latin typeface="AR P丸ゴシック体M" pitchFamily="50" charset="-128"/>
                <a:ea typeface="AR P丸ゴシック体M" pitchFamily="50" charset="-128"/>
              </a:rPr>
              <a:t>〇適正な施工の確保：履行保証割合の引き上げ</a:t>
            </a:r>
          </a:p>
        </p:txBody>
      </p:sp>
      <p:sp>
        <p:nvSpPr>
          <p:cNvPr id="6" name="角丸四角形 5"/>
          <p:cNvSpPr/>
          <p:nvPr/>
        </p:nvSpPr>
        <p:spPr>
          <a:xfrm>
            <a:off x="467544" y="5715016"/>
            <a:ext cx="8388932" cy="1000132"/>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mj-ea"/>
                <a:ea typeface="+mj-ea"/>
              </a:rPr>
              <a:t>「総合評価一般競争入札」とは　（地方自治法第</a:t>
            </a:r>
            <a:r>
              <a:rPr lang="en-US" altLang="ja-JP" sz="2000" dirty="0">
                <a:solidFill>
                  <a:schemeClr val="tx1"/>
                </a:solidFill>
                <a:latin typeface="+mj-ea"/>
                <a:ea typeface="+mj-ea"/>
              </a:rPr>
              <a:t>167</a:t>
            </a:r>
            <a:r>
              <a:rPr lang="ja-JP" altLang="en-US" sz="2000" dirty="0">
                <a:solidFill>
                  <a:schemeClr val="tx1"/>
                </a:solidFill>
                <a:latin typeface="+mj-ea"/>
                <a:ea typeface="+mj-ea"/>
              </a:rPr>
              <a:t>条の</a:t>
            </a:r>
            <a:r>
              <a:rPr lang="en-US" altLang="ja-JP" sz="2000" dirty="0">
                <a:solidFill>
                  <a:schemeClr val="tx1"/>
                </a:solidFill>
                <a:latin typeface="+mj-ea"/>
                <a:ea typeface="+mj-ea"/>
              </a:rPr>
              <a:t>10</a:t>
            </a:r>
            <a:r>
              <a:rPr lang="ja-JP" altLang="en-US" sz="2000" dirty="0">
                <a:solidFill>
                  <a:schemeClr val="tx1"/>
                </a:solidFill>
                <a:latin typeface="+mj-ea"/>
                <a:ea typeface="+mj-ea"/>
              </a:rPr>
              <a:t>の</a:t>
            </a:r>
            <a:r>
              <a:rPr lang="en-US" altLang="ja-JP" sz="2000" dirty="0">
                <a:solidFill>
                  <a:schemeClr val="tx1"/>
                </a:solidFill>
                <a:latin typeface="+mj-ea"/>
                <a:ea typeface="+mj-ea"/>
              </a:rPr>
              <a:t>2</a:t>
            </a:r>
            <a:r>
              <a:rPr lang="ja-JP" altLang="en-US" sz="2000" dirty="0" err="1">
                <a:solidFill>
                  <a:schemeClr val="tx1"/>
                </a:solidFill>
                <a:latin typeface="+mj-ea"/>
                <a:ea typeface="+mj-ea"/>
              </a:rPr>
              <a:t>、</a:t>
            </a:r>
            <a:r>
              <a:rPr lang="en-US" altLang="ja-JP" sz="2000" dirty="0">
                <a:solidFill>
                  <a:schemeClr val="tx1"/>
                </a:solidFill>
                <a:latin typeface="+mj-ea"/>
                <a:ea typeface="+mj-ea"/>
              </a:rPr>
              <a:t>1999</a:t>
            </a:r>
            <a:r>
              <a:rPr lang="ja-JP" altLang="en-US" sz="2000" dirty="0">
                <a:solidFill>
                  <a:schemeClr val="tx1"/>
                </a:solidFill>
                <a:latin typeface="+mj-ea"/>
                <a:ea typeface="+mj-ea"/>
              </a:rPr>
              <a:t>年改正</a:t>
            </a:r>
            <a:r>
              <a:rPr lang="en-US" altLang="ja-JP" sz="2000" dirty="0">
                <a:solidFill>
                  <a:schemeClr val="tx1"/>
                </a:solidFill>
                <a:latin typeface="+mj-ea"/>
                <a:ea typeface="+mj-ea"/>
              </a:rPr>
              <a:t>)</a:t>
            </a:r>
          </a:p>
          <a:p>
            <a:pPr>
              <a:lnSpc>
                <a:spcPct val="90000"/>
              </a:lnSpc>
              <a:buFont typeface="Wingdings" pitchFamily="2" charset="2"/>
              <a:buNone/>
            </a:pPr>
            <a:r>
              <a:rPr lang="ja-JP" altLang="en-US" sz="2000" dirty="0">
                <a:solidFill>
                  <a:schemeClr val="tx1"/>
                </a:solidFill>
                <a:latin typeface="+mj-ea"/>
                <a:ea typeface="+mj-ea"/>
              </a:rPr>
              <a:t>「予定価格の範囲内で自治体にとって</a:t>
            </a:r>
            <a:r>
              <a:rPr lang="en-US" altLang="ja-JP" sz="2000" dirty="0">
                <a:solidFill>
                  <a:schemeClr val="tx1"/>
                </a:solidFill>
                <a:latin typeface="+mj-ea"/>
                <a:ea typeface="+mj-ea"/>
              </a:rPr>
              <a:t>『</a:t>
            </a:r>
            <a:r>
              <a:rPr lang="ja-JP" altLang="en-US" sz="2000" dirty="0">
                <a:solidFill>
                  <a:schemeClr val="tx1"/>
                </a:solidFill>
                <a:latin typeface="+mj-ea"/>
                <a:ea typeface="+mj-ea"/>
              </a:rPr>
              <a:t>価格その他の条件が最も有利なもの</a:t>
            </a:r>
            <a:r>
              <a:rPr lang="en-US" altLang="ja-JP" sz="2000" dirty="0">
                <a:solidFill>
                  <a:schemeClr val="tx1"/>
                </a:solidFill>
                <a:latin typeface="+mj-ea"/>
                <a:ea typeface="+mj-ea"/>
              </a:rPr>
              <a:t>』</a:t>
            </a:r>
            <a:r>
              <a:rPr lang="ja-JP" altLang="en-US" sz="2000" dirty="0">
                <a:solidFill>
                  <a:schemeClr val="tx1"/>
                </a:solidFill>
                <a:latin typeface="+mj-ea"/>
                <a:ea typeface="+mj-ea"/>
              </a:rPr>
              <a:t>を落札者とできる」との規定の運用。</a:t>
            </a:r>
            <a:endParaRPr lang="en-US" altLang="ja-JP" sz="2000" dirty="0">
              <a:solidFill>
                <a:schemeClr val="tx1"/>
              </a:solidFill>
              <a:latin typeface="+mj-ea"/>
              <a:ea typeface="+mj-ea"/>
            </a:endParaRPr>
          </a:p>
        </p:txBody>
      </p:sp>
      <p:sp>
        <p:nvSpPr>
          <p:cNvPr id="7" name="正方形/長方形 6"/>
          <p:cNvSpPr/>
          <p:nvPr/>
        </p:nvSpPr>
        <p:spPr>
          <a:xfrm>
            <a:off x="6807995" y="3209815"/>
            <a:ext cx="2048481" cy="1523913"/>
          </a:xfrm>
          <a:prstGeom prst="rect">
            <a:avLst/>
          </a:prstGeom>
          <a:solidFill>
            <a:schemeClr val="accent6">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600" b="1" dirty="0">
                <a:solidFill>
                  <a:schemeClr val="tx1"/>
                </a:solidFill>
                <a:latin typeface="+mj-ea"/>
                <a:ea typeface="+mj-ea"/>
              </a:rPr>
              <a:t>自治体にとって何を「最も有利」とするか。首長の姿勢。「社会的価値」はどのような価値を盛り込むかで意味が変わる。</a:t>
            </a:r>
            <a:r>
              <a:rPr lang="en-US" altLang="ja-JP" sz="1600" b="1" dirty="0">
                <a:solidFill>
                  <a:schemeClr val="tx1"/>
                </a:solidFill>
                <a:latin typeface="+mj-ea"/>
                <a:ea typeface="+mj-ea"/>
              </a:rPr>
              <a:t> </a:t>
            </a:r>
            <a:endParaRPr lang="ja-JP" altLang="en-US" sz="1600" b="1" dirty="0">
              <a:solidFill>
                <a:schemeClr val="tx1"/>
              </a:solidFill>
              <a:latin typeface="+mj-ea"/>
              <a:ea typeface="+mj-ea"/>
            </a:endParaRPr>
          </a:p>
        </p:txBody>
      </p:sp>
      <p:cxnSp>
        <p:nvCxnSpPr>
          <p:cNvPr id="9" name="直線矢印コネクタ 8"/>
          <p:cNvCxnSpPr/>
          <p:nvPr/>
        </p:nvCxnSpPr>
        <p:spPr>
          <a:xfrm rot="5400000" flipH="1" flipV="1">
            <a:off x="6660802" y="4805166"/>
            <a:ext cx="928694" cy="785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07221" y="162695"/>
            <a:ext cx="8229600" cy="2182827"/>
          </a:xfrm>
        </p:spPr>
        <p:txBody>
          <a:bodyPr>
            <a:noAutofit/>
          </a:bodyPr>
          <a:lstStyle/>
          <a:p>
            <a:pPr algn="l"/>
            <a:r>
              <a:rPr lang="ja-JP" altLang="en-US" sz="3200" dirty="0">
                <a:latin typeface="HG創英角ｺﾞｼｯｸUB" panose="020B0909000000000000" pitchFamily="49" charset="-128"/>
                <a:ea typeface="HG創英角ｺﾞｼｯｸUB" panose="020B0909000000000000" pitchFamily="49" charset="-128"/>
              </a:rPr>
              <a:t>賃金闘争－「ディーセントワーク」を追求</a:t>
            </a:r>
            <a:br>
              <a:rPr lang="en-US" altLang="ja-JP" sz="1800" dirty="0">
                <a:latin typeface="AR P丸ゴシック体M" pitchFamily="50" charset="-128"/>
                <a:ea typeface="AR P丸ゴシック体M" pitchFamily="50" charset="-128"/>
              </a:rPr>
            </a:br>
            <a:r>
              <a:rPr lang="en-US" altLang="ja-JP" sz="2000" dirty="0">
                <a:latin typeface="+mj-ea"/>
              </a:rPr>
              <a:t>①</a:t>
            </a:r>
            <a:r>
              <a:rPr lang="ja-JP" altLang="en-US" sz="2000" dirty="0">
                <a:latin typeface="+mj-ea"/>
              </a:rPr>
              <a:t>生計費原則にもとづく引き上げ</a:t>
            </a:r>
            <a:br>
              <a:rPr lang="ja-JP" altLang="en-US" sz="2000" dirty="0">
                <a:latin typeface="+mj-ea"/>
              </a:rPr>
            </a:br>
            <a:r>
              <a:rPr lang="ja-JP" altLang="en-US" sz="2000" dirty="0">
                <a:latin typeface="+mj-ea"/>
              </a:rPr>
              <a:t>②「同一労働、同一賃金」の確立</a:t>
            </a:r>
            <a:br>
              <a:rPr lang="ja-JP" altLang="en-US" sz="2000" dirty="0">
                <a:latin typeface="+mj-ea"/>
              </a:rPr>
            </a:br>
            <a:r>
              <a:rPr lang="ja-JP" altLang="en-US" sz="2000" dirty="0">
                <a:latin typeface="+mj-ea"/>
              </a:rPr>
              <a:t>③「底支え」「底上げ」の重視</a:t>
            </a:r>
            <a:br>
              <a:rPr lang="ja-JP" altLang="en-US" sz="2000" dirty="0">
                <a:latin typeface="+mj-ea"/>
              </a:rPr>
            </a:br>
            <a:r>
              <a:rPr lang="ja-JP" altLang="en-US" sz="2000" dirty="0">
                <a:latin typeface="+mj-ea"/>
              </a:rPr>
              <a:t>④公共調達における「適正賃金」</a:t>
            </a:r>
            <a:endParaRPr kumimoji="1" lang="ja-JP" altLang="en-US" sz="2000" dirty="0">
              <a:latin typeface="+mj-ea"/>
            </a:endParaRPr>
          </a:p>
        </p:txBody>
      </p:sp>
      <p:sp>
        <p:nvSpPr>
          <p:cNvPr id="3" name="コンテンツ プレースホルダ 2"/>
          <p:cNvSpPr>
            <a:spLocks noGrp="1"/>
          </p:cNvSpPr>
          <p:nvPr>
            <p:ph idx="1"/>
          </p:nvPr>
        </p:nvSpPr>
        <p:spPr>
          <a:xfrm>
            <a:off x="457200" y="4572008"/>
            <a:ext cx="8329642" cy="1554155"/>
          </a:xfrm>
        </p:spPr>
        <p:txBody>
          <a:bodyPr/>
          <a:lstStyle/>
          <a:p>
            <a:endParaRPr kumimoji="1" lang="en-US" altLang="ja-JP" dirty="0"/>
          </a:p>
          <a:p>
            <a:pPr>
              <a:buNone/>
            </a:pPr>
            <a:r>
              <a:rPr lang="ja-JP" altLang="en-US" sz="3600" b="1" dirty="0"/>
              <a:t>　</a:t>
            </a:r>
            <a:endParaRPr kumimoji="1" lang="ja-JP" altLang="en-US" dirty="0"/>
          </a:p>
        </p:txBody>
      </p:sp>
      <p:sp>
        <p:nvSpPr>
          <p:cNvPr id="4" name="スライド番号プレースホルダ 3"/>
          <p:cNvSpPr>
            <a:spLocks noGrp="1"/>
          </p:cNvSpPr>
          <p:nvPr>
            <p:ph type="sldNum" sz="quarter" idx="12"/>
          </p:nvPr>
        </p:nvSpPr>
        <p:spPr>
          <a:xfrm>
            <a:off x="6572264" y="6286520"/>
            <a:ext cx="2133600" cy="365125"/>
          </a:xfrm>
        </p:spPr>
        <p:txBody>
          <a:bodyPr/>
          <a:lstStyle/>
          <a:p>
            <a:fld id="{D2D8002D-B5B0-4BAC-B1F6-782DDCCE6D9C}" type="slidenum">
              <a:rPr kumimoji="1" lang="ja-JP" altLang="en-US" sz="2000" smtClean="0">
                <a:solidFill>
                  <a:schemeClr val="tx1"/>
                </a:solidFill>
                <a:latin typeface="AR P丸ゴシック体M" pitchFamily="50" charset="-128"/>
                <a:ea typeface="AR P丸ゴシック体M" pitchFamily="50" charset="-128"/>
              </a:rPr>
              <a:pPr/>
              <a:t>14</a:t>
            </a:fld>
            <a:endParaRPr kumimoji="1" lang="ja-JP" altLang="en-US" sz="2000" dirty="0">
              <a:solidFill>
                <a:schemeClr val="tx1"/>
              </a:solidFill>
              <a:latin typeface="AR P丸ゴシック体M" pitchFamily="50" charset="-128"/>
              <a:ea typeface="AR P丸ゴシック体M" pitchFamily="50" charset="-128"/>
            </a:endParaRPr>
          </a:p>
        </p:txBody>
      </p:sp>
      <p:sp>
        <p:nvSpPr>
          <p:cNvPr id="5" name="正方形/長方形 4"/>
          <p:cNvSpPr/>
          <p:nvPr/>
        </p:nvSpPr>
        <p:spPr>
          <a:xfrm>
            <a:off x="4500562" y="1254109"/>
            <a:ext cx="4143404" cy="1143008"/>
          </a:xfrm>
          <a:prstGeom prst="rect">
            <a:avLst/>
          </a:prstGeom>
          <a:noFill/>
          <a:ln w="3175">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mj-ea"/>
                <a:ea typeface="+mj-ea"/>
              </a:rPr>
              <a:t>ディーセントワークは</a:t>
            </a:r>
            <a:r>
              <a:rPr lang="en-US" altLang="ja-JP" sz="1400" b="1" dirty="0">
                <a:solidFill>
                  <a:schemeClr val="tx1"/>
                </a:solidFill>
                <a:latin typeface="+mj-ea"/>
                <a:ea typeface="+mj-ea"/>
              </a:rPr>
              <a:t>ILO</a:t>
            </a:r>
            <a:r>
              <a:rPr lang="ja-JP" altLang="en-US" sz="1400" b="1" dirty="0">
                <a:solidFill>
                  <a:schemeClr val="tx1"/>
                </a:solidFill>
                <a:latin typeface="+mj-ea"/>
                <a:ea typeface="+mj-ea"/>
              </a:rPr>
              <a:t>の</a:t>
            </a:r>
            <a:r>
              <a:rPr lang="en-US" altLang="ja-JP" sz="1400" b="1" dirty="0">
                <a:solidFill>
                  <a:schemeClr val="tx1"/>
                </a:solidFill>
                <a:latin typeface="+mj-ea"/>
                <a:ea typeface="+mj-ea"/>
              </a:rPr>
              <a:t>21</a:t>
            </a:r>
            <a:r>
              <a:rPr lang="ja-JP" altLang="en-US" sz="1400" b="1" dirty="0">
                <a:solidFill>
                  <a:schemeClr val="tx1"/>
                </a:solidFill>
                <a:latin typeface="+mj-ea"/>
                <a:ea typeface="+mj-ea"/>
              </a:rPr>
              <a:t>世紀戦略。労働者と家族が健康で安全な生活、安心した老後がおくれる仕事と適正な収入、権利が守られること。</a:t>
            </a:r>
          </a:p>
        </p:txBody>
      </p:sp>
      <p:sp>
        <p:nvSpPr>
          <p:cNvPr id="8" name="正方形/長方形 7"/>
          <p:cNvSpPr/>
          <p:nvPr/>
        </p:nvSpPr>
        <p:spPr>
          <a:xfrm>
            <a:off x="592889" y="2455847"/>
            <a:ext cx="8143932" cy="1214446"/>
          </a:xfrm>
          <a:prstGeom prst="rect">
            <a:avLst/>
          </a:prstGeom>
          <a:noFill/>
          <a:ln w="3175">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mj-ea"/>
                <a:ea typeface="+mj-ea"/>
              </a:rPr>
              <a:t>今回は</a:t>
            </a:r>
            <a:r>
              <a:rPr kumimoji="1" lang="ja-JP" altLang="en-US" sz="2400" dirty="0">
                <a:solidFill>
                  <a:schemeClr val="tx1"/>
                </a:solidFill>
                <a:latin typeface="+mj-ea"/>
                <a:ea typeface="+mj-ea"/>
              </a:rPr>
              <a:t>これを議論している。国の公共調達の「適正化」により、賃金が構造的に崩されている。すなわち「官制ワーキングプワ」がつくられているとの認識にある。</a:t>
            </a:r>
          </a:p>
        </p:txBody>
      </p:sp>
      <p:sp>
        <p:nvSpPr>
          <p:cNvPr id="9" name="正方形/長方形 8"/>
          <p:cNvSpPr/>
          <p:nvPr/>
        </p:nvSpPr>
        <p:spPr>
          <a:xfrm>
            <a:off x="592889" y="3865652"/>
            <a:ext cx="8143932" cy="2587684"/>
          </a:xfrm>
          <a:prstGeom prst="rect">
            <a:avLst/>
          </a:prstGeom>
          <a:solidFill>
            <a:schemeClr val="accent6">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mj-ea"/>
                <a:ea typeface="+mj-ea"/>
              </a:rPr>
              <a:t>「最賃」「公契約」「大幅賃上げ」の関連</a:t>
            </a:r>
          </a:p>
          <a:p>
            <a:r>
              <a:rPr lang="ja-JP" altLang="en-US" sz="2400" dirty="0">
                <a:solidFill>
                  <a:schemeClr val="tx1"/>
                </a:solidFill>
                <a:latin typeface="+mj-ea"/>
                <a:ea typeface="+mj-ea"/>
              </a:rPr>
              <a:t>❐</a:t>
            </a:r>
            <a:r>
              <a:rPr lang="en-US" altLang="ja-JP" sz="2400" dirty="0">
                <a:solidFill>
                  <a:schemeClr val="tx1"/>
                </a:solidFill>
                <a:latin typeface="+mj-ea"/>
                <a:ea typeface="+mj-ea"/>
              </a:rPr>
              <a:t>Living Wage</a:t>
            </a:r>
            <a:r>
              <a:rPr lang="ja-JP" altLang="en-US" sz="2400" dirty="0">
                <a:solidFill>
                  <a:schemeClr val="tx1"/>
                </a:solidFill>
                <a:latin typeface="+mj-ea"/>
                <a:ea typeface="+mj-ea"/>
              </a:rPr>
              <a:t>－最低限生活できる賃金－最賃闘争の課題と</a:t>
            </a:r>
            <a:endParaRPr lang="en-US" altLang="ja-JP" sz="2400" dirty="0">
              <a:solidFill>
                <a:schemeClr val="tx1"/>
              </a:solidFill>
              <a:latin typeface="+mj-ea"/>
              <a:ea typeface="+mj-ea"/>
            </a:endParaRPr>
          </a:p>
          <a:p>
            <a:r>
              <a:rPr lang="ja-JP" altLang="en-US" sz="2400" dirty="0">
                <a:solidFill>
                  <a:schemeClr val="tx1"/>
                </a:solidFill>
                <a:latin typeface="+mj-ea"/>
                <a:ea typeface="+mj-ea"/>
              </a:rPr>
              <a:t>　 なる。</a:t>
            </a:r>
          </a:p>
          <a:p>
            <a:r>
              <a:rPr lang="ja-JP" altLang="en-US" sz="2400" dirty="0">
                <a:solidFill>
                  <a:schemeClr val="tx1"/>
                </a:solidFill>
                <a:latin typeface="+mj-ea"/>
                <a:ea typeface="+mj-ea"/>
              </a:rPr>
              <a:t>❐</a:t>
            </a:r>
            <a:r>
              <a:rPr lang="en-US" altLang="ja-JP" sz="2400" dirty="0">
                <a:solidFill>
                  <a:schemeClr val="tx1"/>
                </a:solidFill>
                <a:latin typeface="+mj-ea"/>
                <a:ea typeface="+mj-ea"/>
              </a:rPr>
              <a:t>Prevailing Wage </a:t>
            </a:r>
            <a:r>
              <a:rPr lang="ja-JP" altLang="en-US" sz="2400" dirty="0">
                <a:solidFill>
                  <a:schemeClr val="tx1"/>
                </a:solidFill>
                <a:latin typeface="+mj-ea"/>
                <a:ea typeface="+mj-ea"/>
              </a:rPr>
              <a:t>－通常支払われる一般的水準ないし相場</a:t>
            </a:r>
            <a:endParaRPr lang="en-US" altLang="ja-JP" sz="2400" dirty="0">
              <a:solidFill>
                <a:schemeClr val="tx1"/>
              </a:solidFill>
              <a:latin typeface="+mj-ea"/>
              <a:ea typeface="+mj-ea"/>
            </a:endParaRPr>
          </a:p>
          <a:p>
            <a:r>
              <a:rPr lang="en-US" altLang="ja-JP" sz="2400" dirty="0">
                <a:solidFill>
                  <a:schemeClr val="tx1"/>
                </a:solidFill>
                <a:latin typeface="+mj-ea"/>
                <a:ea typeface="+mj-ea"/>
              </a:rPr>
              <a:t>   </a:t>
            </a:r>
            <a:r>
              <a:rPr lang="ja-JP" altLang="en-US" sz="2400" dirty="0">
                <a:solidFill>
                  <a:schemeClr val="tx1"/>
                </a:solidFill>
                <a:latin typeface="+mj-ea"/>
                <a:ea typeface="+mj-ea"/>
              </a:rPr>
              <a:t>賃金－ 「公契約」理念の具体化である。</a:t>
            </a:r>
          </a:p>
          <a:p>
            <a:r>
              <a:rPr lang="ja-JP" altLang="en-US" sz="2400" dirty="0">
                <a:solidFill>
                  <a:schemeClr val="tx1"/>
                </a:solidFill>
                <a:latin typeface="+mj-ea"/>
                <a:ea typeface="+mj-ea"/>
              </a:rPr>
              <a:t>❐大幅賃上げ－熟練、職種に見合う上積み。賃金体系の改善</a:t>
            </a:r>
            <a:endParaRPr lang="en-US" altLang="ja-JP" sz="2400" dirty="0">
              <a:solidFill>
                <a:schemeClr val="tx1"/>
              </a:solidFill>
              <a:latin typeface="+mj-ea"/>
              <a:ea typeface="+mj-ea"/>
            </a:endParaRPr>
          </a:p>
          <a:p>
            <a:r>
              <a:rPr lang="en-US" altLang="ja-JP" sz="2400" dirty="0">
                <a:solidFill>
                  <a:schemeClr val="tx1"/>
                </a:solidFill>
                <a:latin typeface="+mj-ea"/>
                <a:ea typeface="+mj-ea"/>
              </a:rPr>
              <a:t>   </a:t>
            </a:r>
            <a:r>
              <a:rPr lang="ja-JP" altLang="en-US" sz="2400" dirty="0">
                <a:solidFill>
                  <a:schemeClr val="tx1"/>
                </a:solidFill>
                <a:latin typeface="+mj-ea"/>
                <a:ea typeface="+mj-ea"/>
              </a:rPr>
              <a:t>にかかわる課題となる。</a:t>
            </a:r>
            <a:endParaRPr lang="ja-JP" altLang="en-US" sz="2400" dirty="0">
              <a:latin typeface="+mj-ea"/>
              <a:ea typeface="+mj-ea"/>
            </a:endParaRPr>
          </a:p>
        </p:txBody>
      </p:sp>
      <p:cxnSp>
        <p:nvCxnSpPr>
          <p:cNvPr id="14" name="直線矢印コネクタ 13"/>
          <p:cNvCxnSpPr/>
          <p:nvPr/>
        </p:nvCxnSpPr>
        <p:spPr>
          <a:xfrm rot="10800000" flipV="1">
            <a:off x="1928794" y="2153437"/>
            <a:ext cx="857256" cy="357190"/>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四角形: 角を丸くする 5"/>
          <p:cNvSpPr/>
          <p:nvPr/>
        </p:nvSpPr>
        <p:spPr>
          <a:xfrm>
            <a:off x="408034" y="1846039"/>
            <a:ext cx="3898776" cy="33626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4290"/>
            <a:ext cx="8401080" cy="928694"/>
          </a:xfrm>
        </p:spPr>
        <p:txBody>
          <a:bodyPr>
            <a:noAutofit/>
          </a:bodyPr>
          <a:lstStyle/>
          <a:p>
            <a:pPr algn="l"/>
            <a:r>
              <a:rPr kumimoji="1" lang="ja-JP" altLang="en-US" sz="2800" dirty="0">
                <a:solidFill>
                  <a:schemeClr val="tx1">
                    <a:lumMod val="95000"/>
                    <a:lumOff val="5000"/>
                  </a:schemeClr>
                </a:solidFill>
                <a:latin typeface="HG創英角ｺﾞｼｯｸUB" panose="020B0909000000000000" pitchFamily="49" charset="-128"/>
                <a:ea typeface="HG創英角ｺﾞｼｯｸUB" panose="020B0909000000000000" pitchFamily="49" charset="-128"/>
              </a:rPr>
              <a:t>実は「適正」の概念や「適正賃金」が決まって</a:t>
            </a:r>
            <a:r>
              <a:rPr lang="ja-JP" altLang="en-US" sz="2800" dirty="0">
                <a:solidFill>
                  <a:schemeClr val="tx1">
                    <a:lumMod val="95000"/>
                    <a:lumOff val="5000"/>
                  </a:schemeClr>
                </a:solidFill>
                <a:latin typeface="HG創英角ｺﾞｼｯｸUB" panose="020B0909000000000000" pitchFamily="49" charset="-128"/>
                <a:ea typeface="HG創英角ｺﾞｼｯｸUB" panose="020B0909000000000000" pitchFamily="49" charset="-128"/>
              </a:rPr>
              <a:t>いるわけではない！要求の正当性と「力」関係による。</a:t>
            </a:r>
            <a:endParaRPr kumimoji="1" lang="ja-JP" altLang="en-US" sz="2800" dirty="0">
              <a:solidFill>
                <a:schemeClr val="tx1">
                  <a:lumMod val="95000"/>
                  <a:lumOff val="5000"/>
                </a:schemeClr>
              </a:solidFill>
              <a:latin typeface="HG創英角ｺﾞｼｯｸUB" panose="020B0909000000000000" pitchFamily="49" charset="-128"/>
              <a:ea typeface="HG創英角ｺﾞｼｯｸUB" panose="020B0909000000000000" pitchFamily="49" charset="-128"/>
            </a:endParaRPr>
          </a:p>
        </p:txBody>
      </p:sp>
      <p:sp>
        <p:nvSpPr>
          <p:cNvPr id="3" name="コンテンツ プレースホルダ 2"/>
          <p:cNvSpPr>
            <a:spLocks noGrp="1"/>
          </p:cNvSpPr>
          <p:nvPr>
            <p:ph idx="1"/>
          </p:nvPr>
        </p:nvSpPr>
        <p:spPr>
          <a:xfrm>
            <a:off x="457200" y="1714488"/>
            <a:ext cx="8186767" cy="4643471"/>
          </a:xfrm>
          <a:ln>
            <a:noFill/>
          </a:ln>
        </p:spPr>
        <p:txBody>
          <a:bodyPr/>
          <a:lstStyle/>
          <a:p>
            <a:endParaRPr kumimoji="1" lang="en-US" altLang="ja-JP" dirty="0"/>
          </a:p>
          <a:p>
            <a:pPr>
              <a:buNone/>
            </a:pPr>
            <a:endParaRPr kumimoji="1" lang="en-US" altLang="ja-JP" dirty="0"/>
          </a:p>
          <a:p>
            <a:pPr>
              <a:buNone/>
            </a:pPr>
            <a:endParaRPr kumimoji="1" lang="ja-JP" altLang="en-US" dirty="0"/>
          </a:p>
        </p:txBody>
      </p:sp>
      <p:cxnSp>
        <p:nvCxnSpPr>
          <p:cNvPr id="6" name="直線コネクタ 5"/>
          <p:cNvCxnSpPr/>
          <p:nvPr/>
        </p:nvCxnSpPr>
        <p:spPr>
          <a:xfrm>
            <a:off x="357159" y="3714752"/>
            <a:ext cx="842968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16200000" flipH="1">
            <a:off x="2107390" y="3607593"/>
            <a:ext cx="4929221" cy="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1" name="メモ 10"/>
          <p:cNvSpPr/>
          <p:nvPr/>
        </p:nvSpPr>
        <p:spPr>
          <a:xfrm>
            <a:off x="4786314" y="4044456"/>
            <a:ext cx="3857651" cy="2099188"/>
          </a:xfrm>
          <a:prstGeom prst="foldedCorner">
            <a:avLst/>
          </a:prstGeom>
          <a:noFill/>
          <a:ln w="31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latin typeface="AR P丸ゴシック体M" pitchFamily="50" charset="-128"/>
              <a:ea typeface="AR P丸ゴシック体M" pitchFamily="50" charset="-128"/>
            </a:endParaRPr>
          </a:p>
          <a:p>
            <a:r>
              <a:rPr kumimoji="1" lang="ja-JP" altLang="en-US" sz="2000" dirty="0">
                <a:solidFill>
                  <a:schemeClr val="tx1"/>
                </a:solidFill>
                <a:latin typeface="HG創英角ｺﾞｼｯｸUB" panose="020B0909000000000000" pitchFamily="49" charset="-128"/>
                <a:ea typeface="HG創英角ｺﾞｼｯｸUB" panose="020B0909000000000000" pitchFamily="49" charset="-128"/>
              </a:rPr>
              <a:t>野田市の公契約条例の考え方</a:t>
            </a:r>
            <a:endParaRPr kumimoji="1" lang="en-US" altLang="ja-JP" sz="2000" dirty="0">
              <a:solidFill>
                <a:schemeClr val="tx1"/>
              </a:solidFill>
              <a:latin typeface="HG創英角ｺﾞｼｯｸUB" panose="020B0909000000000000" pitchFamily="49" charset="-128"/>
              <a:ea typeface="HG創英角ｺﾞｼｯｸUB" panose="020B0909000000000000" pitchFamily="49" charset="-128"/>
            </a:endParaRPr>
          </a:p>
          <a:p>
            <a:r>
              <a:rPr lang="ja-JP" altLang="en-US" dirty="0">
                <a:solidFill>
                  <a:schemeClr val="tx1"/>
                </a:solidFill>
                <a:latin typeface="+mj-ea"/>
                <a:ea typeface="+mj-ea"/>
              </a:rPr>
              <a:t>賃金水準は市長が決める</a:t>
            </a:r>
            <a:endParaRPr lang="en-US" altLang="ja-JP" dirty="0">
              <a:solidFill>
                <a:schemeClr val="tx1"/>
              </a:solidFill>
              <a:latin typeface="+mj-ea"/>
              <a:ea typeface="+mj-ea"/>
            </a:endParaRPr>
          </a:p>
          <a:p>
            <a:endParaRPr kumimoji="1" lang="en-US" altLang="ja-JP" dirty="0">
              <a:solidFill>
                <a:schemeClr val="tx1"/>
              </a:solidFill>
              <a:latin typeface="+mj-ea"/>
              <a:ea typeface="+mj-ea"/>
            </a:endParaRPr>
          </a:p>
          <a:p>
            <a:r>
              <a:rPr lang="ja-JP" altLang="en-US" dirty="0">
                <a:solidFill>
                  <a:schemeClr val="tx1"/>
                </a:solidFill>
                <a:latin typeface="+mj-ea"/>
                <a:ea typeface="+mj-ea"/>
              </a:rPr>
              <a:t>●公共工事は</a:t>
            </a:r>
            <a:r>
              <a:rPr lang="en-US" altLang="ja-JP" dirty="0">
                <a:solidFill>
                  <a:schemeClr val="tx1"/>
                </a:solidFill>
                <a:latin typeface="+mj-ea"/>
                <a:ea typeface="+mj-ea"/>
              </a:rPr>
              <a:t>2</a:t>
            </a:r>
            <a:r>
              <a:rPr lang="ja-JP" altLang="en-US" dirty="0">
                <a:solidFill>
                  <a:schemeClr val="tx1"/>
                </a:solidFill>
                <a:latin typeface="+mj-ea"/>
                <a:ea typeface="+mj-ea"/>
              </a:rPr>
              <a:t>省協定の</a:t>
            </a:r>
            <a:r>
              <a:rPr lang="en-US" altLang="ja-JP" dirty="0">
                <a:solidFill>
                  <a:schemeClr val="tx1"/>
                </a:solidFill>
                <a:latin typeface="+mj-ea"/>
                <a:ea typeface="+mj-ea"/>
              </a:rPr>
              <a:t>8</a:t>
            </a:r>
            <a:r>
              <a:rPr lang="ja-JP" altLang="en-US" dirty="0">
                <a:solidFill>
                  <a:schemeClr val="tx1"/>
                </a:solidFill>
                <a:latin typeface="+mj-ea"/>
                <a:ea typeface="+mj-ea"/>
              </a:rPr>
              <a:t>割以上</a:t>
            </a:r>
            <a:endParaRPr lang="en-US" altLang="ja-JP" dirty="0">
              <a:solidFill>
                <a:schemeClr val="tx1"/>
              </a:solidFill>
              <a:latin typeface="+mj-ea"/>
              <a:ea typeface="+mj-ea"/>
            </a:endParaRPr>
          </a:p>
          <a:p>
            <a:r>
              <a:rPr lang="ja-JP" altLang="en-US" dirty="0">
                <a:solidFill>
                  <a:schemeClr val="tx1"/>
                </a:solidFill>
                <a:latin typeface="+mj-ea"/>
                <a:ea typeface="+mj-ea"/>
              </a:rPr>
              <a:t>　（関東の平均は</a:t>
            </a:r>
            <a:r>
              <a:rPr lang="en-US" altLang="ja-JP" dirty="0">
                <a:solidFill>
                  <a:schemeClr val="tx1"/>
                </a:solidFill>
                <a:latin typeface="+mj-ea"/>
                <a:ea typeface="+mj-ea"/>
              </a:rPr>
              <a:t>17,320</a:t>
            </a:r>
            <a:r>
              <a:rPr lang="ja-JP" altLang="en-US" dirty="0">
                <a:solidFill>
                  <a:schemeClr val="tx1"/>
                </a:solidFill>
                <a:latin typeface="+mj-ea"/>
                <a:ea typeface="+mj-ea"/>
              </a:rPr>
              <a:t>円）</a:t>
            </a:r>
            <a:endParaRPr lang="en-US" altLang="ja-JP" dirty="0">
              <a:solidFill>
                <a:schemeClr val="tx1"/>
              </a:solidFill>
              <a:latin typeface="+mj-ea"/>
              <a:ea typeface="+mj-ea"/>
            </a:endParaRPr>
          </a:p>
          <a:p>
            <a:endParaRPr lang="en-US" altLang="ja-JP" dirty="0">
              <a:solidFill>
                <a:schemeClr val="tx1"/>
              </a:solidFill>
              <a:latin typeface="+mj-ea"/>
              <a:ea typeface="+mj-ea"/>
            </a:endParaRPr>
          </a:p>
          <a:p>
            <a:r>
              <a:rPr kumimoji="1" lang="ja-JP" altLang="en-US" dirty="0">
                <a:solidFill>
                  <a:schemeClr val="tx1"/>
                </a:solidFill>
                <a:latin typeface="+mj-ea"/>
                <a:ea typeface="+mj-ea"/>
              </a:rPr>
              <a:t>●業務委託は高卒初任給＋地域手当</a:t>
            </a:r>
            <a:endParaRPr kumimoji="1" lang="en-US" altLang="ja-JP" dirty="0">
              <a:solidFill>
                <a:schemeClr val="tx1"/>
              </a:solidFill>
              <a:latin typeface="+mj-ea"/>
              <a:ea typeface="+mj-ea"/>
            </a:endParaRPr>
          </a:p>
          <a:p>
            <a:r>
              <a:rPr kumimoji="1" lang="ja-JP" altLang="en-US" dirty="0">
                <a:solidFill>
                  <a:schemeClr val="tx1"/>
                </a:solidFill>
                <a:latin typeface="+mj-ea"/>
                <a:ea typeface="+mj-ea"/>
              </a:rPr>
              <a:t>　を含めた時給</a:t>
            </a:r>
            <a:r>
              <a:rPr kumimoji="1" lang="en-US" altLang="ja-JP" dirty="0">
                <a:solidFill>
                  <a:schemeClr val="tx1"/>
                </a:solidFill>
                <a:latin typeface="+mj-ea"/>
                <a:ea typeface="+mj-ea"/>
              </a:rPr>
              <a:t>828</a:t>
            </a:r>
            <a:r>
              <a:rPr kumimoji="1" lang="ja-JP" altLang="en-US" dirty="0">
                <a:solidFill>
                  <a:schemeClr val="tx1"/>
                </a:solidFill>
                <a:latin typeface="+mj-ea"/>
                <a:ea typeface="+mj-ea"/>
              </a:rPr>
              <a:t>円の見込み。</a:t>
            </a:r>
            <a:endParaRPr kumimoji="1" lang="en-US" altLang="ja-JP" dirty="0">
              <a:solidFill>
                <a:schemeClr val="tx1"/>
              </a:solidFill>
              <a:latin typeface="+mj-ea"/>
              <a:ea typeface="+mj-ea"/>
            </a:endParaRPr>
          </a:p>
          <a:p>
            <a:r>
              <a:rPr lang="ja-JP" altLang="en-US" dirty="0">
                <a:solidFill>
                  <a:schemeClr val="tx1"/>
                </a:solidFill>
                <a:latin typeface="+mj-ea"/>
                <a:ea typeface="+mj-ea"/>
              </a:rPr>
              <a:t>　</a:t>
            </a:r>
            <a:r>
              <a:rPr kumimoji="1" lang="ja-JP" altLang="en-US" dirty="0">
                <a:solidFill>
                  <a:schemeClr val="tx1"/>
                </a:solidFill>
                <a:latin typeface="+mj-ea"/>
                <a:ea typeface="+mj-ea"/>
              </a:rPr>
              <a:t>（千葉県の最賃は</a:t>
            </a:r>
            <a:r>
              <a:rPr kumimoji="1" lang="en-US" altLang="ja-JP" dirty="0">
                <a:solidFill>
                  <a:schemeClr val="tx1"/>
                </a:solidFill>
                <a:latin typeface="+mj-ea"/>
                <a:ea typeface="+mj-ea"/>
              </a:rPr>
              <a:t>728</a:t>
            </a:r>
            <a:r>
              <a:rPr kumimoji="1" lang="ja-JP" altLang="en-US" dirty="0">
                <a:solidFill>
                  <a:schemeClr val="tx1"/>
                </a:solidFill>
                <a:latin typeface="+mj-ea"/>
                <a:ea typeface="+mj-ea"/>
              </a:rPr>
              <a:t>円）</a:t>
            </a:r>
          </a:p>
        </p:txBody>
      </p:sp>
      <p:sp>
        <p:nvSpPr>
          <p:cNvPr id="8" name="メモ 7"/>
          <p:cNvSpPr/>
          <p:nvPr/>
        </p:nvSpPr>
        <p:spPr>
          <a:xfrm>
            <a:off x="4795566" y="1357298"/>
            <a:ext cx="4034112" cy="2786082"/>
          </a:xfrm>
          <a:prstGeom prst="foldedCorner">
            <a:avLst/>
          </a:prstGeom>
          <a:noFill/>
          <a:ln w="31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dirty="0"/>
          </a:p>
          <a:p>
            <a:r>
              <a:rPr kumimoji="1" lang="ja-JP" altLang="en-US" sz="2000" dirty="0">
                <a:solidFill>
                  <a:schemeClr val="tx1"/>
                </a:solidFill>
                <a:latin typeface="HG創英角ｺﾞｼｯｸUB" panose="020B0909000000000000" pitchFamily="49" charset="-128"/>
                <a:ea typeface="HG創英角ｺﾞｼｯｸUB" panose="020B0909000000000000" pitchFamily="49" charset="-128"/>
              </a:rPr>
              <a:t>静岡市の「指定管理料」の積算</a:t>
            </a:r>
            <a:endParaRPr kumimoji="1" lang="en-US" altLang="ja-JP" sz="2000" dirty="0">
              <a:solidFill>
                <a:schemeClr val="tx1"/>
              </a:solidFill>
              <a:latin typeface="HG創英角ｺﾞｼｯｸUB" panose="020B0909000000000000" pitchFamily="49" charset="-128"/>
              <a:ea typeface="HG創英角ｺﾞｼｯｸUB" panose="020B0909000000000000" pitchFamily="49" charset="-128"/>
            </a:endParaRPr>
          </a:p>
          <a:p>
            <a:r>
              <a:rPr lang="ja-JP" altLang="en-US" dirty="0">
                <a:solidFill>
                  <a:schemeClr val="tx1"/>
                </a:solidFill>
                <a:latin typeface="+mj-ea"/>
                <a:ea typeface="+mj-ea"/>
              </a:rPr>
              <a:t>●専門的な技術を要しない</a:t>
            </a:r>
            <a:r>
              <a:rPr kumimoji="1" lang="ja-JP" altLang="en-US" dirty="0">
                <a:solidFill>
                  <a:schemeClr val="tx1"/>
                </a:solidFill>
                <a:latin typeface="+mj-ea"/>
                <a:ea typeface="+mj-ea"/>
              </a:rPr>
              <a:t>常勤職員</a:t>
            </a:r>
            <a:endParaRPr kumimoji="1" lang="en-US" altLang="ja-JP" dirty="0">
              <a:solidFill>
                <a:schemeClr val="tx1"/>
              </a:solidFill>
              <a:latin typeface="+mj-ea"/>
              <a:ea typeface="+mj-ea"/>
            </a:endParaRPr>
          </a:p>
          <a:p>
            <a:r>
              <a:rPr lang="ja-JP" altLang="en-US" dirty="0">
                <a:solidFill>
                  <a:schemeClr val="tx1"/>
                </a:solidFill>
                <a:latin typeface="+mj-ea"/>
                <a:ea typeface="+mj-ea"/>
              </a:rPr>
              <a:t>長　－</a:t>
            </a:r>
            <a:r>
              <a:rPr lang="en-US" altLang="ja-JP" dirty="0">
                <a:solidFill>
                  <a:schemeClr val="tx1"/>
                </a:solidFill>
                <a:latin typeface="+mj-ea"/>
                <a:ea typeface="+mj-ea"/>
              </a:rPr>
              <a:t>317,000</a:t>
            </a:r>
            <a:r>
              <a:rPr lang="ja-JP" altLang="en-US" dirty="0">
                <a:solidFill>
                  <a:schemeClr val="tx1"/>
                </a:solidFill>
                <a:latin typeface="+mj-ea"/>
                <a:ea typeface="+mj-ea"/>
              </a:rPr>
              <a:t>円</a:t>
            </a:r>
            <a:endParaRPr lang="en-US" altLang="ja-JP" dirty="0">
              <a:solidFill>
                <a:schemeClr val="tx1"/>
              </a:solidFill>
              <a:latin typeface="+mj-ea"/>
              <a:ea typeface="+mj-ea"/>
            </a:endParaRPr>
          </a:p>
          <a:p>
            <a:r>
              <a:rPr kumimoji="1" lang="ja-JP" altLang="en-US" dirty="0">
                <a:solidFill>
                  <a:schemeClr val="tx1"/>
                </a:solidFill>
                <a:latin typeface="+mj-ea"/>
                <a:ea typeface="+mj-ea"/>
              </a:rPr>
              <a:t>主任－</a:t>
            </a:r>
            <a:r>
              <a:rPr kumimoji="1" lang="en-US" altLang="ja-JP" dirty="0">
                <a:solidFill>
                  <a:schemeClr val="tx1"/>
                </a:solidFill>
                <a:latin typeface="+mj-ea"/>
                <a:ea typeface="+mj-ea"/>
              </a:rPr>
              <a:t>273,000</a:t>
            </a:r>
            <a:r>
              <a:rPr kumimoji="1" lang="ja-JP" altLang="en-US" dirty="0">
                <a:solidFill>
                  <a:schemeClr val="tx1"/>
                </a:solidFill>
                <a:latin typeface="+mj-ea"/>
                <a:ea typeface="+mj-ea"/>
              </a:rPr>
              <a:t>円</a:t>
            </a:r>
            <a:endParaRPr kumimoji="1" lang="en-US" altLang="ja-JP" dirty="0">
              <a:solidFill>
                <a:schemeClr val="tx1"/>
              </a:solidFill>
              <a:latin typeface="+mj-ea"/>
              <a:ea typeface="+mj-ea"/>
            </a:endParaRPr>
          </a:p>
          <a:p>
            <a:r>
              <a:rPr lang="ja-JP" altLang="en-US" dirty="0">
                <a:solidFill>
                  <a:schemeClr val="tx1"/>
                </a:solidFill>
                <a:latin typeface="+mj-ea"/>
                <a:ea typeface="+mj-ea"/>
              </a:rPr>
              <a:t>職員－</a:t>
            </a:r>
            <a:r>
              <a:rPr lang="en-US" altLang="ja-JP" dirty="0">
                <a:solidFill>
                  <a:schemeClr val="tx1"/>
                </a:solidFill>
                <a:latin typeface="+mj-ea"/>
                <a:ea typeface="+mj-ea"/>
              </a:rPr>
              <a:t>187,000</a:t>
            </a:r>
            <a:r>
              <a:rPr lang="ja-JP" altLang="en-US" dirty="0">
                <a:solidFill>
                  <a:schemeClr val="tx1"/>
                </a:solidFill>
                <a:latin typeface="+mj-ea"/>
                <a:ea typeface="+mj-ea"/>
              </a:rPr>
              <a:t>円</a:t>
            </a:r>
            <a:endParaRPr lang="en-US" altLang="ja-JP" dirty="0">
              <a:solidFill>
                <a:schemeClr val="tx1"/>
              </a:solidFill>
              <a:latin typeface="+mj-ea"/>
              <a:ea typeface="+mj-ea"/>
            </a:endParaRPr>
          </a:p>
          <a:p>
            <a:r>
              <a:rPr lang="ja-JP" altLang="en-US" dirty="0">
                <a:solidFill>
                  <a:schemeClr val="tx1"/>
                </a:solidFill>
                <a:latin typeface="+mj-ea"/>
                <a:ea typeface="+mj-ea"/>
              </a:rPr>
              <a:t>常勤日額－</a:t>
            </a:r>
            <a:r>
              <a:rPr lang="en-US" altLang="ja-JP" dirty="0">
                <a:solidFill>
                  <a:schemeClr val="tx1"/>
                </a:solidFill>
                <a:latin typeface="+mj-ea"/>
                <a:ea typeface="+mj-ea"/>
              </a:rPr>
              <a:t>8,600</a:t>
            </a:r>
            <a:r>
              <a:rPr lang="ja-JP" altLang="en-US" dirty="0">
                <a:solidFill>
                  <a:schemeClr val="tx1"/>
                </a:solidFill>
                <a:latin typeface="+mj-ea"/>
                <a:ea typeface="+mj-ea"/>
              </a:rPr>
              <a:t>円</a:t>
            </a:r>
            <a:endParaRPr lang="en-US" altLang="ja-JP" dirty="0">
              <a:solidFill>
                <a:schemeClr val="tx1"/>
              </a:solidFill>
              <a:latin typeface="+mj-ea"/>
              <a:ea typeface="+mj-ea"/>
            </a:endParaRPr>
          </a:p>
          <a:p>
            <a:r>
              <a:rPr lang="ja-JP" altLang="en-US" dirty="0">
                <a:solidFill>
                  <a:schemeClr val="tx1"/>
                </a:solidFill>
                <a:latin typeface="+mj-ea"/>
                <a:ea typeface="+mj-ea"/>
              </a:rPr>
              <a:t>●非常勤臨時－</a:t>
            </a:r>
            <a:r>
              <a:rPr lang="en-US" altLang="ja-JP" dirty="0">
                <a:solidFill>
                  <a:schemeClr val="tx1"/>
                </a:solidFill>
                <a:latin typeface="+mj-ea"/>
                <a:ea typeface="+mj-ea"/>
              </a:rPr>
              <a:t>6,600</a:t>
            </a:r>
            <a:r>
              <a:rPr lang="ja-JP" altLang="en-US" dirty="0">
                <a:solidFill>
                  <a:schemeClr val="tx1"/>
                </a:solidFill>
                <a:latin typeface="+mj-ea"/>
                <a:ea typeface="+mj-ea"/>
              </a:rPr>
              <a:t>円</a:t>
            </a:r>
            <a:endParaRPr lang="en-US" altLang="ja-JP" dirty="0">
              <a:solidFill>
                <a:schemeClr val="tx1"/>
              </a:solidFill>
              <a:latin typeface="+mj-ea"/>
              <a:ea typeface="+mj-ea"/>
            </a:endParaRPr>
          </a:p>
          <a:p>
            <a:r>
              <a:rPr lang="ja-JP" altLang="en-US" dirty="0">
                <a:solidFill>
                  <a:schemeClr val="tx1"/>
                </a:solidFill>
                <a:latin typeface="+mj-ea"/>
                <a:ea typeface="+mj-ea"/>
              </a:rPr>
              <a:t>非常勤パート－</a:t>
            </a:r>
            <a:r>
              <a:rPr lang="en-US" altLang="ja-JP" dirty="0">
                <a:solidFill>
                  <a:schemeClr val="tx1"/>
                </a:solidFill>
                <a:latin typeface="+mj-ea"/>
                <a:ea typeface="+mj-ea"/>
              </a:rPr>
              <a:t>835</a:t>
            </a:r>
            <a:r>
              <a:rPr lang="ja-JP" altLang="en-US" dirty="0">
                <a:solidFill>
                  <a:schemeClr val="tx1"/>
                </a:solidFill>
                <a:latin typeface="+mj-ea"/>
                <a:ea typeface="+mj-ea"/>
              </a:rPr>
              <a:t>円（最賃</a:t>
            </a:r>
            <a:r>
              <a:rPr lang="en-US" altLang="ja-JP" dirty="0">
                <a:solidFill>
                  <a:schemeClr val="tx1"/>
                </a:solidFill>
                <a:latin typeface="+mj-ea"/>
                <a:ea typeface="+mj-ea"/>
              </a:rPr>
              <a:t>713</a:t>
            </a:r>
            <a:r>
              <a:rPr lang="ja-JP" altLang="en-US" dirty="0">
                <a:solidFill>
                  <a:schemeClr val="tx1"/>
                </a:solidFill>
                <a:latin typeface="+mj-ea"/>
                <a:ea typeface="+mj-ea"/>
              </a:rPr>
              <a:t>円）</a:t>
            </a:r>
            <a:endParaRPr lang="en-US" altLang="ja-JP" dirty="0">
              <a:solidFill>
                <a:schemeClr val="tx1"/>
              </a:solidFill>
              <a:latin typeface="+mj-ea"/>
              <a:ea typeface="+mj-ea"/>
            </a:endParaRPr>
          </a:p>
          <a:p>
            <a:endParaRPr kumimoji="1" lang="ja-JP" altLang="en-US" dirty="0">
              <a:solidFill>
                <a:schemeClr val="bg1"/>
              </a:solidFill>
              <a:latin typeface="AR P丸ゴシック体M" pitchFamily="50" charset="-128"/>
              <a:ea typeface="AR P丸ゴシック体M" pitchFamily="50" charset="-128"/>
            </a:endParaRPr>
          </a:p>
        </p:txBody>
      </p:sp>
      <p:sp>
        <p:nvSpPr>
          <p:cNvPr id="12" name="正方形/長方形 11"/>
          <p:cNvSpPr/>
          <p:nvPr/>
        </p:nvSpPr>
        <p:spPr>
          <a:xfrm>
            <a:off x="7419418" y="2189799"/>
            <a:ext cx="1357323" cy="92869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AR P丸ゴシック体M" pitchFamily="50" charset="-128"/>
                <a:ea typeface="AR P丸ゴシック体M" pitchFamily="50" charset="-128"/>
              </a:rPr>
              <a:t>職員の</a:t>
            </a:r>
            <a:r>
              <a:rPr kumimoji="1" lang="en-US" altLang="ja-JP" dirty="0">
                <a:solidFill>
                  <a:schemeClr val="tx1"/>
                </a:solidFill>
                <a:latin typeface="AR P丸ゴシック体M" pitchFamily="50" charset="-128"/>
                <a:ea typeface="AR P丸ゴシック体M" pitchFamily="50" charset="-128"/>
              </a:rPr>
              <a:t>70</a:t>
            </a:r>
            <a:r>
              <a:rPr kumimoji="1" lang="ja-JP" altLang="en-US" dirty="0">
                <a:solidFill>
                  <a:schemeClr val="tx1"/>
                </a:solidFill>
                <a:latin typeface="AR P丸ゴシック体M" pitchFamily="50" charset="-128"/>
                <a:ea typeface="AR P丸ゴシック体M" pitchFamily="50" charset="-128"/>
              </a:rPr>
              <a:t>％</a:t>
            </a:r>
            <a:endParaRPr kumimoji="1" lang="en-US" altLang="ja-JP" dirty="0">
              <a:solidFill>
                <a:schemeClr val="tx1"/>
              </a:solidFill>
              <a:latin typeface="AR P丸ゴシック体M" pitchFamily="50" charset="-128"/>
              <a:ea typeface="AR P丸ゴシック体M" pitchFamily="50" charset="-128"/>
            </a:endParaRPr>
          </a:p>
          <a:p>
            <a:r>
              <a:rPr lang="ja-JP" altLang="en-US" dirty="0">
                <a:solidFill>
                  <a:schemeClr val="tx1"/>
                </a:solidFill>
                <a:latin typeface="AR P丸ゴシック体M" pitchFamily="50" charset="-128"/>
                <a:ea typeface="AR P丸ゴシック体M" pitchFamily="50" charset="-128"/>
              </a:rPr>
              <a:t>一時金は</a:t>
            </a:r>
            <a:endParaRPr lang="en-US" altLang="ja-JP" dirty="0">
              <a:solidFill>
                <a:schemeClr val="tx1"/>
              </a:solidFill>
              <a:latin typeface="AR P丸ゴシック体M" pitchFamily="50" charset="-128"/>
              <a:ea typeface="AR P丸ゴシック体M" pitchFamily="50" charset="-128"/>
            </a:endParaRPr>
          </a:p>
          <a:p>
            <a:r>
              <a:rPr lang="en-US" altLang="ja-JP" dirty="0">
                <a:solidFill>
                  <a:schemeClr val="tx1"/>
                </a:solidFill>
                <a:latin typeface="AR P丸ゴシック体M" pitchFamily="50" charset="-128"/>
                <a:ea typeface="AR P丸ゴシック体M" pitchFamily="50" charset="-128"/>
              </a:rPr>
              <a:t>3.1</a:t>
            </a:r>
            <a:r>
              <a:rPr lang="ja-JP" altLang="en-US" dirty="0">
                <a:solidFill>
                  <a:schemeClr val="tx1"/>
                </a:solidFill>
                <a:latin typeface="AR P丸ゴシック体M" pitchFamily="50" charset="-128"/>
                <a:ea typeface="AR P丸ゴシック体M" pitchFamily="50" charset="-128"/>
              </a:rPr>
              <a:t>カ月</a:t>
            </a:r>
            <a:endParaRPr kumimoji="1" lang="ja-JP" altLang="en-US" dirty="0">
              <a:solidFill>
                <a:schemeClr val="tx1"/>
              </a:solidFill>
              <a:latin typeface="AR P丸ゴシック体M" pitchFamily="50" charset="-128"/>
              <a:ea typeface="AR P丸ゴシック体M" pitchFamily="50" charset="-128"/>
            </a:endParaRPr>
          </a:p>
        </p:txBody>
      </p:sp>
      <p:sp>
        <p:nvSpPr>
          <p:cNvPr id="13" name="メモ 12"/>
          <p:cNvSpPr/>
          <p:nvPr/>
        </p:nvSpPr>
        <p:spPr>
          <a:xfrm>
            <a:off x="500035" y="3929067"/>
            <a:ext cx="4062714" cy="2643206"/>
          </a:xfrm>
          <a:prstGeom prst="foldedCorner">
            <a:avLst/>
          </a:prstGeom>
          <a:noFill/>
          <a:ln w="31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endParaRPr lang="en-US" altLang="ja-JP" sz="1400" dirty="0">
              <a:solidFill>
                <a:schemeClr val="tx1"/>
              </a:solidFill>
              <a:latin typeface="Arial" pitchFamily="34" charset="0"/>
              <a:ea typeface="ＭＳ Ｐゴシック" pitchFamily="50" charset="-128"/>
              <a:cs typeface="ＭＳ Ｐゴシック" pitchFamily="50" charset="-128"/>
            </a:endParaRPr>
          </a:p>
          <a:p>
            <a:pPr lvl="0" fontAlgn="base">
              <a:spcBef>
                <a:spcPct val="0"/>
              </a:spcBef>
              <a:spcAft>
                <a:spcPct val="0"/>
              </a:spcAft>
            </a:pPr>
            <a:endParaRPr lang="en-US" altLang="ja-JP" sz="1400" dirty="0">
              <a:solidFill>
                <a:schemeClr val="tx1"/>
              </a:solidFill>
              <a:latin typeface="Arial" pitchFamily="34" charset="0"/>
              <a:ea typeface="ＭＳ Ｐゴシック" pitchFamily="50" charset="-128"/>
              <a:cs typeface="ＭＳ Ｐゴシック" pitchFamily="50" charset="-128"/>
            </a:endParaRPr>
          </a:p>
          <a:p>
            <a:pPr lvl="0" fontAlgn="base">
              <a:spcBef>
                <a:spcPct val="0"/>
              </a:spcBef>
              <a:spcAft>
                <a:spcPct val="0"/>
              </a:spcAft>
            </a:pPr>
            <a:endParaRPr lang="en-US" altLang="ja-JP" sz="1400" dirty="0">
              <a:solidFill>
                <a:schemeClr val="tx1"/>
              </a:solidFill>
              <a:latin typeface="Arial" pitchFamily="34" charset="0"/>
              <a:ea typeface="ＭＳ Ｐゴシック" pitchFamily="50" charset="-128"/>
              <a:cs typeface="ＭＳ Ｐゴシック" pitchFamily="50" charset="-128"/>
            </a:endParaRPr>
          </a:p>
          <a:p>
            <a:pPr lvl="0" fontAlgn="base">
              <a:spcBef>
                <a:spcPct val="0"/>
              </a:spcBef>
              <a:spcAft>
                <a:spcPct val="0"/>
              </a:spcAft>
            </a:pPr>
            <a:endParaRPr lang="en-US" altLang="ja-JP" sz="1400" dirty="0">
              <a:solidFill>
                <a:schemeClr val="tx1"/>
              </a:solidFill>
              <a:latin typeface="Arial" pitchFamily="34" charset="0"/>
              <a:ea typeface="ＭＳ Ｐゴシック" pitchFamily="50" charset="-128"/>
              <a:cs typeface="ＭＳ Ｐゴシック" pitchFamily="50" charset="-128"/>
            </a:endParaRPr>
          </a:p>
          <a:p>
            <a:pPr lvl="0" fontAlgn="base">
              <a:spcBef>
                <a:spcPct val="0"/>
              </a:spcBef>
              <a:spcAft>
                <a:spcPct val="0"/>
              </a:spcAft>
            </a:pPr>
            <a:r>
              <a:rPr lang="ja-JP" altLang="en-US" sz="2000" dirty="0">
                <a:solidFill>
                  <a:schemeClr val="tx1"/>
                </a:solidFill>
                <a:latin typeface="HG創英角ｺﾞｼｯｸUB" panose="020B0909000000000000" pitchFamily="49" charset="-128"/>
                <a:ea typeface="HG創英角ｺﾞｼｯｸUB" panose="020B0909000000000000" pitchFamily="49" charset="-128"/>
                <a:cs typeface="ＭＳ Ｐゴシック" pitchFamily="50" charset="-128"/>
              </a:rPr>
              <a:t>女性正社員と臨時社員の賃金格差－８割以下は違法</a:t>
            </a:r>
            <a:endParaRPr lang="en-US" altLang="ja-JP" sz="2000" dirty="0">
              <a:solidFill>
                <a:schemeClr val="tx1"/>
              </a:solidFill>
              <a:latin typeface="HG創英角ｺﾞｼｯｸUB" panose="020B0909000000000000" pitchFamily="49" charset="-128"/>
              <a:ea typeface="HG創英角ｺﾞｼｯｸUB" panose="020B0909000000000000" pitchFamily="49" charset="-128"/>
              <a:cs typeface="ＭＳ Ｐゴシック" pitchFamily="50" charset="-128"/>
            </a:endParaRPr>
          </a:p>
          <a:p>
            <a:pPr lvl="0" fontAlgn="base">
              <a:spcBef>
                <a:spcPct val="0"/>
              </a:spcBef>
              <a:spcAft>
                <a:spcPct val="0"/>
              </a:spcAft>
            </a:pPr>
            <a:r>
              <a:rPr lang="ja-JP" altLang="en-US" sz="1400" dirty="0">
                <a:solidFill>
                  <a:schemeClr val="tx1"/>
                </a:solidFill>
                <a:latin typeface="AR P丸ゴシック体M" pitchFamily="50" charset="-128"/>
                <a:ea typeface="AR P丸ゴシック体M" pitchFamily="50" charset="-128"/>
                <a:cs typeface="ＭＳ Ｐゴシック" pitchFamily="50" charset="-128"/>
              </a:rPr>
              <a:t>　　　　　　　　「丸子警報機」裁判、</a:t>
            </a:r>
            <a:r>
              <a:rPr lang="en-US" altLang="ja-JP" sz="1400" dirty="0">
                <a:solidFill>
                  <a:schemeClr val="tx1"/>
                </a:solidFill>
                <a:latin typeface="AR P丸ゴシック体M" pitchFamily="50" charset="-128"/>
                <a:ea typeface="AR P丸ゴシック体M" pitchFamily="50" charset="-128"/>
                <a:cs typeface="ＭＳ Ｐゴシック" pitchFamily="50" charset="-128"/>
              </a:rPr>
              <a:t>96.3</a:t>
            </a:r>
          </a:p>
          <a:p>
            <a:pPr lvl="0" fontAlgn="base">
              <a:spcBef>
                <a:spcPct val="0"/>
              </a:spcBef>
              <a:spcAft>
                <a:spcPct val="0"/>
              </a:spcAft>
            </a:pPr>
            <a:r>
              <a:rPr lang="ja-JP" altLang="ja-JP" dirty="0">
                <a:solidFill>
                  <a:schemeClr val="tx1"/>
                </a:solidFill>
                <a:latin typeface="+mj-ea"/>
                <a:ea typeface="+mj-ea"/>
                <a:cs typeface="ＭＳ Ｐゴシック" pitchFamily="50" charset="-128"/>
              </a:rPr>
              <a:t>臨時社員として採用したまま、</a:t>
            </a:r>
            <a:r>
              <a:rPr lang="en-US" altLang="ja-JP" dirty="0">
                <a:solidFill>
                  <a:schemeClr val="tx1"/>
                </a:solidFill>
                <a:latin typeface="+mj-ea"/>
                <a:ea typeface="+mj-ea"/>
                <a:cs typeface="ＭＳ Ｐゴシック" pitchFamily="50" charset="-128"/>
              </a:rPr>
              <a:t>2</a:t>
            </a:r>
            <a:r>
              <a:rPr lang="ja-JP" altLang="ja-JP" dirty="0">
                <a:solidFill>
                  <a:schemeClr val="tx1"/>
                </a:solidFill>
                <a:latin typeface="+mj-ea"/>
                <a:ea typeface="+mj-ea"/>
                <a:cs typeface="ＭＳ Ｐゴシック" pitchFamily="50" charset="-128"/>
              </a:rPr>
              <a:t>ヵ月ごとの雇用期間の更新</a:t>
            </a:r>
            <a:r>
              <a:rPr lang="ja-JP" altLang="en-US" dirty="0">
                <a:solidFill>
                  <a:schemeClr val="tx1"/>
                </a:solidFill>
                <a:latin typeface="+mj-ea"/>
                <a:ea typeface="+mj-ea"/>
                <a:cs typeface="ＭＳ Ｐゴシック" pitchFamily="50" charset="-128"/>
              </a:rPr>
              <a:t>を</a:t>
            </a:r>
            <a:r>
              <a:rPr lang="ja-JP" altLang="ja-JP" dirty="0">
                <a:solidFill>
                  <a:schemeClr val="tx1"/>
                </a:solidFill>
                <a:latin typeface="+mj-ea"/>
                <a:ea typeface="+mj-ea"/>
                <a:cs typeface="ＭＳ Ｐゴシック" pitchFamily="50" charset="-128"/>
              </a:rPr>
              <a:t>繰り返し、正社員との賃金格差の維持拡大は、</a:t>
            </a:r>
            <a:r>
              <a:rPr lang="ja-JP" altLang="en-US" dirty="0">
                <a:solidFill>
                  <a:schemeClr val="tx1"/>
                </a:solidFill>
                <a:latin typeface="+mj-ea"/>
                <a:ea typeface="+mj-ea"/>
                <a:cs typeface="ＭＳ Ｐゴシック" pitchFamily="50" charset="-128"/>
              </a:rPr>
              <a:t>同一</a:t>
            </a:r>
            <a:r>
              <a:rPr lang="ja-JP" altLang="ja-JP" dirty="0">
                <a:solidFill>
                  <a:schemeClr val="tx1"/>
                </a:solidFill>
                <a:latin typeface="+mj-ea"/>
                <a:ea typeface="+mj-ea"/>
                <a:cs typeface="ＭＳ Ｐゴシック" pitchFamily="50" charset="-128"/>
              </a:rPr>
              <a:t>労働同一賃金の原則の根底にある均等待遇の理念に違反し、公序良俗</a:t>
            </a:r>
            <a:r>
              <a:rPr lang="ja-JP" altLang="en-US" dirty="0">
                <a:solidFill>
                  <a:schemeClr val="tx1"/>
                </a:solidFill>
                <a:latin typeface="+mj-ea"/>
                <a:ea typeface="+mj-ea"/>
                <a:cs typeface="ＭＳ Ｐゴシック" pitchFamily="50" charset="-128"/>
              </a:rPr>
              <a:t>に反する。</a:t>
            </a:r>
            <a:r>
              <a:rPr lang="ja-JP" altLang="ja-JP" dirty="0">
                <a:solidFill>
                  <a:schemeClr val="tx1"/>
                </a:solidFill>
                <a:latin typeface="+mj-ea"/>
                <a:ea typeface="+mj-ea"/>
                <a:cs typeface="ＭＳ Ｐゴシック" pitchFamily="50" charset="-128"/>
              </a:rPr>
              <a:t>賃金格差８割</a:t>
            </a:r>
            <a:r>
              <a:rPr lang="ja-JP" altLang="en-US" dirty="0">
                <a:solidFill>
                  <a:schemeClr val="tx1"/>
                </a:solidFill>
                <a:latin typeface="+mj-ea"/>
                <a:ea typeface="+mj-ea"/>
                <a:cs typeface="ＭＳ Ｐゴシック" pitchFamily="50" charset="-128"/>
              </a:rPr>
              <a:t>（それまでは</a:t>
            </a:r>
            <a:r>
              <a:rPr lang="en-US" altLang="ja-JP" dirty="0">
                <a:solidFill>
                  <a:schemeClr val="tx1"/>
                </a:solidFill>
                <a:latin typeface="+mj-ea"/>
                <a:ea typeface="+mj-ea"/>
                <a:cs typeface="ＭＳ Ｐゴシック" pitchFamily="50" charset="-128"/>
              </a:rPr>
              <a:t>6</a:t>
            </a:r>
            <a:r>
              <a:rPr lang="ja-JP" altLang="en-US" dirty="0">
                <a:solidFill>
                  <a:schemeClr val="tx1"/>
                </a:solidFill>
                <a:latin typeface="+mj-ea"/>
                <a:ea typeface="+mj-ea"/>
                <a:cs typeface="ＭＳ Ｐゴシック" pitchFamily="50" charset="-128"/>
              </a:rPr>
              <a:t>割）</a:t>
            </a:r>
            <a:r>
              <a:rPr lang="ja-JP" altLang="ja-JP" dirty="0">
                <a:solidFill>
                  <a:schemeClr val="tx1"/>
                </a:solidFill>
                <a:latin typeface="+mj-ea"/>
                <a:ea typeface="+mj-ea"/>
                <a:cs typeface="ＭＳ Ｐゴシック" pitchFamily="50" charset="-128"/>
              </a:rPr>
              <a:t>以下は違法である</a:t>
            </a:r>
            <a:r>
              <a:rPr lang="ja-JP" altLang="en-US" dirty="0">
                <a:solidFill>
                  <a:schemeClr val="tx1"/>
                </a:solidFill>
                <a:latin typeface="+mj-ea"/>
                <a:ea typeface="+mj-ea"/>
                <a:cs typeface="ＭＳ Ｐゴシック" pitchFamily="50" charset="-128"/>
              </a:rPr>
              <a:t>。差額の支払いが命じられた。</a:t>
            </a:r>
            <a:endParaRPr lang="en-US" altLang="ja-JP" dirty="0">
              <a:solidFill>
                <a:schemeClr val="tx1"/>
              </a:solidFill>
              <a:latin typeface="+mj-ea"/>
              <a:ea typeface="+mj-ea"/>
              <a:cs typeface="ＭＳ Ｐゴシック" pitchFamily="50" charset="-128"/>
            </a:endParaRPr>
          </a:p>
          <a:p>
            <a:pPr lvl="0" fontAlgn="base">
              <a:spcBef>
                <a:spcPct val="0"/>
              </a:spcBef>
              <a:spcAft>
                <a:spcPct val="0"/>
              </a:spcAft>
            </a:pPr>
            <a:endParaRPr lang="ja-JP" altLang="en-US" sz="1600" dirty="0">
              <a:solidFill>
                <a:schemeClr val="bg1"/>
              </a:solidFill>
              <a:latin typeface="AR P丸ゴシック体M" pitchFamily="50" charset="-128"/>
              <a:ea typeface="AR P丸ゴシック体M" pitchFamily="50" charset="-128"/>
              <a:cs typeface="ＭＳ Ｐゴシック" pitchFamily="50" charset="-128"/>
            </a:endParaRPr>
          </a:p>
          <a:p>
            <a:pPr algn="ctr"/>
            <a:endParaRPr kumimoji="1" lang="ja-JP" altLang="en-US" dirty="0">
              <a:solidFill>
                <a:schemeClr val="tx1"/>
              </a:solidFill>
              <a:latin typeface="AR P丸ゴシック体M" pitchFamily="50" charset="-128"/>
              <a:ea typeface="AR P丸ゴシック体M" pitchFamily="50" charset="-128"/>
            </a:endParaRPr>
          </a:p>
        </p:txBody>
      </p:sp>
      <p:sp>
        <p:nvSpPr>
          <p:cNvPr id="15" name="メモ 14"/>
          <p:cNvSpPr/>
          <p:nvPr/>
        </p:nvSpPr>
        <p:spPr>
          <a:xfrm>
            <a:off x="447949" y="1393018"/>
            <a:ext cx="4213992" cy="2428892"/>
          </a:xfrm>
          <a:prstGeom prst="foldedCorner">
            <a:avLst/>
          </a:prstGeom>
          <a:noFill/>
          <a:ln w="31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None/>
            </a:pPr>
            <a:endParaRPr kumimoji="1" lang="en-US" altLang="ja-JP" sz="2000" dirty="0">
              <a:solidFill>
                <a:schemeClr val="tx1"/>
              </a:solidFill>
              <a:latin typeface="AR P丸ゴシック体M" pitchFamily="50" charset="-128"/>
              <a:ea typeface="AR P丸ゴシック体M" pitchFamily="50" charset="-128"/>
            </a:endParaRPr>
          </a:p>
          <a:p>
            <a:pPr>
              <a:buFont typeface="Wingdings" pitchFamily="2" charset="2"/>
              <a:buNone/>
            </a:pPr>
            <a:r>
              <a:rPr kumimoji="1" lang="ja-JP" altLang="en-US" sz="2000" dirty="0">
                <a:solidFill>
                  <a:schemeClr val="tx1"/>
                </a:solidFill>
                <a:latin typeface="HG創英角ｺﾞｼｯｸUB" panose="020B0909000000000000" pitchFamily="49" charset="-128"/>
                <a:ea typeface="HG創英角ｺﾞｼｯｸUB" panose="020B0909000000000000" pitchFamily="49" charset="-128"/>
              </a:rPr>
              <a:t>国の考え方</a:t>
            </a:r>
            <a:r>
              <a:rPr lang="ja-JP" altLang="en-US" sz="2400" dirty="0">
                <a:solidFill>
                  <a:schemeClr val="tx1"/>
                </a:solidFill>
                <a:latin typeface="HG創英角ｺﾞｼｯｸUB" panose="020B0909000000000000" pitchFamily="49" charset="-128"/>
                <a:ea typeface="HG創英角ｺﾞｼｯｸUB" panose="020B0909000000000000" pitchFamily="49" charset="-128"/>
              </a:rPr>
              <a:t>　</a:t>
            </a:r>
            <a:r>
              <a:rPr lang="ja-JP" altLang="en-US" dirty="0">
                <a:solidFill>
                  <a:schemeClr val="tx1"/>
                </a:solidFill>
                <a:latin typeface="AR P丸ゴシック体M" pitchFamily="50" charset="-128"/>
                <a:ea typeface="AR P丸ゴシック体M" pitchFamily="50" charset="-128"/>
              </a:rPr>
              <a:t>　</a:t>
            </a:r>
            <a:r>
              <a:rPr lang="en-US" altLang="ja-JP" sz="1400" dirty="0">
                <a:solidFill>
                  <a:schemeClr val="tx1"/>
                </a:solidFill>
                <a:latin typeface="AR P丸ゴシック体M" pitchFamily="50" charset="-128"/>
                <a:ea typeface="AR P丸ゴシック体M" pitchFamily="50" charset="-128"/>
              </a:rPr>
              <a:t>07.8</a:t>
            </a:r>
            <a:r>
              <a:rPr lang="ja-JP" altLang="en-US" sz="1400" dirty="0">
                <a:solidFill>
                  <a:schemeClr val="tx1"/>
                </a:solidFill>
                <a:latin typeface="AR P丸ゴシック体M" pitchFamily="50" charset="-128"/>
                <a:ea typeface="AR P丸ゴシック体M" pitchFamily="50" charset="-128"/>
              </a:rPr>
              <a:t>の人事院勧告</a:t>
            </a:r>
            <a:endParaRPr lang="en-US" altLang="ja-JP" sz="1400" dirty="0">
              <a:solidFill>
                <a:schemeClr val="tx1"/>
              </a:solidFill>
              <a:latin typeface="AR P丸ゴシック体M" pitchFamily="50" charset="-128"/>
              <a:ea typeface="AR P丸ゴシック体M" pitchFamily="50" charset="-128"/>
            </a:endParaRPr>
          </a:p>
          <a:p>
            <a:pPr>
              <a:buFont typeface="Wingdings" pitchFamily="2" charset="2"/>
              <a:buNone/>
            </a:pPr>
            <a:r>
              <a:rPr lang="ja-JP" altLang="en-US" sz="1600" dirty="0">
                <a:solidFill>
                  <a:schemeClr val="tx1"/>
                </a:solidFill>
                <a:latin typeface="+mj-ea"/>
                <a:ea typeface="+mj-ea"/>
              </a:rPr>
              <a:t>・非常勤職員の給与の実態の把握に努めるとともに、それぞれの実態に合った適切な給与がされるよう、必要な方策について検討していく。</a:t>
            </a:r>
            <a:endParaRPr lang="en-US" altLang="ja-JP" sz="1600" dirty="0">
              <a:solidFill>
                <a:schemeClr val="tx1"/>
              </a:solidFill>
              <a:latin typeface="+mj-ea"/>
              <a:ea typeface="+mj-ea"/>
            </a:endParaRPr>
          </a:p>
          <a:p>
            <a:pPr>
              <a:buFont typeface="Wingdings" pitchFamily="2" charset="2"/>
              <a:buNone/>
            </a:pPr>
            <a:endParaRPr lang="en-US" altLang="ja-JP" sz="1600" dirty="0">
              <a:solidFill>
                <a:schemeClr val="tx1"/>
              </a:solidFill>
              <a:latin typeface="+mj-ea"/>
              <a:ea typeface="+mj-ea"/>
            </a:endParaRPr>
          </a:p>
          <a:p>
            <a:pPr>
              <a:buFont typeface="Wingdings" pitchFamily="2" charset="2"/>
              <a:buNone/>
            </a:pPr>
            <a:r>
              <a:rPr lang="ja-JP" altLang="en-US" sz="1600" dirty="0">
                <a:solidFill>
                  <a:schemeClr val="tx1"/>
                </a:solidFill>
                <a:latin typeface="+mj-ea"/>
                <a:ea typeface="+mj-ea"/>
              </a:rPr>
              <a:t>・現状は「各庁の長が常勤の職員との権衡（</a:t>
            </a:r>
            <a:r>
              <a:rPr lang="en-US" altLang="ja-JP" sz="1600" dirty="0">
                <a:solidFill>
                  <a:schemeClr val="tx1"/>
                </a:solidFill>
                <a:latin typeface="+mj-ea"/>
                <a:ea typeface="+mj-ea"/>
              </a:rPr>
              <a:t>=</a:t>
            </a:r>
            <a:r>
              <a:rPr lang="ja-JP" altLang="en-US" sz="1600" dirty="0">
                <a:solidFill>
                  <a:schemeClr val="tx1"/>
                </a:solidFill>
                <a:latin typeface="+mj-ea"/>
                <a:ea typeface="+mj-ea"/>
              </a:rPr>
              <a:t>つりあい）を考慮し、予算の範囲内で支給する」</a:t>
            </a:r>
            <a:endParaRPr lang="en-US" altLang="ja-JP" sz="1600" dirty="0">
              <a:solidFill>
                <a:schemeClr val="tx1"/>
              </a:solidFill>
              <a:latin typeface="+mj-ea"/>
              <a:ea typeface="+mj-ea"/>
            </a:endParaRPr>
          </a:p>
          <a:p>
            <a:pPr>
              <a:buFont typeface="Wingdings" pitchFamily="2" charset="2"/>
              <a:buNone/>
            </a:pPr>
            <a:endParaRPr kumimoji="1" lang="en-US" altLang="ja-JP" sz="1600" dirty="0">
              <a:solidFill>
                <a:schemeClr val="tx1"/>
              </a:solidFill>
              <a:latin typeface="+mj-ea"/>
              <a:ea typeface="+mj-ea"/>
            </a:endParaRPr>
          </a:p>
          <a:p>
            <a:pPr>
              <a:buFont typeface="Wingdings" pitchFamily="2" charset="2"/>
              <a:buNone/>
            </a:pPr>
            <a:endParaRPr kumimoji="1" lang="ja-JP" altLang="en-US" sz="1600" dirty="0">
              <a:solidFill>
                <a:schemeClr val="tx1"/>
              </a:solidFill>
              <a:latin typeface="+mj-ea"/>
              <a:ea typeface="+mj-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04"/>
            <a:ext cx="7467600" cy="571504"/>
          </a:xfrm>
          <a:ln>
            <a:noFill/>
          </a:ln>
        </p:spPr>
        <p:txBody>
          <a:bodyPr>
            <a:normAutofit fontScale="90000"/>
          </a:bodyPr>
          <a:lstStyle/>
          <a:p>
            <a:br>
              <a:rPr kumimoji="1" lang="en-US" altLang="ja-JP" sz="2800" b="1" dirty="0"/>
            </a:br>
            <a:endParaRPr kumimoji="1" lang="ja-JP" altLang="en-US" sz="2800" b="1" dirty="0"/>
          </a:p>
        </p:txBody>
      </p:sp>
      <p:sp>
        <p:nvSpPr>
          <p:cNvPr id="3" name="コンテンツ プレースホルダ 2"/>
          <p:cNvSpPr>
            <a:spLocks noGrp="1"/>
          </p:cNvSpPr>
          <p:nvPr>
            <p:ph idx="1"/>
          </p:nvPr>
        </p:nvSpPr>
        <p:spPr>
          <a:xfrm>
            <a:off x="357158" y="1643050"/>
            <a:ext cx="8253418" cy="4873752"/>
          </a:xfrm>
        </p:spPr>
        <p:txBody>
          <a:bodyPr/>
          <a:lstStyle/>
          <a:p>
            <a:endParaRPr kumimoji="1" lang="en-US" altLang="ja-JP" dirty="0"/>
          </a:p>
          <a:p>
            <a:pPr>
              <a:buNone/>
            </a:pPr>
            <a:endParaRPr kumimoji="1" lang="ja-JP" altLang="en-US" dirty="0"/>
          </a:p>
        </p:txBody>
      </p:sp>
      <p:sp>
        <p:nvSpPr>
          <p:cNvPr id="5" name="正方形/長方形 4"/>
          <p:cNvSpPr/>
          <p:nvPr/>
        </p:nvSpPr>
        <p:spPr>
          <a:xfrm>
            <a:off x="571472" y="1071546"/>
            <a:ext cx="8143932" cy="1785950"/>
          </a:xfrm>
          <a:prstGeom prst="rect">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None/>
            </a:pPr>
            <a:r>
              <a:rPr lang="en-US" altLang="ja-JP" sz="2400" dirty="0">
                <a:solidFill>
                  <a:schemeClr val="tx1"/>
                </a:solidFill>
                <a:latin typeface="+mj-ea"/>
                <a:ea typeface="+mj-ea"/>
              </a:rPr>
              <a:t>〔</a:t>
            </a:r>
            <a:r>
              <a:rPr lang="ja-JP" altLang="en-US" sz="2400" dirty="0">
                <a:solidFill>
                  <a:schemeClr val="tx1"/>
                </a:solidFill>
                <a:latin typeface="+mj-ea"/>
                <a:ea typeface="+mj-ea"/>
              </a:rPr>
              <a:t>公契約の視点から</a:t>
            </a:r>
            <a:r>
              <a:rPr lang="en-US" altLang="ja-JP" sz="2400" dirty="0">
                <a:solidFill>
                  <a:schemeClr val="tx1"/>
                </a:solidFill>
                <a:latin typeface="+mj-ea"/>
                <a:ea typeface="+mj-ea"/>
              </a:rPr>
              <a:t>〕</a:t>
            </a:r>
            <a:r>
              <a:rPr lang="ja-JP" altLang="en-US" sz="2400" dirty="0">
                <a:solidFill>
                  <a:schemeClr val="tx1"/>
                </a:solidFill>
                <a:latin typeface="+mj-ea"/>
                <a:ea typeface="+mj-ea"/>
              </a:rPr>
              <a:t>→法的な確立の運動</a:t>
            </a:r>
            <a:endParaRPr lang="en-US" altLang="ja-JP" sz="2400" dirty="0">
              <a:solidFill>
                <a:schemeClr val="tx1"/>
              </a:solidFill>
              <a:latin typeface="+mj-ea"/>
              <a:ea typeface="+mj-ea"/>
            </a:endParaRPr>
          </a:p>
          <a:p>
            <a:pPr>
              <a:buFont typeface="Wingdings" pitchFamily="2" charset="2"/>
              <a:buNone/>
            </a:pPr>
            <a:r>
              <a:rPr lang="ja-JP" altLang="en-US" b="1" dirty="0">
                <a:solidFill>
                  <a:schemeClr val="tx1"/>
                </a:solidFill>
                <a:latin typeface="AR P丸ゴシック体M" pitchFamily="50" charset="-128"/>
                <a:ea typeface="AR P丸ゴシック体M" pitchFamily="50" charset="-128"/>
              </a:rPr>
              <a:t>●ＩＬＯ</a:t>
            </a:r>
            <a:r>
              <a:rPr lang="en-US" altLang="ja-JP" b="1" dirty="0">
                <a:solidFill>
                  <a:schemeClr val="tx1"/>
                </a:solidFill>
                <a:latin typeface="AR P丸ゴシック体M" pitchFamily="50" charset="-128"/>
                <a:ea typeface="AR P丸ゴシック体M" pitchFamily="50" charset="-128"/>
              </a:rPr>
              <a:t>94</a:t>
            </a:r>
            <a:r>
              <a:rPr lang="ja-JP" altLang="en-US" b="1" dirty="0">
                <a:solidFill>
                  <a:schemeClr val="tx1"/>
                </a:solidFill>
                <a:latin typeface="AR P丸ゴシック体M" pitchFamily="50" charset="-128"/>
                <a:ea typeface="AR P丸ゴシック体M" pitchFamily="50" charset="-128"/>
              </a:rPr>
              <a:t>条－契約時に同業種の労働条件を調査、その基準を上回る契約を義務づける。下請、孫請契約にも適用する</a:t>
            </a:r>
          </a:p>
          <a:p>
            <a:pPr>
              <a:buFont typeface="Wingdings" pitchFamily="2" charset="2"/>
              <a:buNone/>
            </a:pPr>
            <a:r>
              <a:rPr lang="ja-JP" altLang="en-US" b="1" dirty="0">
                <a:solidFill>
                  <a:schemeClr val="tx1"/>
                </a:solidFill>
                <a:latin typeface="AR P丸ゴシック体M" pitchFamily="50" charset="-128"/>
                <a:ea typeface="AR P丸ゴシック体M" pitchFamily="50" charset="-128"/>
              </a:rPr>
              <a:t>●リビング・ウェイジ条例－自治体と委託契約を結ぶ企業（補助金を受ける企業）は条例が定める時給を上回る賃金を支払わなければならない</a:t>
            </a:r>
          </a:p>
        </p:txBody>
      </p:sp>
      <p:sp>
        <p:nvSpPr>
          <p:cNvPr id="6" name="正方形/長方形 5"/>
          <p:cNvSpPr/>
          <p:nvPr/>
        </p:nvSpPr>
        <p:spPr>
          <a:xfrm>
            <a:off x="600403" y="3025223"/>
            <a:ext cx="8143932" cy="1928826"/>
          </a:xfrm>
          <a:prstGeom prst="rect">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dirty="0">
                <a:solidFill>
                  <a:schemeClr val="tx1"/>
                </a:solidFill>
                <a:latin typeface="+mj-ea"/>
                <a:ea typeface="+mj-ea"/>
              </a:rPr>
              <a:t>〔</a:t>
            </a:r>
            <a:r>
              <a:rPr lang="ja-JP" altLang="en-US" sz="2400" dirty="0">
                <a:solidFill>
                  <a:schemeClr val="tx1"/>
                </a:solidFill>
                <a:latin typeface="+mj-ea"/>
                <a:ea typeface="+mj-ea"/>
              </a:rPr>
              <a:t>委託労働者の賃金改善</a:t>
            </a:r>
            <a:r>
              <a:rPr lang="en-US" altLang="ja-JP" sz="2400" dirty="0">
                <a:solidFill>
                  <a:schemeClr val="tx1"/>
                </a:solidFill>
                <a:latin typeface="+mj-ea"/>
                <a:ea typeface="+mj-ea"/>
              </a:rPr>
              <a:t>〕</a:t>
            </a:r>
            <a:r>
              <a:rPr lang="ja-JP" altLang="en-US" sz="2400" dirty="0">
                <a:solidFill>
                  <a:schemeClr val="tx1"/>
                </a:solidFill>
                <a:latin typeface="+mj-ea"/>
                <a:ea typeface="+mj-ea"/>
              </a:rPr>
              <a:t>→法的に確立した基準はない。政策提起と闘いが要となる。労働公正基準に客観性を持たせる。</a:t>
            </a:r>
            <a:endParaRPr lang="en-US" altLang="ja-JP" sz="2400" dirty="0">
              <a:solidFill>
                <a:schemeClr val="tx1"/>
              </a:solidFill>
              <a:latin typeface="+mj-ea"/>
              <a:ea typeface="+mj-ea"/>
            </a:endParaRPr>
          </a:p>
          <a:p>
            <a:r>
              <a:rPr lang="ja-JP" altLang="en-US" b="1" dirty="0">
                <a:solidFill>
                  <a:schemeClr val="tx1"/>
                </a:solidFill>
                <a:latin typeface="+mj-ea"/>
                <a:ea typeface="+mj-ea"/>
              </a:rPr>
              <a:t>・価格のみで競争はダンピングを排除できない。しわ寄せは人件費の圧縮となる。</a:t>
            </a:r>
          </a:p>
          <a:p>
            <a:r>
              <a:rPr lang="ja-JP" altLang="en-US" b="1" dirty="0">
                <a:solidFill>
                  <a:schemeClr val="tx1"/>
                </a:solidFill>
                <a:latin typeface="+mj-ea"/>
                <a:ea typeface="+mj-ea"/>
              </a:rPr>
              <a:t>・委託費に含まれる「積算の人件費」の実行を確認し、一定の縛りをかけること税の使い方を問う。「公共サービス基本法」が「民・民」論を打破する論拠となる。</a:t>
            </a:r>
          </a:p>
        </p:txBody>
      </p:sp>
      <p:sp>
        <p:nvSpPr>
          <p:cNvPr id="7" name="正方形/長方形 6"/>
          <p:cNvSpPr/>
          <p:nvPr/>
        </p:nvSpPr>
        <p:spPr>
          <a:xfrm>
            <a:off x="571472" y="5072074"/>
            <a:ext cx="8143932" cy="1285884"/>
          </a:xfrm>
          <a:prstGeom prst="rect">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mj-ea"/>
                <a:ea typeface="+mj-ea"/>
              </a:rPr>
              <a:t>武藤論</a:t>
            </a:r>
            <a:r>
              <a:rPr lang="ja-JP" altLang="en-US" dirty="0">
                <a:solidFill>
                  <a:schemeClr val="tx1"/>
                </a:solidFill>
                <a:latin typeface="AR P丸ゴシック体M" pitchFamily="50" charset="-128"/>
                <a:ea typeface="AR P丸ゴシック体M" pitchFamily="50" charset="-128"/>
              </a:rPr>
              <a:t>　</a:t>
            </a:r>
            <a:r>
              <a:rPr lang="ja-JP" altLang="en-US" b="1" dirty="0">
                <a:solidFill>
                  <a:schemeClr val="tx1"/>
                </a:solidFill>
                <a:latin typeface="+mj-ea"/>
                <a:ea typeface="+mj-ea"/>
              </a:rPr>
              <a:t>随意契約では、①コスト高に歯止めがかからない、②地域の利害、政治に左右される、③公平性から問題が生ずる。現実的な対応は、入札制度の中に公正労働基準が尊重される仕組みを組み込むことではないか。</a:t>
            </a:r>
          </a:p>
        </p:txBody>
      </p:sp>
      <p:sp>
        <p:nvSpPr>
          <p:cNvPr id="9" name="正方形/長方形 8"/>
          <p:cNvSpPr/>
          <p:nvPr/>
        </p:nvSpPr>
        <p:spPr>
          <a:xfrm>
            <a:off x="642910" y="428604"/>
            <a:ext cx="335302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360"/>
              </a:lnSpc>
            </a:pPr>
            <a:r>
              <a:rPr lang="ja-JP" altLang="en-US" sz="2800" dirty="0">
                <a:solidFill>
                  <a:schemeClr val="tx1"/>
                </a:solidFill>
                <a:latin typeface="HG創英角ｺﾞｼｯｸUB" panose="020B0909000000000000" pitchFamily="49" charset="-128"/>
                <a:ea typeface="HG創英角ｺﾞｼｯｸUB" panose="020B0909000000000000" pitchFamily="49" charset="-128"/>
              </a:rPr>
              <a:t>運動論に関して①</a:t>
            </a:r>
            <a:endParaRPr lang="en-US" altLang="ja-JP" sz="2800" dirty="0">
              <a:solidFill>
                <a:schemeClr val="tx1"/>
              </a:solidFill>
              <a:latin typeface="HG創英角ｺﾞｼｯｸUB" panose="020B0909000000000000" pitchFamily="49" charset="-128"/>
              <a:ea typeface="HG創英角ｺﾞｼｯｸUB" panose="020B0909000000000000" pitchFamily="49"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85728"/>
            <a:ext cx="8464454" cy="1571636"/>
          </a:xfrm>
        </p:spPr>
        <p:txBody>
          <a:bodyPr>
            <a:normAutofit fontScale="90000"/>
          </a:bodyPr>
          <a:lstStyle/>
          <a:p>
            <a:pPr algn="l"/>
            <a:br>
              <a:rPr kumimoji="1" lang="en-US" altLang="ja-JP" dirty="0"/>
            </a:br>
            <a:br>
              <a:rPr kumimoji="1" lang="en-US" altLang="ja-JP" dirty="0"/>
            </a:br>
            <a:br>
              <a:rPr lang="ja-JP" altLang="en-US" sz="3100" b="1" dirty="0">
                <a:solidFill>
                  <a:schemeClr val="tx1">
                    <a:lumMod val="95000"/>
                    <a:lumOff val="5000"/>
                  </a:schemeClr>
                </a:solidFill>
                <a:latin typeface="+mj-ea"/>
              </a:rPr>
            </a:br>
            <a:r>
              <a:rPr kumimoji="1" lang="ja-JP" altLang="en-US" sz="3100" dirty="0">
                <a:solidFill>
                  <a:schemeClr val="tx1">
                    <a:lumMod val="95000"/>
                    <a:lumOff val="5000"/>
                  </a:schemeClr>
                </a:solidFill>
                <a:latin typeface="+mj-ea"/>
              </a:rPr>
              <a:t>「官制ワーキングプワ」をなくす</a:t>
            </a:r>
            <a:r>
              <a:rPr lang="ja-JP" altLang="en-US" sz="3100" dirty="0">
                <a:solidFill>
                  <a:schemeClr val="tx1">
                    <a:lumMod val="95000"/>
                    <a:lumOff val="5000"/>
                  </a:schemeClr>
                </a:solidFill>
                <a:latin typeface="+mj-ea"/>
              </a:rPr>
              <a:t>地域の</a:t>
            </a:r>
            <a:r>
              <a:rPr kumimoji="1" lang="ja-JP" altLang="en-US" sz="3100" dirty="0">
                <a:solidFill>
                  <a:schemeClr val="tx1">
                    <a:lumMod val="95000"/>
                    <a:lumOff val="5000"/>
                  </a:schemeClr>
                </a:solidFill>
                <a:latin typeface="+mj-ea"/>
              </a:rPr>
              <a:t>共同を積み上げていく。自治体との「合意」を拡大する。</a:t>
            </a:r>
            <a:br>
              <a:rPr kumimoji="1" lang="en-US" altLang="ja-JP" sz="3100" dirty="0">
                <a:solidFill>
                  <a:schemeClr val="tx1">
                    <a:lumMod val="95000"/>
                    <a:lumOff val="5000"/>
                  </a:schemeClr>
                </a:solidFill>
                <a:latin typeface="+mj-ea"/>
              </a:rPr>
            </a:br>
            <a:br>
              <a:rPr lang="en-US" altLang="ja-JP" sz="3100" dirty="0">
                <a:solidFill>
                  <a:schemeClr val="tx1">
                    <a:lumMod val="95000"/>
                    <a:lumOff val="5000"/>
                  </a:schemeClr>
                </a:solidFill>
                <a:latin typeface="+mj-ea"/>
              </a:rPr>
            </a:br>
            <a:br>
              <a:rPr lang="en-US" altLang="ja-JP" sz="3100" dirty="0">
                <a:solidFill>
                  <a:schemeClr val="tx1">
                    <a:lumMod val="95000"/>
                    <a:lumOff val="5000"/>
                  </a:schemeClr>
                </a:solidFill>
                <a:latin typeface="+mj-ea"/>
              </a:rPr>
            </a:br>
            <a:endParaRPr kumimoji="1" lang="ja-JP" altLang="en-US" sz="3100" b="1" dirty="0">
              <a:solidFill>
                <a:schemeClr val="tx1">
                  <a:lumMod val="95000"/>
                  <a:lumOff val="5000"/>
                </a:schemeClr>
              </a:solidFill>
              <a:latin typeface="+mj-ea"/>
            </a:endParaRPr>
          </a:p>
        </p:txBody>
      </p:sp>
      <p:sp>
        <p:nvSpPr>
          <p:cNvPr id="3" name="コンテンツ プレースホルダ 2"/>
          <p:cNvSpPr>
            <a:spLocks noGrp="1"/>
          </p:cNvSpPr>
          <p:nvPr>
            <p:ph idx="1"/>
          </p:nvPr>
        </p:nvSpPr>
        <p:spPr>
          <a:xfrm>
            <a:off x="457200" y="1785926"/>
            <a:ext cx="8258204" cy="4071966"/>
          </a:xfrm>
        </p:spPr>
        <p:txBody>
          <a:bodyPr>
            <a:normAutofit fontScale="25000" lnSpcReduction="20000"/>
          </a:bodyPr>
          <a:lstStyle/>
          <a:p>
            <a:pPr>
              <a:lnSpc>
                <a:spcPct val="120000"/>
              </a:lnSpc>
              <a:spcBef>
                <a:spcPts val="0"/>
              </a:spcBef>
              <a:buNone/>
            </a:pPr>
            <a:r>
              <a:rPr lang="ja-JP" altLang="ja-JP" sz="8000" dirty="0">
                <a:latin typeface="+mj-ea"/>
                <a:ea typeface="+mj-ea"/>
              </a:rPr>
              <a:t>１．公共サービス基本法の第</a:t>
            </a:r>
            <a:r>
              <a:rPr lang="en-US" altLang="ja-JP" sz="8000" dirty="0">
                <a:latin typeface="+mj-ea"/>
                <a:ea typeface="+mj-ea"/>
              </a:rPr>
              <a:t>11</a:t>
            </a:r>
            <a:r>
              <a:rPr lang="ja-JP" altLang="ja-JP" sz="8000" dirty="0">
                <a:latin typeface="+mj-ea"/>
                <a:ea typeface="+mj-ea"/>
              </a:rPr>
              <a:t>条の解釈に</a:t>
            </a:r>
            <a:r>
              <a:rPr lang="ja-JP" altLang="en-US" sz="8000" dirty="0">
                <a:latin typeface="+mj-ea"/>
                <a:ea typeface="+mj-ea"/>
              </a:rPr>
              <a:t>ついて</a:t>
            </a:r>
            <a:endParaRPr lang="ja-JP" altLang="ja-JP" sz="8000" dirty="0">
              <a:latin typeface="+mj-ea"/>
              <a:ea typeface="+mj-ea"/>
            </a:endParaRPr>
          </a:p>
          <a:p>
            <a:pPr>
              <a:lnSpc>
                <a:spcPct val="120000"/>
              </a:lnSpc>
              <a:spcBef>
                <a:spcPts val="0"/>
              </a:spcBef>
              <a:buNone/>
            </a:pPr>
            <a:r>
              <a:rPr lang="ja-JP" altLang="ja-JP" sz="8000" dirty="0">
                <a:latin typeface="+mj-ea"/>
                <a:ea typeface="+mj-ea"/>
              </a:rPr>
              <a:t>①「適正な労働条件の確保」の「適正」の概念及び</a:t>
            </a:r>
            <a:r>
              <a:rPr lang="ja-JP" altLang="en-US" sz="8000" dirty="0">
                <a:latin typeface="+mj-ea"/>
                <a:ea typeface="+mj-ea"/>
              </a:rPr>
              <a:t>受託企業が努力すべき「</a:t>
            </a:r>
            <a:r>
              <a:rPr lang="ja-JP" altLang="ja-JP" sz="8000" dirty="0">
                <a:latin typeface="+mj-ea"/>
                <a:ea typeface="+mj-ea"/>
              </a:rPr>
              <a:t>ガイドライン</a:t>
            </a:r>
            <a:r>
              <a:rPr lang="ja-JP" altLang="en-US" sz="8000" dirty="0">
                <a:latin typeface="+mj-ea"/>
                <a:ea typeface="+mj-ea"/>
              </a:rPr>
              <a:t>」を示すこと</a:t>
            </a:r>
            <a:r>
              <a:rPr lang="ja-JP" altLang="ja-JP" sz="8000" dirty="0">
                <a:latin typeface="+mj-ea"/>
                <a:ea typeface="+mj-ea"/>
              </a:rPr>
              <a:t>。</a:t>
            </a:r>
          </a:p>
          <a:p>
            <a:pPr>
              <a:lnSpc>
                <a:spcPct val="120000"/>
              </a:lnSpc>
              <a:spcBef>
                <a:spcPts val="0"/>
              </a:spcBef>
              <a:buNone/>
            </a:pPr>
            <a:r>
              <a:rPr lang="ja-JP" altLang="ja-JP" sz="8000" dirty="0">
                <a:latin typeface="+mj-ea"/>
                <a:ea typeface="+mj-ea"/>
              </a:rPr>
              <a:t>②「労働環境の整備」の</a:t>
            </a:r>
            <a:r>
              <a:rPr lang="ja-JP" altLang="en-US" sz="8000" dirty="0">
                <a:latin typeface="+mj-ea"/>
                <a:ea typeface="+mj-ea"/>
              </a:rPr>
              <a:t>意味する</a:t>
            </a:r>
            <a:r>
              <a:rPr lang="ja-JP" altLang="ja-JP" sz="8000" dirty="0">
                <a:latin typeface="+mj-ea"/>
                <a:ea typeface="+mj-ea"/>
              </a:rPr>
              <a:t>内容</a:t>
            </a:r>
            <a:r>
              <a:rPr lang="ja-JP" altLang="en-US" sz="8000" dirty="0">
                <a:latin typeface="+mj-ea"/>
                <a:ea typeface="+mj-ea"/>
              </a:rPr>
              <a:t>を示すこと。</a:t>
            </a:r>
            <a:endParaRPr lang="en-US" altLang="ja-JP" sz="8000" dirty="0">
              <a:latin typeface="+mj-ea"/>
              <a:ea typeface="+mj-ea"/>
            </a:endParaRPr>
          </a:p>
          <a:p>
            <a:pPr>
              <a:lnSpc>
                <a:spcPct val="120000"/>
              </a:lnSpc>
              <a:spcBef>
                <a:spcPts val="0"/>
              </a:spcBef>
              <a:buNone/>
            </a:pPr>
            <a:r>
              <a:rPr lang="ja-JP" altLang="en-US" sz="8000" dirty="0">
                <a:latin typeface="+mj-ea"/>
                <a:ea typeface="+mj-ea"/>
              </a:rPr>
              <a:t>２．</a:t>
            </a:r>
            <a:r>
              <a:rPr lang="ja-JP" altLang="ja-JP" sz="8000" dirty="0">
                <a:latin typeface="+mj-ea"/>
                <a:ea typeface="+mj-ea"/>
              </a:rPr>
              <a:t>公務・公共サービス（役務）における</a:t>
            </a:r>
            <a:r>
              <a:rPr lang="ja-JP" altLang="en-US" sz="8000" dirty="0">
                <a:latin typeface="+mj-ea"/>
                <a:ea typeface="+mj-ea"/>
              </a:rPr>
              <a:t>ダンピング防止対策を示すこと。なお、「限りない底辺への競争」となる賃金・労働条件の競争を入札から排除すること。</a:t>
            </a:r>
            <a:r>
              <a:rPr lang="ja-JP" altLang="ja-JP" sz="8000" dirty="0">
                <a:latin typeface="+mj-ea"/>
                <a:ea typeface="+mj-ea"/>
              </a:rPr>
              <a:t>最低制限価格（ロアーリミット）</a:t>
            </a:r>
            <a:r>
              <a:rPr lang="ja-JP" altLang="en-US" sz="8000" dirty="0">
                <a:latin typeface="+mj-ea"/>
                <a:ea typeface="+mj-ea"/>
              </a:rPr>
              <a:t>を</a:t>
            </a:r>
            <a:r>
              <a:rPr lang="ja-JP" altLang="ja-JP" sz="8000" dirty="0">
                <a:latin typeface="+mj-ea"/>
                <a:ea typeface="+mj-ea"/>
              </a:rPr>
              <a:t>導入</a:t>
            </a:r>
            <a:r>
              <a:rPr lang="ja-JP" altLang="en-US" sz="8000" dirty="0">
                <a:latin typeface="+mj-ea"/>
                <a:ea typeface="+mj-ea"/>
              </a:rPr>
              <a:t>すること。</a:t>
            </a:r>
            <a:endParaRPr lang="en-US" altLang="ja-JP" sz="8000" dirty="0">
              <a:latin typeface="+mj-ea"/>
              <a:ea typeface="+mj-ea"/>
            </a:endParaRPr>
          </a:p>
          <a:p>
            <a:pPr>
              <a:lnSpc>
                <a:spcPct val="120000"/>
              </a:lnSpc>
              <a:spcBef>
                <a:spcPts val="0"/>
              </a:spcBef>
              <a:buNone/>
            </a:pPr>
            <a:r>
              <a:rPr lang="ja-JP" altLang="en-US" sz="8000" dirty="0">
                <a:latin typeface="+mj-ea"/>
                <a:ea typeface="+mj-ea"/>
              </a:rPr>
              <a:t>３．それまでの</a:t>
            </a:r>
            <a:r>
              <a:rPr lang="ja-JP" altLang="ja-JP" sz="8000" dirty="0">
                <a:latin typeface="+mj-ea"/>
                <a:ea typeface="+mj-ea"/>
              </a:rPr>
              <a:t>受託企業が不落札の場合</a:t>
            </a:r>
            <a:r>
              <a:rPr lang="ja-JP" altLang="en-US" sz="8000" dirty="0">
                <a:latin typeface="+mj-ea"/>
                <a:ea typeface="+mj-ea"/>
              </a:rPr>
              <a:t>、希望する</a:t>
            </a:r>
            <a:r>
              <a:rPr lang="ja-JP" altLang="ja-JP" sz="8000" dirty="0">
                <a:latin typeface="+mj-ea"/>
                <a:ea typeface="+mj-ea"/>
              </a:rPr>
              <a:t>労働者</a:t>
            </a:r>
            <a:r>
              <a:rPr lang="ja-JP" altLang="en-US" sz="8000" dirty="0">
                <a:latin typeface="+mj-ea"/>
                <a:ea typeface="+mj-ea"/>
              </a:rPr>
              <a:t>が雇用を継続確保されるよう発注者として「必要な施策」をはかること。</a:t>
            </a:r>
            <a:endParaRPr lang="en-US" altLang="ja-JP" sz="8000" dirty="0">
              <a:latin typeface="+mj-ea"/>
              <a:ea typeface="+mj-ea"/>
            </a:endParaRPr>
          </a:p>
          <a:p>
            <a:pPr>
              <a:lnSpc>
                <a:spcPct val="120000"/>
              </a:lnSpc>
              <a:spcBef>
                <a:spcPts val="0"/>
              </a:spcBef>
              <a:buNone/>
            </a:pPr>
            <a:r>
              <a:rPr lang="ja-JP" altLang="en-US" sz="8000" dirty="0">
                <a:latin typeface="+mj-ea"/>
                <a:ea typeface="+mj-ea"/>
              </a:rPr>
              <a:t>４．</a:t>
            </a:r>
            <a:r>
              <a:rPr lang="ja-JP" altLang="ja-JP" sz="8000" dirty="0">
                <a:latin typeface="+mj-ea"/>
                <a:ea typeface="+mj-ea"/>
              </a:rPr>
              <a:t>「指定管理</a:t>
            </a:r>
            <a:r>
              <a:rPr lang="ja-JP" altLang="en-US" sz="8000" dirty="0">
                <a:latin typeface="+mj-ea"/>
                <a:ea typeface="+mj-ea"/>
              </a:rPr>
              <a:t>」の</a:t>
            </a:r>
            <a:r>
              <a:rPr lang="ja-JP" altLang="ja-JP" sz="8000" dirty="0">
                <a:latin typeface="+mj-ea"/>
                <a:ea typeface="+mj-ea"/>
              </a:rPr>
              <a:t>委託企業</a:t>
            </a:r>
            <a:r>
              <a:rPr lang="ja-JP" altLang="en-US" sz="8000" dirty="0">
                <a:latin typeface="+mj-ea"/>
                <a:ea typeface="+mj-ea"/>
              </a:rPr>
              <a:t>の低賃金・不安定</a:t>
            </a:r>
            <a:r>
              <a:rPr lang="ja-JP" altLang="ja-JP" sz="8000" dirty="0">
                <a:latin typeface="+mj-ea"/>
                <a:ea typeface="+mj-ea"/>
              </a:rPr>
              <a:t>雇用</a:t>
            </a:r>
            <a:r>
              <a:rPr lang="ja-JP" altLang="en-US" sz="8000" dirty="0">
                <a:latin typeface="+mj-ea"/>
                <a:ea typeface="+mj-ea"/>
              </a:rPr>
              <a:t>を改善すること。なお、労働条件に関する積算を公開し、透明性を確保すること。</a:t>
            </a:r>
            <a:endParaRPr lang="en-US" altLang="ja-JP" sz="8000" dirty="0">
              <a:latin typeface="+mj-ea"/>
              <a:ea typeface="+mj-ea"/>
            </a:endParaRPr>
          </a:p>
          <a:p>
            <a:pPr>
              <a:lnSpc>
                <a:spcPct val="120000"/>
              </a:lnSpc>
              <a:spcBef>
                <a:spcPts val="0"/>
              </a:spcBef>
              <a:buNone/>
            </a:pPr>
            <a:r>
              <a:rPr lang="ja-JP" altLang="en-US" sz="8000" dirty="0">
                <a:latin typeface="+mj-ea"/>
                <a:ea typeface="+mj-ea"/>
              </a:rPr>
              <a:t>５．</a:t>
            </a:r>
            <a:r>
              <a:rPr lang="ja-JP" altLang="ja-JP" sz="8000" dirty="0">
                <a:latin typeface="+mj-ea"/>
                <a:ea typeface="+mj-ea"/>
              </a:rPr>
              <a:t>「官製ワーキングプワ」をなくすために「公契約条例」</a:t>
            </a:r>
            <a:r>
              <a:rPr lang="ja-JP" altLang="en-US" sz="8000" dirty="0">
                <a:latin typeface="+mj-ea"/>
                <a:ea typeface="+mj-ea"/>
              </a:rPr>
              <a:t>を</a:t>
            </a:r>
            <a:r>
              <a:rPr lang="ja-JP" altLang="ja-JP" sz="8000" dirty="0">
                <a:latin typeface="+mj-ea"/>
                <a:ea typeface="+mj-ea"/>
              </a:rPr>
              <a:t>制定</a:t>
            </a:r>
            <a:r>
              <a:rPr lang="ja-JP" altLang="en-US" sz="8000" dirty="0">
                <a:latin typeface="+mj-ea"/>
                <a:ea typeface="+mj-ea"/>
              </a:rPr>
              <a:t>すること。</a:t>
            </a:r>
            <a:endParaRPr lang="en-US" altLang="ja-JP" sz="8000" dirty="0">
              <a:latin typeface="+mj-ea"/>
              <a:ea typeface="+mj-ea"/>
            </a:endParaRPr>
          </a:p>
          <a:p>
            <a:pPr>
              <a:lnSpc>
                <a:spcPct val="120000"/>
              </a:lnSpc>
              <a:spcBef>
                <a:spcPts val="0"/>
              </a:spcBef>
              <a:buNone/>
            </a:pPr>
            <a:r>
              <a:rPr lang="en-US" altLang="ja-JP" sz="1900" b="1" dirty="0">
                <a:latin typeface="+mj-ea"/>
                <a:ea typeface="+mj-ea"/>
              </a:rPr>
              <a:t> </a:t>
            </a:r>
            <a:endParaRPr lang="ja-JP" altLang="ja-JP" sz="1900" b="1" dirty="0">
              <a:latin typeface="+mj-ea"/>
              <a:ea typeface="+mj-ea"/>
            </a:endParaRPr>
          </a:p>
          <a:p>
            <a:pPr>
              <a:buNone/>
            </a:pPr>
            <a:endParaRPr kumimoji="1" lang="ja-JP" altLang="en-US" dirty="0"/>
          </a:p>
        </p:txBody>
      </p:sp>
      <p:sp>
        <p:nvSpPr>
          <p:cNvPr id="6" name="スライド番号プレースホルダ 5"/>
          <p:cNvSpPr>
            <a:spLocks noGrp="1"/>
          </p:cNvSpPr>
          <p:nvPr>
            <p:ph type="sldNum" sz="quarter" idx="12"/>
          </p:nvPr>
        </p:nvSpPr>
        <p:spPr>
          <a:xfrm>
            <a:off x="6572264" y="6286520"/>
            <a:ext cx="2133600" cy="365125"/>
          </a:xfrm>
        </p:spPr>
        <p:txBody>
          <a:bodyPr/>
          <a:lstStyle/>
          <a:p>
            <a:fld id="{D2D8002D-B5B0-4BAC-B1F6-782DDCCE6D9C}" type="slidenum">
              <a:rPr kumimoji="1" lang="ja-JP" altLang="en-US" sz="2000" smtClean="0">
                <a:solidFill>
                  <a:schemeClr val="tx1"/>
                </a:solidFill>
                <a:latin typeface="+mj-ea"/>
                <a:ea typeface="+mj-ea"/>
              </a:rPr>
              <a:pPr/>
              <a:t>17</a:t>
            </a:fld>
            <a:endParaRPr kumimoji="1" lang="ja-JP" altLang="en-US" sz="2000" dirty="0">
              <a:solidFill>
                <a:schemeClr val="tx1"/>
              </a:solidFill>
              <a:latin typeface="+mj-ea"/>
              <a:ea typeface="+mj-ea"/>
            </a:endParaRPr>
          </a:p>
        </p:txBody>
      </p:sp>
      <p:sp>
        <p:nvSpPr>
          <p:cNvPr id="4" name="正方形/長方形 3"/>
          <p:cNvSpPr/>
          <p:nvPr/>
        </p:nvSpPr>
        <p:spPr>
          <a:xfrm>
            <a:off x="3707904" y="214290"/>
            <a:ext cx="1934572" cy="50006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HG創英角ｺﾞｼｯｸUB" panose="020B0909000000000000" pitchFamily="49" charset="-128"/>
                <a:ea typeface="HG創英角ｺﾞｼｯｸUB" panose="020B0909000000000000" pitchFamily="49" charset="-128"/>
              </a:rPr>
              <a:t>要求案</a:t>
            </a:r>
          </a:p>
        </p:txBody>
      </p:sp>
      <p:sp>
        <p:nvSpPr>
          <p:cNvPr id="5" name="正方形/長方形 4"/>
          <p:cNvSpPr/>
          <p:nvPr/>
        </p:nvSpPr>
        <p:spPr>
          <a:xfrm>
            <a:off x="512270" y="6111892"/>
            <a:ext cx="7516114"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mj-ea"/>
                <a:ea typeface="+mj-ea"/>
              </a:rPr>
              <a:t>地方議員とも協議し、現状を把握しながら、整理する！</a:t>
            </a:r>
          </a:p>
        </p:txBody>
      </p:sp>
      <p:sp>
        <p:nvSpPr>
          <p:cNvPr id="7" name="正方形/長方形 6"/>
          <p:cNvSpPr/>
          <p:nvPr/>
        </p:nvSpPr>
        <p:spPr>
          <a:xfrm>
            <a:off x="500034" y="214290"/>
            <a:ext cx="3063854"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創英角ｺﾞｼｯｸUB" panose="020B0909000000000000" pitchFamily="49" charset="-128"/>
                <a:ea typeface="HG創英角ｺﾞｼｯｸUB" panose="020B0909000000000000" pitchFamily="49" charset="-128"/>
              </a:rPr>
              <a:t>運動論に関して②</a:t>
            </a:r>
            <a:endParaRPr kumimoji="1" lang="ja-JP" altLang="en-US" sz="2800" dirty="0">
              <a:solidFill>
                <a:schemeClr val="tx1"/>
              </a:solidFill>
              <a:latin typeface="HG創英角ｺﾞｼｯｸUB" panose="020B0909000000000000" pitchFamily="49" charset="-128"/>
              <a:ea typeface="HG創英角ｺﾞｼｯｸUB" panose="020B0909000000000000" pitchFamily="49"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br>
              <a:rPr kumimoji="1" lang="en-US" altLang="ja-JP" dirty="0"/>
            </a:br>
            <a:endParaRPr kumimoji="1" lang="ja-JP" altLang="en-US" dirty="0"/>
          </a:p>
        </p:txBody>
      </p:sp>
      <p:sp>
        <p:nvSpPr>
          <p:cNvPr id="3" name="コンテンツ プレースホルダ 2"/>
          <p:cNvSpPr>
            <a:spLocks noGrp="1"/>
          </p:cNvSpPr>
          <p:nvPr>
            <p:ph idx="1"/>
          </p:nvPr>
        </p:nvSpPr>
        <p:spPr>
          <a:xfrm>
            <a:off x="457200" y="1285860"/>
            <a:ext cx="8229600" cy="4840303"/>
          </a:xfrm>
        </p:spPr>
        <p:txBody>
          <a:bodyPr/>
          <a:lstStyle/>
          <a:p>
            <a:endParaRPr kumimoji="1" lang="en-US" altLang="ja-JP" dirty="0"/>
          </a:p>
          <a:p>
            <a:pPr>
              <a:buNone/>
            </a:pPr>
            <a:endParaRPr kumimoji="1" lang="en-US" altLang="ja-JP" dirty="0"/>
          </a:p>
          <a:p>
            <a:pPr>
              <a:buNone/>
            </a:pPr>
            <a:endParaRPr kumimoji="1" lang="ja-JP" altLang="en-US" dirty="0"/>
          </a:p>
        </p:txBody>
      </p:sp>
      <p:sp>
        <p:nvSpPr>
          <p:cNvPr id="5" name="正方形/長方形 4"/>
          <p:cNvSpPr/>
          <p:nvPr/>
        </p:nvSpPr>
        <p:spPr>
          <a:xfrm>
            <a:off x="177534" y="367951"/>
            <a:ext cx="3204451"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HG創英角ｺﾞｼｯｸUB" panose="020B0909000000000000" pitchFamily="49" charset="-128"/>
                <a:ea typeface="HG創英角ｺﾞｼｯｸUB" panose="020B0909000000000000" pitchFamily="49" charset="-128"/>
              </a:rPr>
              <a:t>運動論に関して③</a:t>
            </a:r>
          </a:p>
        </p:txBody>
      </p:sp>
      <p:sp>
        <p:nvSpPr>
          <p:cNvPr id="6" name="正方形/長方形 5"/>
          <p:cNvSpPr/>
          <p:nvPr/>
        </p:nvSpPr>
        <p:spPr>
          <a:xfrm>
            <a:off x="323528" y="1306112"/>
            <a:ext cx="3528392" cy="490897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None/>
            </a:pPr>
            <a:r>
              <a:rPr lang="ja-JP" altLang="en-US" sz="2000" dirty="0">
                <a:solidFill>
                  <a:schemeClr val="tx1"/>
                </a:solidFill>
                <a:latin typeface="+mj-ea"/>
                <a:ea typeface="+mj-ea"/>
              </a:rPr>
              <a:t>政策転換を求めながら、現実要求を前進させる</a:t>
            </a:r>
            <a:endParaRPr lang="en-US" altLang="ja-JP" sz="2000" dirty="0">
              <a:solidFill>
                <a:schemeClr val="tx1"/>
              </a:solidFill>
              <a:latin typeface="+mj-ea"/>
              <a:ea typeface="+mj-ea"/>
            </a:endParaRPr>
          </a:p>
          <a:p>
            <a:pPr>
              <a:buFont typeface="Wingdings" pitchFamily="2" charset="2"/>
              <a:buNone/>
            </a:pPr>
            <a:endParaRPr lang="en-US" altLang="ja-JP" sz="2000" dirty="0">
              <a:solidFill>
                <a:schemeClr val="tx1"/>
              </a:solidFill>
              <a:latin typeface="+mj-ea"/>
              <a:ea typeface="+mj-ea"/>
            </a:endParaRPr>
          </a:p>
          <a:p>
            <a:pPr>
              <a:buFont typeface="Wingdings" pitchFamily="2" charset="2"/>
              <a:buNone/>
            </a:pPr>
            <a:r>
              <a:rPr lang="ja-JP" altLang="en-US" sz="2000" dirty="0">
                <a:solidFill>
                  <a:schemeClr val="tx1"/>
                </a:solidFill>
                <a:latin typeface="+mj-ea"/>
                <a:ea typeface="+mj-ea"/>
              </a:rPr>
              <a:t>基本的な視点</a:t>
            </a:r>
          </a:p>
          <a:p>
            <a:pPr>
              <a:lnSpc>
                <a:spcPts val="2160"/>
              </a:lnSpc>
              <a:buFont typeface="Wingdings" pitchFamily="2" charset="2"/>
              <a:buNone/>
            </a:pPr>
            <a:r>
              <a:rPr lang="ja-JP" altLang="en-US" sz="2000" dirty="0">
                <a:solidFill>
                  <a:schemeClr val="tx1"/>
                </a:solidFill>
                <a:latin typeface="+mj-ea"/>
                <a:ea typeface="+mj-ea"/>
              </a:rPr>
              <a:t>１．相手のイデオロギー（新自由主義、市場原理主義）の不条理や憲法との背反と対決する。</a:t>
            </a:r>
            <a:endParaRPr lang="en-US" altLang="ja-JP" sz="2000" dirty="0">
              <a:solidFill>
                <a:schemeClr val="tx1"/>
              </a:solidFill>
              <a:latin typeface="+mj-ea"/>
              <a:ea typeface="+mj-ea"/>
            </a:endParaRPr>
          </a:p>
          <a:p>
            <a:pPr>
              <a:lnSpc>
                <a:spcPts val="2160"/>
              </a:lnSpc>
              <a:buFont typeface="Wingdings" pitchFamily="2" charset="2"/>
              <a:buNone/>
            </a:pPr>
            <a:endParaRPr lang="ja-JP" altLang="en-US" sz="2000" dirty="0">
              <a:solidFill>
                <a:schemeClr val="tx1"/>
              </a:solidFill>
              <a:latin typeface="+mj-ea"/>
              <a:ea typeface="+mj-ea"/>
            </a:endParaRPr>
          </a:p>
          <a:p>
            <a:pPr>
              <a:lnSpc>
                <a:spcPts val="2160"/>
              </a:lnSpc>
              <a:buFont typeface="Wingdings" pitchFamily="2" charset="2"/>
              <a:buNone/>
            </a:pPr>
            <a:r>
              <a:rPr lang="ja-JP" altLang="en-US" sz="2000" dirty="0">
                <a:solidFill>
                  <a:schemeClr val="tx1"/>
                </a:solidFill>
                <a:latin typeface="+mj-ea"/>
                <a:ea typeface="+mj-ea"/>
              </a:rPr>
              <a:t>２．現状認識を相手が言いのがれできない証拠で固める。</a:t>
            </a:r>
            <a:endParaRPr lang="en-US" altLang="ja-JP" sz="2000" dirty="0">
              <a:solidFill>
                <a:schemeClr val="tx1"/>
              </a:solidFill>
              <a:latin typeface="+mj-ea"/>
              <a:ea typeface="+mj-ea"/>
            </a:endParaRPr>
          </a:p>
          <a:p>
            <a:pPr>
              <a:lnSpc>
                <a:spcPts val="2160"/>
              </a:lnSpc>
              <a:buFont typeface="Wingdings" pitchFamily="2" charset="2"/>
              <a:buNone/>
            </a:pPr>
            <a:endParaRPr lang="ja-JP" altLang="en-US" sz="2000" dirty="0">
              <a:solidFill>
                <a:schemeClr val="tx1"/>
              </a:solidFill>
              <a:latin typeface="+mj-ea"/>
              <a:ea typeface="+mj-ea"/>
            </a:endParaRPr>
          </a:p>
          <a:p>
            <a:pPr>
              <a:lnSpc>
                <a:spcPts val="2160"/>
              </a:lnSpc>
              <a:buFont typeface="Wingdings" pitchFamily="2" charset="2"/>
              <a:buNone/>
            </a:pPr>
            <a:r>
              <a:rPr lang="ja-JP" altLang="en-US" sz="2000" dirty="0">
                <a:solidFill>
                  <a:schemeClr val="tx1"/>
                </a:solidFill>
                <a:latin typeface="+mj-ea"/>
                <a:ea typeface="+mj-ea"/>
              </a:rPr>
              <a:t>３．自らの切実な要求の実現と同時に同業種の労働者にとっての意義を鮮明にする。</a:t>
            </a:r>
            <a:endParaRPr lang="en-US" altLang="ja-JP" sz="2000" dirty="0">
              <a:solidFill>
                <a:schemeClr val="tx1"/>
              </a:solidFill>
              <a:latin typeface="+mj-ea"/>
              <a:ea typeface="+mj-ea"/>
            </a:endParaRPr>
          </a:p>
          <a:p>
            <a:pPr>
              <a:lnSpc>
                <a:spcPts val="2160"/>
              </a:lnSpc>
              <a:buFont typeface="Wingdings" pitchFamily="2" charset="2"/>
              <a:buNone/>
            </a:pPr>
            <a:endParaRPr lang="ja-JP" altLang="en-US" sz="2000" dirty="0">
              <a:solidFill>
                <a:schemeClr val="tx1"/>
              </a:solidFill>
              <a:latin typeface="+mj-ea"/>
              <a:ea typeface="+mj-ea"/>
            </a:endParaRPr>
          </a:p>
          <a:p>
            <a:pPr>
              <a:lnSpc>
                <a:spcPts val="2160"/>
              </a:lnSpc>
              <a:buFont typeface="Wingdings" pitchFamily="2" charset="2"/>
              <a:buNone/>
            </a:pPr>
            <a:r>
              <a:rPr lang="ja-JP" altLang="en-US" sz="2000" dirty="0">
                <a:solidFill>
                  <a:schemeClr val="tx1"/>
                </a:solidFill>
                <a:latin typeface="+mj-ea"/>
                <a:ea typeface="+mj-ea"/>
              </a:rPr>
              <a:t>４．要求の基本スタンスでぶれない。</a:t>
            </a:r>
            <a:endParaRPr lang="en-US" altLang="ja-JP" sz="2000" dirty="0">
              <a:solidFill>
                <a:schemeClr val="tx1"/>
              </a:solidFill>
              <a:latin typeface="+mj-ea"/>
              <a:ea typeface="+mj-ea"/>
            </a:endParaRPr>
          </a:p>
          <a:p>
            <a:pPr>
              <a:lnSpc>
                <a:spcPts val="2160"/>
              </a:lnSpc>
              <a:buFont typeface="Wingdings" pitchFamily="2" charset="2"/>
              <a:buNone/>
            </a:pPr>
            <a:endParaRPr lang="ja-JP" altLang="en-US" sz="2000" dirty="0">
              <a:solidFill>
                <a:schemeClr val="tx1"/>
              </a:solidFill>
              <a:latin typeface="+mj-ea"/>
              <a:ea typeface="+mj-ea"/>
            </a:endParaRPr>
          </a:p>
          <a:p>
            <a:pPr>
              <a:lnSpc>
                <a:spcPts val="2160"/>
              </a:lnSpc>
              <a:buFont typeface="Wingdings" pitchFamily="2" charset="2"/>
              <a:buNone/>
            </a:pPr>
            <a:r>
              <a:rPr lang="ja-JP" altLang="en-US" sz="2000" dirty="0">
                <a:solidFill>
                  <a:schemeClr val="tx1"/>
                </a:solidFill>
                <a:latin typeface="+mj-ea"/>
                <a:ea typeface="+mj-ea"/>
              </a:rPr>
              <a:t>５．現実の要求の前進に執念を持つ。</a:t>
            </a:r>
            <a:r>
              <a:rPr lang="ja-JP" altLang="en-US" sz="1600" dirty="0">
                <a:solidFill>
                  <a:schemeClr val="tx1"/>
                </a:solidFill>
                <a:latin typeface="AR P丸ゴシック体M" pitchFamily="50" charset="-128"/>
                <a:ea typeface="AR P丸ゴシック体M" pitchFamily="50" charset="-128"/>
              </a:rPr>
              <a:t>　</a:t>
            </a:r>
          </a:p>
        </p:txBody>
      </p:sp>
      <p:sp>
        <p:nvSpPr>
          <p:cNvPr id="7" name="正方形/長方形 6"/>
          <p:cNvSpPr/>
          <p:nvPr/>
        </p:nvSpPr>
        <p:spPr>
          <a:xfrm>
            <a:off x="4071934" y="214290"/>
            <a:ext cx="4614866" cy="6383062"/>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buFont typeface="Wingdings" pitchFamily="2" charset="2"/>
              <a:buNone/>
            </a:pPr>
            <a:r>
              <a:rPr lang="ja-JP" altLang="en-US" sz="2400" dirty="0">
                <a:solidFill>
                  <a:schemeClr val="tx1"/>
                </a:solidFill>
                <a:latin typeface="HG創英角ｺﾞｼｯｸUB" panose="020B0909000000000000" pitchFamily="49" charset="-128"/>
                <a:ea typeface="HG創英角ｺﾞｼｯｸUB" panose="020B0909000000000000" pitchFamily="49" charset="-128"/>
              </a:rPr>
              <a:t>「組織戦略」を持つ</a:t>
            </a:r>
            <a:endParaRPr lang="en-US" altLang="ja-JP" b="1" dirty="0">
              <a:solidFill>
                <a:schemeClr val="tx1"/>
              </a:solidFill>
              <a:latin typeface="AR P丸ゴシック体M" pitchFamily="50" charset="-128"/>
              <a:ea typeface="AR P丸ゴシック体M" pitchFamily="50" charset="-128"/>
            </a:endParaRPr>
          </a:p>
          <a:p>
            <a:pPr>
              <a:buFont typeface="Wingdings" pitchFamily="2" charset="2"/>
              <a:buNone/>
            </a:pPr>
            <a:r>
              <a:rPr lang="ja-JP" altLang="en-US" dirty="0">
                <a:solidFill>
                  <a:schemeClr val="tx1"/>
                </a:solidFill>
                <a:latin typeface="+mj-ea"/>
                <a:ea typeface="+mj-ea"/>
              </a:rPr>
              <a:t>帯広市の委託業務労働調査 </a:t>
            </a:r>
          </a:p>
          <a:p>
            <a:pPr>
              <a:buFont typeface="Wingdings" pitchFamily="2" charset="2"/>
              <a:buNone/>
            </a:pPr>
            <a:r>
              <a:rPr lang="ja-JP" altLang="en-US" dirty="0">
                <a:solidFill>
                  <a:schemeClr val="tx1"/>
                </a:solidFill>
                <a:latin typeface="+mj-ea"/>
                <a:ea typeface="+mj-ea"/>
              </a:rPr>
              <a:t>　　　庁舎清掃７社、し尿・ゴミ収集５社</a:t>
            </a:r>
            <a:r>
              <a:rPr lang="en-US" altLang="ja-JP" dirty="0">
                <a:solidFill>
                  <a:schemeClr val="tx1"/>
                </a:solidFill>
                <a:latin typeface="+mj-ea"/>
                <a:ea typeface="+mj-ea"/>
              </a:rPr>
              <a:t>(02.3) 	</a:t>
            </a:r>
            <a:r>
              <a:rPr lang="ja-JP" altLang="en-US" dirty="0">
                <a:solidFill>
                  <a:schemeClr val="tx1"/>
                </a:solidFill>
                <a:latin typeface="+mj-ea"/>
                <a:ea typeface="+mj-ea"/>
              </a:rPr>
              <a:t>　　 	　　　	</a:t>
            </a:r>
            <a:endParaRPr lang="en-US" altLang="ja-JP" dirty="0">
              <a:solidFill>
                <a:schemeClr val="tx1"/>
              </a:solidFill>
              <a:latin typeface="+mj-ea"/>
              <a:ea typeface="+mj-ea"/>
            </a:endParaRPr>
          </a:p>
          <a:p>
            <a:pPr>
              <a:buFont typeface="Wingdings" pitchFamily="2" charset="2"/>
              <a:buNone/>
            </a:pPr>
            <a:endParaRPr lang="en-US" altLang="ja-JP" dirty="0">
              <a:solidFill>
                <a:schemeClr val="tx1"/>
              </a:solidFill>
              <a:latin typeface="+mj-ea"/>
              <a:ea typeface="+mj-ea"/>
            </a:endParaRPr>
          </a:p>
          <a:p>
            <a:pPr>
              <a:buFont typeface="Wingdings" pitchFamily="2" charset="2"/>
              <a:buNone/>
            </a:pPr>
            <a:endParaRPr lang="en-US" altLang="ja-JP" dirty="0">
              <a:solidFill>
                <a:schemeClr val="tx1"/>
              </a:solidFill>
              <a:latin typeface="+mj-ea"/>
              <a:ea typeface="+mj-ea"/>
            </a:endParaRPr>
          </a:p>
          <a:p>
            <a:pPr>
              <a:buFont typeface="Wingdings" pitchFamily="2" charset="2"/>
              <a:buNone/>
            </a:pPr>
            <a:endParaRPr lang="en-US" altLang="ja-JP" dirty="0">
              <a:solidFill>
                <a:schemeClr val="tx1"/>
              </a:solidFill>
              <a:latin typeface="+mj-ea"/>
              <a:ea typeface="+mj-ea"/>
            </a:endParaRPr>
          </a:p>
          <a:p>
            <a:pPr>
              <a:buFont typeface="Wingdings" pitchFamily="2" charset="2"/>
              <a:buNone/>
            </a:pPr>
            <a:endParaRPr lang="en-US" altLang="ja-JP" dirty="0">
              <a:solidFill>
                <a:schemeClr val="tx1"/>
              </a:solidFill>
              <a:latin typeface="+mj-ea"/>
              <a:ea typeface="+mj-ea"/>
            </a:endParaRPr>
          </a:p>
          <a:p>
            <a:pPr>
              <a:buFont typeface="Wingdings" pitchFamily="2" charset="2"/>
              <a:buNone/>
            </a:pPr>
            <a:endParaRPr lang="en-US" altLang="ja-JP" dirty="0">
              <a:solidFill>
                <a:schemeClr val="tx1"/>
              </a:solidFill>
              <a:latin typeface="+mj-ea"/>
              <a:ea typeface="+mj-ea"/>
            </a:endParaRPr>
          </a:p>
          <a:p>
            <a:pPr>
              <a:buFont typeface="Wingdings" pitchFamily="2" charset="2"/>
              <a:buNone/>
            </a:pPr>
            <a:r>
              <a:rPr lang="ja-JP" altLang="en-US" dirty="0">
                <a:solidFill>
                  <a:schemeClr val="tx1"/>
                </a:solidFill>
                <a:latin typeface="+mj-ea"/>
                <a:ea typeface="+mj-ea"/>
              </a:rPr>
              <a:t>　　　　　　　　</a:t>
            </a:r>
            <a:r>
              <a:rPr lang="en-US" altLang="ja-JP" dirty="0">
                <a:solidFill>
                  <a:schemeClr val="tx1"/>
                </a:solidFill>
                <a:latin typeface="+mj-ea"/>
                <a:ea typeface="+mj-ea"/>
              </a:rPr>
              <a:t>	 </a:t>
            </a:r>
            <a:r>
              <a:rPr lang="ja-JP" altLang="en-US" dirty="0">
                <a:solidFill>
                  <a:schemeClr val="tx1"/>
                </a:solidFill>
                <a:latin typeface="+mj-ea"/>
                <a:ea typeface="+mj-ea"/>
              </a:rPr>
              <a:t>　    　　</a:t>
            </a:r>
            <a:r>
              <a:rPr lang="en-US" altLang="ja-JP" dirty="0">
                <a:solidFill>
                  <a:schemeClr val="tx1"/>
                </a:solidFill>
                <a:latin typeface="+mj-ea"/>
                <a:ea typeface="+mj-ea"/>
              </a:rPr>
              <a:t>	     </a:t>
            </a:r>
            <a:r>
              <a:rPr lang="ja-JP" altLang="en-US" dirty="0">
                <a:solidFill>
                  <a:schemeClr val="tx1"/>
                </a:solidFill>
                <a:latin typeface="+mj-ea"/>
                <a:ea typeface="+mj-ea"/>
              </a:rPr>
              <a:t>　　</a:t>
            </a:r>
            <a:endParaRPr lang="en-US" altLang="ja-JP" dirty="0">
              <a:solidFill>
                <a:schemeClr val="tx1"/>
              </a:solidFill>
              <a:latin typeface="+mj-ea"/>
              <a:ea typeface="+mj-ea"/>
            </a:endParaRPr>
          </a:p>
          <a:p>
            <a:pPr>
              <a:buFont typeface="Wingdings" pitchFamily="2" charset="2"/>
              <a:buNone/>
            </a:pPr>
            <a:r>
              <a:rPr lang="ja-JP" altLang="en-US" dirty="0">
                <a:solidFill>
                  <a:schemeClr val="tx1"/>
                </a:solidFill>
                <a:latin typeface="+mj-ea"/>
                <a:ea typeface="+mj-ea"/>
              </a:rPr>
              <a:t>・一時金、交通費、有給なし が</a:t>
            </a:r>
            <a:r>
              <a:rPr lang="en-US" altLang="ja-JP" dirty="0">
                <a:solidFill>
                  <a:schemeClr val="tx1"/>
                </a:solidFill>
                <a:latin typeface="+mj-ea"/>
                <a:ea typeface="+mj-ea"/>
              </a:rPr>
              <a:t>2</a:t>
            </a:r>
            <a:r>
              <a:rPr lang="ja-JP" altLang="en-US" dirty="0">
                <a:solidFill>
                  <a:schemeClr val="tx1"/>
                </a:solidFill>
                <a:latin typeface="+mj-ea"/>
                <a:ea typeface="+mj-ea"/>
              </a:rPr>
              <a:t>社。</a:t>
            </a:r>
          </a:p>
          <a:p>
            <a:pPr>
              <a:buFont typeface="Wingdings" pitchFamily="2" charset="2"/>
              <a:buNone/>
            </a:pPr>
            <a:r>
              <a:rPr lang="ja-JP" altLang="en-US" dirty="0">
                <a:solidFill>
                  <a:schemeClr val="tx1"/>
                </a:solidFill>
                <a:latin typeface="+mj-ea"/>
                <a:ea typeface="+mj-ea"/>
              </a:rPr>
              <a:t>・雇用保険なしが</a:t>
            </a:r>
            <a:r>
              <a:rPr lang="en-US" altLang="ja-JP" dirty="0">
                <a:solidFill>
                  <a:schemeClr val="tx1"/>
                </a:solidFill>
                <a:latin typeface="+mj-ea"/>
                <a:ea typeface="+mj-ea"/>
              </a:rPr>
              <a:t>1</a:t>
            </a:r>
            <a:r>
              <a:rPr lang="ja-JP" altLang="en-US" dirty="0">
                <a:solidFill>
                  <a:schemeClr val="tx1"/>
                </a:solidFill>
                <a:latin typeface="+mj-ea"/>
                <a:ea typeface="+mj-ea"/>
              </a:rPr>
              <a:t>社、・労災保険なしが</a:t>
            </a:r>
            <a:r>
              <a:rPr lang="en-US" altLang="ja-JP" dirty="0">
                <a:solidFill>
                  <a:schemeClr val="tx1"/>
                </a:solidFill>
                <a:latin typeface="+mj-ea"/>
                <a:ea typeface="+mj-ea"/>
              </a:rPr>
              <a:t>1</a:t>
            </a:r>
            <a:r>
              <a:rPr lang="ja-JP" altLang="en-US" dirty="0">
                <a:solidFill>
                  <a:schemeClr val="tx1"/>
                </a:solidFill>
                <a:latin typeface="+mj-ea"/>
                <a:ea typeface="+mj-ea"/>
              </a:rPr>
              <a:t>社</a:t>
            </a:r>
          </a:p>
          <a:p>
            <a:pPr>
              <a:buFont typeface="Wingdings" pitchFamily="2" charset="2"/>
              <a:buNone/>
            </a:pPr>
            <a:r>
              <a:rPr lang="ja-JP" altLang="en-US" dirty="0">
                <a:solidFill>
                  <a:schemeClr val="tx1"/>
                </a:solidFill>
                <a:latin typeface="+mj-ea"/>
                <a:ea typeface="+mj-ea"/>
              </a:rPr>
              <a:t>・健康保険なしが</a:t>
            </a:r>
            <a:r>
              <a:rPr lang="en-US" altLang="ja-JP" dirty="0">
                <a:solidFill>
                  <a:schemeClr val="tx1"/>
                </a:solidFill>
                <a:latin typeface="+mj-ea"/>
                <a:ea typeface="+mj-ea"/>
              </a:rPr>
              <a:t>8</a:t>
            </a:r>
            <a:r>
              <a:rPr lang="ja-JP" altLang="en-US" dirty="0">
                <a:solidFill>
                  <a:schemeClr val="tx1"/>
                </a:solidFill>
                <a:latin typeface="+mj-ea"/>
                <a:ea typeface="+mj-ea"/>
              </a:rPr>
              <a:t>社</a:t>
            </a:r>
            <a:endParaRPr lang="en-US" altLang="ja-JP" dirty="0">
              <a:solidFill>
                <a:schemeClr val="tx1"/>
              </a:solidFill>
              <a:latin typeface="+mj-ea"/>
              <a:ea typeface="+mj-ea"/>
            </a:endParaRPr>
          </a:p>
          <a:p>
            <a:endParaRPr lang="en-US" altLang="ja-JP" dirty="0">
              <a:solidFill>
                <a:schemeClr val="tx1"/>
              </a:solidFill>
              <a:latin typeface="+mj-ea"/>
              <a:ea typeface="+mj-ea"/>
            </a:endParaRPr>
          </a:p>
          <a:p>
            <a:r>
              <a:rPr lang="ja-JP" altLang="en-US" dirty="0">
                <a:solidFill>
                  <a:schemeClr val="tx1"/>
                </a:solidFill>
                <a:latin typeface="+mj-ea"/>
                <a:ea typeface="+mj-ea"/>
              </a:rPr>
              <a:t>調査は日本共産党議員が議会で提起し、市が実施。「委託と従事者の生活」を議論する契機となった。 ここから組織能力が試される。</a:t>
            </a:r>
          </a:p>
          <a:p>
            <a:pPr>
              <a:buFont typeface="Wingdings" pitchFamily="2" charset="2"/>
              <a:buNone/>
            </a:pPr>
            <a:r>
              <a:rPr lang="ja-JP" altLang="en-US" dirty="0">
                <a:solidFill>
                  <a:schemeClr val="tx1"/>
                </a:solidFill>
                <a:latin typeface="+mj-ea"/>
                <a:ea typeface="+mj-ea"/>
              </a:rPr>
              <a:t>・</a:t>
            </a:r>
            <a:r>
              <a:rPr lang="en-US" altLang="ja-JP" dirty="0">
                <a:solidFill>
                  <a:schemeClr val="tx1"/>
                </a:solidFill>
                <a:latin typeface="+mj-ea"/>
                <a:ea typeface="+mj-ea"/>
              </a:rPr>
              <a:t>825</a:t>
            </a:r>
            <a:r>
              <a:rPr lang="ja-JP" altLang="en-US" dirty="0">
                <a:solidFill>
                  <a:schemeClr val="tx1"/>
                </a:solidFill>
                <a:latin typeface="+mj-ea"/>
                <a:ea typeface="+mj-ea"/>
              </a:rPr>
              <a:t>人全体を視野に入れる</a:t>
            </a:r>
          </a:p>
          <a:p>
            <a:pPr>
              <a:buFont typeface="Wingdings" pitchFamily="2" charset="2"/>
              <a:buNone/>
            </a:pPr>
            <a:r>
              <a:rPr lang="ja-JP" altLang="en-US" dirty="0">
                <a:solidFill>
                  <a:schemeClr val="tx1"/>
                </a:solidFill>
                <a:latin typeface="+mj-ea"/>
                <a:ea typeface="+mj-ea"/>
              </a:rPr>
              <a:t>・会社調査と労働者の名簿化</a:t>
            </a:r>
          </a:p>
          <a:p>
            <a:pPr>
              <a:buFont typeface="Wingdings" pitchFamily="2" charset="2"/>
              <a:buNone/>
            </a:pPr>
            <a:r>
              <a:rPr lang="ja-JP" altLang="en-US" dirty="0">
                <a:solidFill>
                  <a:schemeClr val="tx1"/>
                </a:solidFill>
                <a:latin typeface="+mj-ea"/>
                <a:ea typeface="+mj-ea"/>
              </a:rPr>
              <a:t>・個々の労働者オルグ</a:t>
            </a:r>
          </a:p>
          <a:p>
            <a:pPr>
              <a:buFont typeface="Wingdings" pitchFamily="2" charset="2"/>
              <a:buNone/>
            </a:pPr>
            <a:r>
              <a:rPr lang="ja-JP" altLang="en-US" dirty="0">
                <a:solidFill>
                  <a:schemeClr val="tx1"/>
                </a:solidFill>
                <a:latin typeface="+mj-ea"/>
                <a:ea typeface="+mj-ea"/>
              </a:rPr>
              <a:t>・政策と実現の道筋を描く</a:t>
            </a:r>
          </a:p>
          <a:p>
            <a:pPr>
              <a:buFont typeface="Wingdings" pitchFamily="2" charset="2"/>
              <a:buNone/>
            </a:pPr>
            <a:r>
              <a:rPr lang="ja-JP" altLang="en-US" dirty="0">
                <a:solidFill>
                  <a:schemeClr val="tx1"/>
                </a:solidFill>
                <a:latin typeface="+mj-ea"/>
                <a:ea typeface="+mj-ea"/>
              </a:rPr>
              <a:t>・労働者を主役に対市交渉</a:t>
            </a:r>
            <a:endParaRPr lang="ja-JP" altLang="en-US" b="1" dirty="0">
              <a:solidFill>
                <a:srgbClr val="000000"/>
              </a:solidFill>
              <a:latin typeface="AR P丸ゴシック体M" pitchFamily="50" charset="-128"/>
              <a:ea typeface="AR P丸ゴシック体M" pitchFamily="50" charset="-128"/>
            </a:endParaRPr>
          </a:p>
        </p:txBody>
      </p:sp>
      <p:cxnSp>
        <p:nvCxnSpPr>
          <p:cNvPr id="9" name="直線コネクタ 8"/>
          <p:cNvCxnSpPr/>
          <p:nvPr/>
        </p:nvCxnSpPr>
        <p:spPr>
          <a:xfrm rot="5400000">
            <a:off x="1066408" y="3406200"/>
            <a:ext cx="5715040" cy="0"/>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graphicFrame>
        <p:nvGraphicFramePr>
          <p:cNvPr id="12" name="表 11"/>
          <p:cNvGraphicFramePr>
            <a:graphicFrameLocks noGrp="1"/>
          </p:cNvGraphicFramePr>
          <p:nvPr>
            <p:extLst>
              <p:ext uri="{D42A27DB-BD31-4B8C-83A1-F6EECF244321}">
                <p14:modId xmlns:p14="http://schemas.microsoft.com/office/powerpoint/2010/main" val="2691659317"/>
              </p:ext>
            </p:extLst>
          </p:nvPr>
        </p:nvGraphicFramePr>
        <p:xfrm>
          <a:off x="5382520" y="1381004"/>
          <a:ext cx="3279024" cy="1676400"/>
        </p:xfrm>
        <a:graphic>
          <a:graphicData uri="http://schemas.openxmlformats.org/drawingml/2006/table">
            <a:tbl>
              <a:tblPr firstRow="1" bandRow="1">
                <a:tableStyleId>{5C22544A-7EE6-4342-B048-85BDC9FD1C3A}</a:tableStyleId>
              </a:tblPr>
              <a:tblGrid>
                <a:gridCol w="1751856">
                  <a:extLst>
                    <a:ext uri="{9D8B030D-6E8A-4147-A177-3AD203B41FA5}">
                      <a16:colId xmlns:a16="http://schemas.microsoft.com/office/drawing/2014/main" val="2757837498"/>
                    </a:ext>
                  </a:extLst>
                </a:gridCol>
                <a:gridCol w="792088">
                  <a:extLst>
                    <a:ext uri="{9D8B030D-6E8A-4147-A177-3AD203B41FA5}">
                      <a16:colId xmlns:a16="http://schemas.microsoft.com/office/drawing/2014/main" val="85483463"/>
                    </a:ext>
                  </a:extLst>
                </a:gridCol>
                <a:gridCol w="735080">
                  <a:extLst>
                    <a:ext uri="{9D8B030D-6E8A-4147-A177-3AD203B41FA5}">
                      <a16:colId xmlns:a16="http://schemas.microsoft.com/office/drawing/2014/main" val="3905046268"/>
                    </a:ext>
                  </a:extLst>
                </a:gridCol>
              </a:tblGrid>
              <a:tr h="324000">
                <a:tc>
                  <a:txBody>
                    <a:bodyPr/>
                    <a:lstStyle/>
                    <a:p>
                      <a:pPr algn="ctr">
                        <a:lnSpc>
                          <a:spcPct val="100000"/>
                        </a:lnSpc>
                      </a:pPr>
                      <a:endParaRPr kumimoji="1" lang="ja-JP" altLang="en-US" sz="1600" b="0" i="0" dirty="0">
                        <a:solidFill>
                          <a:schemeClr val="tx1"/>
                        </a:solidFill>
                        <a:latin typeface="+mj-ea"/>
                        <a:ea typeface="+mj-ea"/>
                      </a:endParaRPr>
                    </a:p>
                  </a:txBody>
                  <a:tcPr>
                    <a:lnL w="12700" cmpd="sng">
                      <a:noFill/>
                    </a:lnL>
                    <a:lnR w="12700" cap="flat" cmpd="sng" algn="ctr">
                      <a:solidFill>
                        <a:schemeClr val="tx1"/>
                      </a:solidFill>
                      <a:prstDash val="sysDash"/>
                      <a:round/>
                      <a:headEnd type="none" w="med" len="med"/>
                      <a:tailEnd type="none" w="med" len="med"/>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0000"/>
                        </a:lnSpc>
                      </a:pPr>
                      <a:r>
                        <a:rPr kumimoji="1" lang="ja-JP" altLang="en-US" sz="1600" b="0" i="0" dirty="0">
                          <a:solidFill>
                            <a:schemeClr val="tx1"/>
                          </a:solidFill>
                          <a:latin typeface="+mj-ea"/>
                          <a:ea typeface="+mj-ea"/>
                        </a:rPr>
                        <a:t>男</a:t>
                      </a: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0000"/>
                        </a:lnSpc>
                      </a:pPr>
                      <a:r>
                        <a:rPr kumimoji="1" lang="ja-JP" altLang="en-US" sz="1600" b="0" i="0" dirty="0">
                          <a:solidFill>
                            <a:schemeClr val="tx1"/>
                          </a:solidFill>
                          <a:latin typeface="+mj-ea"/>
                          <a:ea typeface="+mj-ea"/>
                        </a:rPr>
                        <a:t>女</a:t>
                      </a:r>
                    </a:p>
                  </a:txBody>
                  <a:tcPr>
                    <a:lnL w="12700" cap="flat" cmpd="sng" algn="ctr">
                      <a:solidFill>
                        <a:schemeClr val="tx1"/>
                      </a:solidFill>
                      <a:prstDash val="sysDash"/>
                      <a:round/>
                      <a:headEnd type="none" w="med" len="med"/>
                      <a:tailEnd type="none" w="med" len="med"/>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160799849"/>
                  </a:ext>
                </a:extLst>
              </a:tr>
              <a:tr h="324000">
                <a:tc>
                  <a:txBody>
                    <a:bodyPr/>
                    <a:lstStyle/>
                    <a:p>
                      <a:pPr algn="ctr">
                        <a:lnSpc>
                          <a:spcPct val="100000"/>
                        </a:lnSpc>
                      </a:pPr>
                      <a:r>
                        <a:rPr kumimoji="1" lang="ja-JP" altLang="en-US" sz="1600" b="0" i="0" dirty="0">
                          <a:solidFill>
                            <a:schemeClr val="tx1"/>
                          </a:solidFill>
                          <a:latin typeface="+mj-ea"/>
                          <a:ea typeface="+mj-ea"/>
                        </a:rPr>
                        <a:t>正社員</a:t>
                      </a:r>
                    </a:p>
                  </a:txBody>
                  <a:tcPr>
                    <a:lnL w="12700" cmpd="sng">
                      <a:noFill/>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0000"/>
                        </a:lnSpc>
                      </a:pPr>
                      <a:r>
                        <a:rPr kumimoji="1" lang="en-US" altLang="ja-JP" sz="1600" b="0" i="0" dirty="0">
                          <a:solidFill>
                            <a:schemeClr val="tx1"/>
                          </a:solidFill>
                          <a:latin typeface="+mj-ea"/>
                          <a:ea typeface="+mj-ea"/>
                        </a:rPr>
                        <a:t>127</a:t>
                      </a:r>
                      <a:endParaRPr kumimoji="1" lang="ja-JP" altLang="en-US" sz="1600" b="0" i="0" dirty="0">
                        <a:solidFill>
                          <a:schemeClr val="tx1"/>
                        </a:solidFill>
                        <a:latin typeface="+mj-ea"/>
                        <a:ea typeface="+mj-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0000"/>
                        </a:lnSpc>
                      </a:pPr>
                      <a:r>
                        <a:rPr kumimoji="1" lang="en-US" altLang="ja-JP" sz="1600" b="0" i="0" dirty="0">
                          <a:solidFill>
                            <a:schemeClr val="tx1"/>
                          </a:solidFill>
                          <a:latin typeface="+mj-ea"/>
                          <a:ea typeface="+mj-ea"/>
                        </a:rPr>
                        <a:t>62</a:t>
                      </a:r>
                      <a:endParaRPr kumimoji="1" lang="ja-JP" altLang="en-US" sz="1600" b="0" i="0" dirty="0">
                        <a:solidFill>
                          <a:schemeClr val="tx1"/>
                        </a:solidFill>
                        <a:latin typeface="+mj-ea"/>
                        <a:ea typeface="+mj-ea"/>
                      </a:endParaRPr>
                    </a:p>
                  </a:txBody>
                  <a:tcPr>
                    <a:lnL w="12700" cap="flat" cmpd="sng" algn="ctr">
                      <a:solidFill>
                        <a:schemeClr val="tx1"/>
                      </a:solidFill>
                      <a:prstDash val="sysDash"/>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630183718"/>
                  </a:ext>
                </a:extLst>
              </a:tr>
              <a:tr h="324000">
                <a:tc>
                  <a:txBody>
                    <a:bodyPr/>
                    <a:lstStyle/>
                    <a:p>
                      <a:pPr algn="ctr">
                        <a:lnSpc>
                          <a:spcPct val="100000"/>
                        </a:lnSpc>
                      </a:pPr>
                      <a:r>
                        <a:rPr kumimoji="1" lang="ja-JP" altLang="en-US" sz="1600" b="0" i="0" dirty="0">
                          <a:solidFill>
                            <a:schemeClr val="tx1"/>
                          </a:solidFill>
                          <a:latin typeface="+mj-ea"/>
                          <a:ea typeface="+mj-ea"/>
                        </a:rPr>
                        <a:t>嘱託・派遣</a:t>
                      </a:r>
                    </a:p>
                  </a:txBody>
                  <a:tcPr>
                    <a:lnL w="12700" cmpd="sng">
                      <a:noFill/>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0000"/>
                        </a:lnSpc>
                      </a:pPr>
                      <a:r>
                        <a:rPr kumimoji="1" lang="en-US" altLang="ja-JP" sz="1600" b="0" i="0" dirty="0">
                          <a:solidFill>
                            <a:schemeClr val="tx1"/>
                          </a:solidFill>
                          <a:latin typeface="+mj-ea"/>
                          <a:ea typeface="+mj-ea"/>
                        </a:rPr>
                        <a:t>59</a:t>
                      </a:r>
                      <a:endParaRPr kumimoji="1" lang="ja-JP" altLang="en-US" sz="1600" b="0" i="0" dirty="0">
                        <a:solidFill>
                          <a:schemeClr val="tx1"/>
                        </a:solidFill>
                        <a:latin typeface="+mj-ea"/>
                        <a:ea typeface="+mj-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0000"/>
                        </a:lnSpc>
                      </a:pPr>
                      <a:r>
                        <a:rPr kumimoji="1" lang="en-US" altLang="ja-JP" sz="1600" b="0" i="0" dirty="0">
                          <a:solidFill>
                            <a:schemeClr val="tx1"/>
                          </a:solidFill>
                          <a:latin typeface="+mj-ea"/>
                          <a:ea typeface="+mj-ea"/>
                        </a:rPr>
                        <a:t>3</a:t>
                      </a:r>
                      <a:endParaRPr kumimoji="1" lang="ja-JP" altLang="en-US" sz="1600" b="0" i="0" dirty="0">
                        <a:solidFill>
                          <a:schemeClr val="tx1"/>
                        </a:solidFill>
                        <a:latin typeface="+mj-ea"/>
                        <a:ea typeface="+mj-ea"/>
                      </a:endParaRPr>
                    </a:p>
                  </a:txBody>
                  <a:tcPr>
                    <a:lnL w="12700" cap="flat" cmpd="sng" algn="ctr">
                      <a:solidFill>
                        <a:schemeClr val="tx1"/>
                      </a:solidFill>
                      <a:prstDash val="sysDash"/>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515859035"/>
                  </a:ext>
                </a:extLst>
              </a:tr>
              <a:tr h="324000">
                <a:tc>
                  <a:txBody>
                    <a:bodyPr/>
                    <a:lstStyle/>
                    <a:p>
                      <a:pPr algn="ctr">
                        <a:lnSpc>
                          <a:spcPct val="100000"/>
                        </a:lnSpc>
                      </a:pPr>
                      <a:r>
                        <a:rPr kumimoji="1" lang="ja-JP" altLang="en-US" sz="1600" b="0" i="0" dirty="0">
                          <a:solidFill>
                            <a:schemeClr val="tx1"/>
                          </a:solidFill>
                          <a:latin typeface="+mj-ea"/>
                          <a:ea typeface="+mj-ea"/>
                        </a:rPr>
                        <a:t>パート</a:t>
                      </a:r>
                    </a:p>
                  </a:txBody>
                  <a:tcPr>
                    <a:lnL w="12700" cmpd="sng">
                      <a:noFill/>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0000"/>
                        </a:lnSpc>
                      </a:pPr>
                      <a:r>
                        <a:rPr kumimoji="1" lang="en-US" altLang="ja-JP" sz="1600" b="0" i="0" dirty="0">
                          <a:solidFill>
                            <a:schemeClr val="tx1"/>
                          </a:solidFill>
                          <a:latin typeface="+mj-ea"/>
                          <a:ea typeface="+mj-ea"/>
                        </a:rPr>
                        <a:t>324</a:t>
                      </a:r>
                      <a:endParaRPr kumimoji="1" lang="ja-JP" altLang="en-US" sz="1600" b="0" i="0" dirty="0">
                        <a:solidFill>
                          <a:schemeClr val="tx1"/>
                        </a:solidFill>
                        <a:latin typeface="+mj-ea"/>
                        <a:ea typeface="+mj-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0000"/>
                        </a:lnSpc>
                      </a:pPr>
                      <a:r>
                        <a:rPr kumimoji="1" lang="en-US" altLang="ja-JP" sz="1600" b="0" i="0" dirty="0">
                          <a:solidFill>
                            <a:schemeClr val="tx1"/>
                          </a:solidFill>
                          <a:latin typeface="+mj-ea"/>
                          <a:ea typeface="+mj-ea"/>
                        </a:rPr>
                        <a:t>250</a:t>
                      </a:r>
                      <a:endParaRPr kumimoji="1" lang="ja-JP" altLang="en-US" sz="1600" b="0" i="0" dirty="0">
                        <a:solidFill>
                          <a:schemeClr val="tx1"/>
                        </a:solidFill>
                        <a:latin typeface="+mj-ea"/>
                        <a:ea typeface="+mj-ea"/>
                      </a:endParaRPr>
                    </a:p>
                  </a:txBody>
                  <a:tcPr>
                    <a:lnL w="12700" cap="flat" cmpd="sng" algn="ctr">
                      <a:solidFill>
                        <a:schemeClr val="tx1"/>
                      </a:solidFill>
                      <a:prstDash val="sysDash"/>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278338766"/>
                  </a:ext>
                </a:extLst>
              </a:tr>
              <a:tr h="324000">
                <a:tc>
                  <a:txBody>
                    <a:bodyPr/>
                    <a:lstStyle/>
                    <a:p>
                      <a:pPr algn="ctr">
                        <a:lnSpc>
                          <a:spcPct val="100000"/>
                        </a:lnSpc>
                      </a:pPr>
                      <a:r>
                        <a:rPr kumimoji="1" lang="ja-JP" altLang="en-US" sz="1600" b="0" i="0" dirty="0">
                          <a:solidFill>
                            <a:schemeClr val="tx1"/>
                          </a:solidFill>
                          <a:latin typeface="+mj-ea"/>
                          <a:ea typeface="+mj-ea"/>
                        </a:rPr>
                        <a:t>計</a:t>
                      </a:r>
                    </a:p>
                  </a:txBody>
                  <a:tcPr>
                    <a:lnL w="12700" cmpd="sng">
                      <a:noFill/>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0000"/>
                        </a:lnSpc>
                      </a:pPr>
                      <a:r>
                        <a:rPr kumimoji="1" lang="en-US" altLang="ja-JP" sz="1600" b="0" i="0" dirty="0">
                          <a:solidFill>
                            <a:schemeClr val="tx1"/>
                          </a:solidFill>
                          <a:latin typeface="+mj-ea"/>
                          <a:ea typeface="+mj-ea"/>
                        </a:rPr>
                        <a:t>510</a:t>
                      </a:r>
                      <a:endParaRPr kumimoji="1" lang="ja-JP" altLang="en-US" sz="1600" b="0" i="0" dirty="0">
                        <a:solidFill>
                          <a:schemeClr val="tx1"/>
                        </a:solidFill>
                        <a:latin typeface="+mj-ea"/>
                        <a:ea typeface="+mj-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0000"/>
                        </a:lnSpc>
                      </a:pPr>
                      <a:r>
                        <a:rPr kumimoji="1" lang="en-US" altLang="ja-JP" sz="1600" b="0" i="0" dirty="0">
                          <a:solidFill>
                            <a:schemeClr val="tx1"/>
                          </a:solidFill>
                          <a:latin typeface="+mj-ea"/>
                          <a:ea typeface="+mj-ea"/>
                        </a:rPr>
                        <a:t>315</a:t>
                      </a:r>
                      <a:endParaRPr kumimoji="1" lang="ja-JP" altLang="en-US" sz="1600" b="0" i="0" dirty="0">
                        <a:solidFill>
                          <a:schemeClr val="tx1"/>
                        </a:solidFill>
                        <a:latin typeface="+mj-ea"/>
                        <a:ea typeface="+mj-ea"/>
                      </a:endParaRPr>
                    </a:p>
                  </a:txBody>
                  <a:tcPr>
                    <a:lnL w="12700" cap="flat" cmpd="sng" algn="ctr">
                      <a:solidFill>
                        <a:schemeClr val="tx1"/>
                      </a:solidFill>
                      <a:prstDash val="sysDash"/>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52567020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dirty="0"/>
          </a:p>
        </p:txBody>
      </p:sp>
      <p:sp>
        <p:nvSpPr>
          <p:cNvPr id="5" name="正方形/長方形 4"/>
          <p:cNvSpPr/>
          <p:nvPr/>
        </p:nvSpPr>
        <p:spPr>
          <a:xfrm>
            <a:off x="179512" y="707648"/>
            <a:ext cx="6318448" cy="1077218"/>
          </a:xfrm>
          <a:prstGeom prst="rect">
            <a:avLst/>
          </a:prstGeom>
        </p:spPr>
        <p:txBody>
          <a:bodyPr wrap="square">
            <a:spAutoFit/>
          </a:bodyPr>
          <a:lstStyle/>
          <a:p>
            <a:r>
              <a:rPr kumimoji="1" lang="ja-JP" altLang="en-US" sz="3200" dirty="0">
                <a:latin typeface="HGP創英角ｺﾞｼｯｸUB" panose="020B0900000000000000" pitchFamily="50" charset="-128"/>
                <a:ea typeface="HGP創英角ｺﾞｼｯｸUB" panose="020B0900000000000000" pitchFamily="50" charset="-128"/>
              </a:rPr>
              <a:t>みんなが貧乏になっていく日本！</a:t>
            </a:r>
            <a:br>
              <a:rPr kumimoji="1" lang="en-US" altLang="ja-JP" sz="3200" dirty="0">
                <a:latin typeface="HGP創英角ｺﾞｼｯｸUB" panose="020B0900000000000000" pitchFamily="50" charset="-128"/>
                <a:ea typeface="HGP創英角ｺﾞｼｯｸUB" panose="020B0900000000000000" pitchFamily="50" charset="-128"/>
              </a:rPr>
            </a:br>
            <a:r>
              <a:rPr kumimoji="1" lang="ja-JP" altLang="en-US" sz="3200" dirty="0">
                <a:latin typeface="HGP創英角ｺﾞｼｯｸUB" panose="020B0900000000000000" pitchFamily="50" charset="-128"/>
                <a:ea typeface="HGP創英角ｺﾞｼｯｸUB" panose="020B0900000000000000" pitchFamily="50" charset="-128"/>
              </a:rPr>
              <a:t>　</a:t>
            </a:r>
            <a:r>
              <a:rPr kumimoji="1" lang="ja-JP" altLang="en-US" sz="3200" dirty="0">
                <a:latin typeface="+mj-ea"/>
                <a:ea typeface="+mj-ea"/>
              </a:rPr>
              <a:t>「貧困率」</a:t>
            </a:r>
            <a:r>
              <a:rPr kumimoji="1" lang="en-US" altLang="ja-JP" sz="3200" dirty="0">
                <a:latin typeface="+mj-ea"/>
                <a:ea typeface="+mj-ea"/>
              </a:rPr>
              <a:t>15.7</a:t>
            </a:r>
            <a:r>
              <a:rPr kumimoji="1" lang="ja-JP" altLang="en-US" sz="3200" dirty="0">
                <a:latin typeface="+mj-ea"/>
                <a:ea typeface="+mj-ea"/>
              </a:rPr>
              <a:t>％の実態</a:t>
            </a:r>
            <a:endParaRPr lang="ja-JP" altLang="en-US" sz="3200" dirty="0">
              <a:latin typeface="+mj-ea"/>
              <a:ea typeface="+mj-ea"/>
            </a:endParaRPr>
          </a:p>
        </p:txBody>
      </p:sp>
      <p:sp>
        <p:nvSpPr>
          <p:cNvPr id="6" name="正方形/長方形 5"/>
          <p:cNvSpPr/>
          <p:nvPr/>
        </p:nvSpPr>
        <p:spPr>
          <a:xfrm>
            <a:off x="6804248" y="2822411"/>
            <a:ext cx="2178496" cy="1200329"/>
          </a:xfrm>
          <a:prstGeom prst="rect">
            <a:avLst/>
          </a:prstGeom>
        </p:spPr>
        <p:txBody>
          <a:bodyPr wrap="square">
            <a:spAutoFit/>
          </a:bodyPr>
          <a:lstStyle/>
          <a:p>
            <a:r>
              <a:rPr lang="en-US" altLang="ja-JP" sz="2400" dirty="0">
                <a:latin typeface="+mj-ea"/>
                <a:ea typeface="+mj-ea"/>
              </a:rPr>
              <a:t>300</a:t>
            </a:r>
            <a:r>
              <a:rPr lang="ja-JP" altLang="en-US" sz="2400" dirty="0">
                <a:latin typeface="+mj-ea"/>
                <a:ea typeface="+mj-ea"/>
              </a:rPr>
              <a:t>万円未満  </a:t>
            </a:r>
            <a:endParaRPr lang="en-US" altLang="ja-JP" sz="2400" dirty="0">
              <a:latin typeface="+mj-ea"/>
              <a:ea typeface="+mj-ea"/>
            </a:endParaRPr>
          </a:p>
          <a:p>
            <a:r>
              <a:rPr lang="ja-JP" altLang="en-US" sz="2400" dirty="0">
                <a:latin typeface="+mj-ea"/>
                <a:ea typeface="+mj-ea"/>
              </a:rPr>
              <a:t>　男性</a:t>
            </a:r>
            <a:r>
              <a:rPr lang="en-US" altLang="ja-JP" sz="2400" dirty="0">
                <a:latin typeface="+mj-ea"/>
                <a:ea typeface="+mj-ea"/>
              </a:rPr>
              <a:t>36.7</a:t>
            </a:r>
            <a:r>
              <a:rPr lang="ja-JP" altLang="en-US" sz="2400" dirty="0">
                <a:latin typeface="+mj-ea"/>
                <a:ea typeface="+mj-ea"/>
              </a:rPr>
              <a:t>％  </a:t>
            </a:r>
            <a:endParaRPr lang="en-US" altLang="ja-JP" sz="2400" dirty="0">
              <a:latin typeface="+mj-ea"/>
              <a:ea typeface="+mj-ea"/>
            </a:endParaRPr>
          </a:p>
          <a:p>
            <a:r>
              <a:rPr lang="ja-JP" altLang="en-US" sz="2400" dirty="0">
                <a:latin typeface="+mj-ea"/>
                <a:ea typeface="+mj-ea"/>
              </a:rPr>
              <a:t>　女性</a:t>
            </a:r>
            <a:r>
              <a:rPr lang="en-US" altLang="ja-JP" sz="2400" dirty="0">
                <a:latin typeface="+mj-ea"/>
                <a:ea typeface="+mj-ea"/>
              </a:rPr>
              <a:t>72.6</a:t>
            </a:r>
            <a:r>
              <a:rPr lang="ja-JP" altLang="en-US" sz="2400" dirty="0">
                <a:latin typeface="+mj-ea"/>
                <a:ea typeface="+mj-ea"/>
              </a:rPr>
              <a:t>％</a:t>
            </a:r>
            <a:endParaRPr kumimoji="1" lang="ja-JP" altLang="en-US" sz="2400" dirty="0">
              <a:latin typeface="+mj-ea"/>
              <a:ea typeface="+mj-ea"/>
            </a:endParaRPr>
          </a:p>
        </p:txBody>
      </p:sp>
      <p:graphicFrame>
        <p:nvGraphicFramePr>
          <p:cNvPr id="7" name="表プレースホルダ 4"/>
          <p:cNvGraphicFramePr>
            <a:graphicFrameLocks/>
          </p:cNvGraphicFramePr>
          <p:nvPr>
            <p:extLst>
              <p:ext uri="{D42A27DB-BD31-4B8C-83A1-F6EECF244321}">
                <p14:modId xmlns:p14="http://schemas.microsoft.com/office/powerpoint/2010/main" val="2911765827"/>
              </p:ext>
            </p:extLst>
          </p:nvPr>
        </p:nvGraphicFramePr>
        <p:xfrm>
          <a:off x="316253" y="1988840"/>
          <a:ext cx="6196840" cy="4347239"/>
        </p:xfrm>
        <a:graphic>
          <a:graphicData uri="http://schemas.openxmlformats.org/drawingml/2006/table">
            <a:tbl>
              <a:tblPr firstRow="1" bandRow="1">
                <a:tableStyleId>{00A15C55-8517-42AA-B614-E9B94910E393}</a:tableStyleId>
              </a:tblPr>
              <a:tblGrid>
                <a:gridCol w="1823097">
                  <a:extLst>
                    <a:ext uri="{9D8B030D-6E8A-4147-A177-3AD203B41FA5}">
                      <a16:colId xmlns:a16="http://schemas.microsoft.com/office/drawing/2014/main" val="20000"/>
                    </a:ext>
                  </a:extLst>
                </a:gridCol>
                <a:gridCol w="1205391">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29002">
                  <a:extLst>
                    <a:ext uri="{9D8B030D-6E8A-4147-A177-3AD203B41FA5}">
                      <a16:colId xmlns:a16="http://schemas.microsoft.com/office/drawing/2014/main" val="20003"/>
                    </a:ext>
                  </a:extLst>
                </a:gridCol>
                <a:gridCol w="862851">
                  <a:extLst>
                    <a:ext uri="{9D8B030D-6E8A-4147-A177-3AD203B41FA5}">
                      <a16:colId xmlns:a16="http://schemas.microsoft.com/office/drawing/2014/main" val="20004"/>
                    </a:ext>
                  </a:extLst>
                </a:gridCol>
                <a:gridCol w="784411">
                  <a:extLst>
                    <a:ext uri="{9D8B030D-6E8A-4147-A177-3AD203B41FA5}">
                      <a16:colId xmlns:a16="http://schemas.microsoft.com/office/drawing/2014/main" val="20005"/>
                    </a:ext>
                  </a:extLst>
                </a:gridCol>
              </a:tblGrid>
              <a:tr h="387980">
                <a:tc>
                  <a:txBody>
                    <a:bodyPr/>
                    <a:lstStyle/>
                    <a:p>
                      <a:pPr algn="ctr"/>
                      <a:r>
                        <a:rPr kumimoji="1" lang="ja-JP" altLang="en-US" sz="1800" b="1" i="0" dirty="0">
                          <a:solidFill>
                            <a:schemeClr val="tx1"/>
                          </a:solidFill>
                          <a:latin typeface="+mj-ea"/>
                          <a:ea typeface="+mj-ea"/>
                        </a:rPr>
                        <a:t>所得</a:t>
                      </a: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1" i="0" dirty="0">
                          <a:solidFill>
                            <a:schemeClr val="tx1"/>
                          </a:solidFill>
                          <a:latin typeface="+mj-ea"/>
                          <a:ea typeface="+mj-ea"/>
                        </a:rPr>
                        <a:t>有業者数</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1" i="0" dirty="0">
                          <a:solidFill>
                            <a:schemeClr val="tx1"/>
                          </a:solidFill>
                          <a:latin typeface="+mj-ea"/>
                          <a:ea typeface="+mj-ea"/>
                        </a:rPr>
                        <a:t>男性</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1" i="0" dirty="0">
                          <a:solidFill>
                            <a:schemeClr val="tx1"/>
                          </a:solidFill>
                          <a:latin typeface="+mj-ea"/>
                          <a:ea typeface="+mj-ea"/>
                        </a:rPr>
                        <a:t>％</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1" i="0" dirty="0">
                          <a:solidFill>
                            <a:schemeClr val="tx1"/>
                          </a:solidFill>
                          <a:latin typeface="+mj-ea"/>
                          <a:ea typeface="+mj-ea"/>
                        </a:rPr>
                        <a:t>女性</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1" i="0" dirty="0">
                          <a:solidFill>
                            <a:schemeClr val="tx1"/>
                          </a:solidFill>
                          <a:latin typeface="+mj-ea"/>
                          <a:ea typeface="+mj-ea"/>
                        </a:rPr>
                        <a:t>％</a:t>
                      </a: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26399">
                <a:tc>
                  <a:txBody>
                    <a:bodyPr/>
                    <a:lstStyle/>
                    <a:p>
                      <a:pPr algn="ctr"/>
                      <a:r>
                        <a:rPr kumimoji="1" lang="en-US" altLang="ja-JP" sz="1800" b="1" i="0" dirty="0">
                          <a:solidFill>
                            <a:schemeClr val="tx1"/>
                          </a:solidFill>
                          <a:latin typeface="+mj-ea"/>
                          <a:ea typeface="+mj-ea"/>
                        </a:rPr>
                        <a:t>150</a:t>
                      </a:r>
                      <a:r>
                        <a:rPr kumimoji="1" lang="ja-JP" altLang="en-US" sz="1800" b="1" i="0" dirty="0">
                          <a:solidFill>
                            <a:schemeClr val="tx1"/>
                          </a:solidFill>
                          <a:latin typeface="+mj-ea"/>
                          <a:ea typeface="+mj-ea"/>
                        </a:rPr>
                        <a:t>万円未満</a:t>
                      </a: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1731</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500</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13.1</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1229</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44.2</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6361">
                <a:tc>
                  <a:txBody>
                    <a:bodyPr/>
                    <a:lstStyle/>
                    <a:p>
                      <a:pPr algn="ctr"/>
                      <a:r>
                        <a:rPr kumimoji="1" lang="en-US" altLang="ja-JP" sz="1800" b="1" i="0" dirty="0">
                          <a:solidFill>
                            <a:schemeClr val="tx1"/>
                          </a:solidFill>
                          <a:latin typeface="+mj-ea"/>
                          <a:ea typeface="+mj-ea"/>
                        </a:rPr>
                        <a:t>150</a:t>
                      </a:r>
                      <a:r>
                        <a:rPr kumimoji="1" lang="ja-JP" altLang="en-US" sz="1800" b="1" i="0" dirty="0">
                          <a:solidFill>
                            <a:schemeClr val="tx1"/>
                          </a:solidFill>
                          <a:latin typeface="+mj-ea"/>
                          <a:ea typeface="+mj-ea"/>
                        </a:rPr>
                        <a:t>～</a:t>
                      </a:r>
                      <a:r>
                        <a:rPr kumimoji="1" lang="en-US" altLang="ja-JP" sz="1800" b="1" i="0" dirty="0">
                          <a:solidFill>
                            <a:schemeClr val="tx1"/>
                          </a:solidFill>
                          <a:latin typeface="+mj-ea"/>
                          <a:ea typeface="+mj-ea"/>
                        </a:rPr>
                        <a:t>299</a:t>
                      </a:r>
                      <a:endParaRPr kumimoji="1" lang="ja-JP" altLang="en-US" sz="1800" b="1" i="0" dirty="0">
                        <a:solidFill>
                          <a:schemeClr val="tx1"/>
                        </a:solidFill>
                        <a:latin typeface="+mj-ea"/>
                        <a:ea typeface="+mj-ea"/>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1625</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877</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23.6</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790</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28.4</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87980">
                <a:tc>
                  <a:txBody>
                    <a:bodyPr/>
                    <a:lstStyle/>
                    <a:p>
                      <a:pPr algn="ctr"/>
                      <a:r>
                        <a:rPr kumimoji="1" lang="en-US" altLang="ja-JP" sz="1800" b="1" i="0" dirty="0">
                          <a:solidFill>
                            <a:schemeClr val="tx1"/>
                          </a:solidFill>
                          <a:latin typeface="+mj-ea"/>
                          <a:ea typeface="+mj-ea"/>
                        </a:rPr>
                        <a:t>300</a:t>
                      </a:r>
                      <a:r>
                        <a:rPr kumimoji="1" lang="ja-JP" altLang="en-US" sz="1800" b="1" i="0" dirty="0">
                          <a:solidFill>
                            <a:schemeClr val="tx1"/>
                          </a:solidFill>
                          <a:latin typeface="+mj-ea"/>
                          <a:ea typeface="+mj-ea"/>
                        </a:rPr>
                        <a:t>～</a:t>
                      </a:r>
                      <a:r>
                        <a:rPr kumimoji="1" lang="en-US" altLang="ja-JP" sz="1800" b="1" i="0" dirty="0">
                          <a:solidFill>
                            <a:schemeClr val="tx1"/>
                          </a:solidFill>
                          <a:latin typeface="+mj-ea"/>
                          <a:ea typeface="+mj-ea"/>
                        </a:rPr>
                        <a:t>399</a:t>
                      </a:r>
                      <a:endParaRPr kumimoji="1" lang="ja-JP" altLang="en-US" sz="1800" b="1" i="0" dirty="0">
                        <a:solidFill>
                          <a:schemeClr val="tx1"/>
                        </a:solidFill>
                        <a:latin typeface="+mj-ea"/>
                        <a:ea typeface="+mj-ea"/>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849</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598</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15.7</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251</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9.0</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87980">
                <a:tc>
                  <a:txBody>
                    <a:bodyPr/>
                    <a:lstStyle/>
                    <a:p>
                      <a:pPr algn="ctr"/>
                      <a:r>
                        <a:rPr kumimoji="1" lang="en-US" altLang="ja-JP" sz="1800" b="1" i="0" dirty="0">
                          <a:solidFill>
                            <a:schemeClr val="tx1"/>
                          </a:solidFill>
                          <a:latin typeface="+mj-ea"/>
                          <a:ea typeface="+mj-ea"/>
                        </a:rPr>
                        <a:t>400</a:t>
                      </a:r>
                      <a:r>
                        <a:rPr kumimoji="1" lang="ja-JP" altLang="en-US" sz="1800" b="1" i="0" dirty="0">
                          <a:solidFill>
                            <a:schemeClr val="tx1"/>
                          </a:solidFill>
                          <a:latin typeface="+mj-ea"/>
                          <a:ea typeface="+mj-ea"/>
                        </a:rPr>
                        <a:t>～</a:t>
                      </a:r>
                      <a:r>
                        <a:rPr kumimoji="1" lang="en-US" altLang="ja-JP" sz="1800" b="1" i="0" dirty="0">
                          <a:solidFill>
                            <a:schemeClr val="tx1"/>
                          </a:solidFill>
                          <a:latin typeface="+mj-ea"/>
                          <a:ea typeface="+mj-ea"/>
                        </a:rPr>
                        <a:t>499</a:t>
                      </a:r>
                      <a:endParaRPr kumimoji="1" lang="ja-JP" altLang="en-US" sz="1800" b="1" i="0" dirty="0">
                        <a:solidFill>
                          <a:schemeClr val="tx1"/>
                        </a:solidFill>
                        <a:latin typeface="+mj-ea"/>
                        <a:ea typeface="+mj-ea"/>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619</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486</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12.7</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133</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4.8</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87980">
                <a:tc>
                  <a:txBody>
                    <a:bodyPr/>
                    <a:lstStyle/>
                    <a:p>
                      <a:pPr algn="ctr"/>
                      <a:r>
                        <a:rPr kumimoji="1" lang="en-US" altLang="ja-JP" sz="1800" b="1" i="0" dirty="0">
                          <a:solidFill>
                            <a:schemeClr val="tx1"/>
                          </a:solidFill>
                          <a:latin typeface="+mj-ea"/>
                          <a:ea typeface="+mj-ea"/>
                        </a:rPr>
                        <a:t>500</a:t>
                      </a:r>
                      <a:r>
                        <a:rPr kumimoji="1" lang="ja-JP" altLang="en-US" sz="1800" b="1" i="0" dirty="0">
                          <a:solidFill>
                            <a:schemeClr val="tx1"/>
                          </a:solidFill>
                          <a:latin typeface="+mj-ea"/>
                          <a:ea typeface="+mj-ea"/>
                        </a:rPr>
                        <a:t>～</a:t>
                      </a:r>
                      <a:r>
                        <a:rPr kumimoji="1" lang="en-US" altLang="ja-JP" sz="1800" b="1" i="0" dirty="0">
                          <a:solidFill>
                            <a:schemeClr val="tx1"/>
                          </a:solidFill>
                          <a:latin typeface="+mj-ea"/>
                          <a:ea typeface="+mj-ea"/>
                        </a:rPr>
                        <a:t>699</a:t>
                      </a:r>
                      <a:endParaRPr kumimoji="1" lang="ja-JP" altLang="en-US" sz="1800" b="1" i="0" dirty="0">
                        <a:solidFill>
                          <a:schemeClr val="tx1"/>
                        </a:solidFill>
                        <a:latin typeface="+mj-ea"/>
                        <a:ea typeface="+mj-ea"/>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742</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622</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16.3</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121</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4.4</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87980">
                <a:tc>
                  <a:txBody>
                    <a:bodyPr/>
                    <a:lstStyle/>
                    <a:p>
                      <a:pPr algn="ctr"/>
                      <a:r>
                        <a:rPr kumimoji="1" lang="en-US" altLang="ja-JP" sz="1800" b="1" i="0" dirty="0">
                          <a:solidFill>
                            <a:schemeClr val="tx1"/>
                          </a:solidFill>
                          <a:latin typeface="+mj-ea"/>
                          <a:ea typeface="+mj-ea"/>
                        </a:rPr>
                        <a:t>700</a:t>
                      </a:r>
                      <a:r>
                        <a:rPr kumimoji="1" lang="ja-JP" altLang="en-US" sz="1800" b="1" i="0" dirty="0">
                          <a:solidFill>
                            <a:schemeClr val="tx1"/>
                          </a:solidFill>
                          <a:latin typeface="+mj-ea"/>
                          <a:ea typeface="+mj-ea"/>
                        </a:rPr>
                        <a:t>～</a:t>
                      </a:r>
                      <a:r>
                        <a:rPr kumimoji="1" lang="en-US" altLang="ja-JP" sz="1800" b="1" i="0" dirty="0">
                          <a:solidFill>
                            <a:schemeClr val="tx1"/>
                          </a:solidFill>
                          <a:latin typeface="+mj-ea"/>
                          <a:ea typeface="+mj-ea"/>
                        </a:rPr>
                        <a:t>999</a:t>
                      </a:r>
                      <a:endParaRPr kumimoji="1" lang="ja-JP" altLang="en-US" sz="1800" b="1" i="0" dirty="0">
                        <a:solidFill>
                          <a:schemeClr val="tx1"/>
                        </a:solidFill>
                        <a:latin typeface="+mj-ea"/>
                        <a:ea typeface="+mj-ea"/>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503</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447</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11.7</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56</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2.0</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87980">
                <a:tc>
                  <a:txBody>
                    <a:bodyPr/>
                    <a:lstStyle/>
                    <a:p>
                      <a:pPr algn="ctr"/>
                      <a:r>
                        <a:rPr kumimoji="1" lang="en-US" altLang="ja-JP" sz="1800" b="1" i="0" dirty="0">
                          <a:solidFill>
                            <a:schemeClr val="tx1"/>
                          </a:solidFill>
                          <a:latin typeface="+mj-ea"/>
                          <a:ea typeface="+mj-ea"/>
                        </a:rPr>
                        <a:t>1000</a:t>
                      </a:r>
                      <a:r>
                        <a:rPr kumimoji="1" lang="ja-JP" altLang="en-US" sz="1800" b="1" i="0" dirty="0">
                          <a:solidFill>
                            <a:schemeClr val="tx1"/>
                          </a:solidFill>
                          <a:latin typeface="+mj-ea"/>
                          <a:ea typeface="+mj-ea"/>
                        </a:rPr>
                        <a:t>～</a:t>
                      </a:r>
                      <a:r>
                        <a:rPr kumimoji="1" lang="en-US" altLang="ja-JP" sz="1800" b="1" i="0" dirty="0">
                          <a:solidFill>
                            <a:schemeClr val="tx1"/>
                          </a:solidFill>
                          <a:latin typeface="+mj-ea"/>
                          <a:ea typeface="+mj-ea"/>
                        </a:rPr>
                        <a:t>1499</a:t>
                      </a:r>
                      <a:endParaRPr kumimoji="1" lang="ja-JP" altLang="en-US" sz="1800" b="1" i="0" dirty="0">
                        <a:solidFill>
                          <a:schemeClr val="tx1"/>
                        </a:solidFill>
                        <a:latin typeface="+mj-ea"/>
                        <a:ea typeface="+mj-ea"/>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162</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152</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4.0</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10</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0.4</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87980">
                <a:tc>
                  <a:txBody>
                    <a:bodyPr/>
                    <a:lstStyle/>
                    <a:p>
                      <a:pPr algn="ctr"/>
                      <a:r>
                        <a:rPr kumimoji="1" lang="en-US" altLang="ja-JP" sz="1800" b="1" i="0" dirty="0">
                          <a:solidFill>
                            <a:schemeClr val="tx1"/>
                          </a:solidFill>
                          <a:latin typeface="+mj-ea"/>
                          <a:ea typeface="+mj-ea"/>
                        </a:rPr>
                        <a:t>1500</a:t>
                      </a:r>
                      <a:r>
                        <a:rPr kumimoji="1" lang="ja-JP" altLang="en-US" sz="1800" b="1" i="0" dirty="0">
                          <a:solidFill>
                            <a:schemeClr val="tx1"/>
                          </a:solidFill>
                          <a:latin typeface="+mj-ea"/>
                          <a:ea typeface="+mj-ea"/>
                        </a:rPr>
                        <a:t>万円以上</a:t>
                      </a: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52</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48</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1.3</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4</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0.1</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87980">
                <a:tc>
                  <a:txBody>
                    <a:bodyPr/>
                    <a:lstStyle/>
                    <a:p>
                      <a:pPr algn="ctr"/>
                      <a:r>
                        <a:rPr kumimoji="1" lang="ja-JP" altLang="en-US" sz="1800" b="1" i="0" dirty="0">
                          <a:solidFill>
                            <a:schemeClr val="tx1"/>
                          </a:solidFill>
                          <a:latin typeface="+mj-ea"/>
                          <a:ea typeface="+mj-ea"/>
                        </a:rPr>
                        <a:t>家族従事者</a:t>
                      </a: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186</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31</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0.8</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157</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5.6</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511879">
                <a:tc>
                  <a:txBody>
                    <a:bodyPr/>
                    <a:lstStyle/>
                    <a:p>
                      <a:pPr algn="ctr"/>
                      <a:r>
                        <a:rPr kumimoji="1" lang="en-US" altLang="ja-JP" sz="1800" b="1" i="0" dirty="0">
                          <a:solidFill>
                            <a:schemeClr val="tx1"/>
                          </a:solidFill>
                          <a:latin typeface="+mj-ea"/>
                          <a:ea typeface="+mj-ea"/>
                        </a:rPr>
                        <a:t>(</a:t>
                      </a:r>
                      <a:r>
                        <a:rPr kumimoji="1" lang="ja-JP" altLang="en-US" sz="1800" b="1" i="0" dirty="0">
                          <a:solidFill>
                            <a:schemeClr val="tx1"/>
                          </a:solidFill>
                          <a:latin typeface="+mj-ea"/>
                          <a:ea typeface="+mj-ea"/>
                        </a:rPr>
                        <a:t>万人）</a:t>
                      </a: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6600</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3817</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1" i="0" dirty="0">
                          <a:solidFill>
                            <a:schemeClr val="tx1"/>
                          </a:solidFill>
                          <a:latin typeface="+mj-ea"/>
                          <a:ea typeface="+mj-ea"/>
                        </a:rPr>
                        <a:t>2780</a:t>
                      </a: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800" b="1" i="0" dirty="0">
                        <a:solidFill>
                          <a:schemeClr val="tx1"/>
                        </a:solidFill>
                        <a:latin typeface="+mj-ea"/>
                        <a:ea typeface="+mj-ea"/>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937287028"/>
              </p:ext>
            </p:extLst>
          </p:nvPr>
        </p:nvGraphicFramePr>
        <p:xfrm>
          <a:off x="6588224" y="781396"/>
          <a:ext cx="2101637" cy="1303552"/>
        </p:xfrm>
        <a:graphic>
          <a:graphicData uri="http://schemas.openxmlformats.org/drawingml/2006/table">
            <a:tbl>
              <a:tblPr firstRow="1" bandRow="1">
                <a:tableStyleId>{5C22544A-7EE6-4342-B048-85BDC9FD1C3A}</a:tableStyleId>
              </a:tblPr>
              <a:tblGrid>
                <a:gridCol w="1229349">
                  <a:extLst>
                    <a:ext uri="{9D8B030D-6E8A-4147-A177-3AD203B41FA5}">
                      <a16:colId xmlns:a16="http://schemas.microsoft.com/office/drawing/2014/main" val="20000"/>
                    </a:ext>
                  </a:extLst>
                </a:gridCol>
                <a:gridCol w="872288">
                  <a:extLst>
                    <a:ext uri="{9D8B030D-6E8A-4147-A177-3AD203B41FA5}">
                      <a16:colId xmlns:a16="http://schemas.microsoft.com/office/drawing/2014/main" val="20001"/>
                    </a:ext>
                  </a:extLst>
                </a:gridCol>
              </a:tblGrid>
              <a:tr h="295548">
                <a:tc>
                  <a:txBody>
                    <a:bodyPr/>
                    <a:lstStyle/>
                    <a:p>
                      <a:pPr algn="l"/>
                      <a:r>
                        <a:rPr kumimoji="1" lang="ja-JP" altLang="en-US" sz="1400" b="1" i="0" dirty="0">
                          <a:solidFill>
                            <a:schemeClr val="tx1"/>
                          </a:solidFill>
                          <a:latin typeface="+mj-ea"/>
                          <a:ea typeface="+mj-ea"/>
                        </a:rPr>
                        <a:t>パート労働者</a:t>
                      </a: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400" b="1" i="0" dirty="0">
                          <a:solidFill>
                            <a:schemeClr val="tx1"/>
                          </a:solidFill>
                          <a:latin typeface="+mj-ea"/>
                          <a:ea typeface="+mj-ea"/>
                        </a:rPr>
                        <a:t>110</a:t>
                      </a:r>
                      <a:r>
                        <a:rPr kumimoji="1" lang="ja-JP" altLang="en-US" sz="1400" b="1" i="0" dirty="0">
                          <a:solidFill>
                            <a:schemeClr val="tx1"/>
                          </a:solidFill>
                          <a:latin typeface="+mj-ea"/>
                          <a:ea typeface="+mj-ea"/>
                        </a:rPr>
                        <a:t>万円</a:t>
                      </a: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2571">
                <a:tc>
                  <a:txBody>
                    <a:bodyPr/>
                    <a:lstStyle/>
                    <a:p>
                      <a:pPr algn="l"/>
                      <a:r>
                        <a:rPr kumimoji="1" lang="ja-JP" altLang="en-US" sz="1400" b="1" i="0" dirty="0">
                          <a:solidFill>
                            <a:schemeClr val="tx1"/>
                          </a:solidFill>
                          <a:latin typeface="+mj-ea"/>
                          <a:ea typeface="+mj-ea"/>
                        </a:rPr>
                        <a:t>派遣労働者</a:t>
                      </a: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400" b="1" i="0" dirty="0">
                          <a:solidFill>
                            <a:schemeClr val="tx1"/>
                          </a:solidFill>
                          <a:latin typeface="+mj-ea"/>
                          <a:ea typeface="+mj-ea"/>
                        </a:rPr>
                        <a:t>119</a:t>
                      </a:r>
                      <a:r>
                        <a:rPr kumimoji="1" lang="ja-JP" altLang="en-US" sz="1400" b="1" i="0" dirty="0">
                          <a:solidFill>
                            <a:schemeClr val="tx1"/>
                          </a:solidFill>
                          <a:latin typeface="+mj-ea"/>
                          <a:ea typeface="+mj-ea"/>
                        </a:rPr>
                        <a:t>万円</a:t>
                      </a: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5802">
                <a:tc>
                  <a:txBody>
                    <a:bodyPr/>
                    <a:lstStyle/>
                    <a:p>
                      <a:pPr algn="l"/>
                      <a:r>
                        <a:rPr kumimoji="1" lang="ja-JP" altLang="en-US" sz="1400" b="1" i="0" dirty="0">
                          <a:solidFill>
                            <a:schemeClr val="tx1"/>
                          </a:solidFill>
                          <a:latin typeface="+mj-ea"/>
                          <a:ea typeface="+mj-ea"/>
                        </a:rPr>
                        <a:t>契約・嘱託</a:t>
                      </a: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400" b="1" i="0" dirty="0">
                          <a:solidFill>
                            <a:schemeClr val="tx1"/>
                          </a:solidFill>
                          <a:latin typeface="+mj-ea"/>
                          <a:ea typeface="+mj-ea"/>
                        </a:rPr>
                        <a:t>288</a:t>
                      </a:r>
                      <a:r>
                        <a:rPr kumimoji="1" lang="ja-JP" altLang="en-US" sz="1400" b="1" i="0" dirty="0">
                          <a:solidFill>
                            <a:schemeClr val="tx1"/>
                          </a:solidFill>
                          <a:latin typeface="+mj-ea"/>
                          <a:ea typeface="+mj-ea"/>
                        </a:rPr>
                        <a:t>万円</a:t>
                      </a: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89152">
                <a:tc>
                  <a:txBody>
                    <a:bodyPr/>
                    <a:lstStyle/>
                    <a:p>
                      <a:pPr algn="l"/>
                      <a:r>
                        <a:rPr kumimoji="1" lang="ja-JP" altLang="en-US" sz="1400" b="1" i="0" dirty="0">
                          <a:solidFill>
                            <a:schemeClr val="tx1"/>
                          </a:solidFill>
                          <a:latin typeface="+mj-ea"/>
                          <a:ea typeface="+mj-ea"/>
                        </a:rPr>
                        <a:t>非正規全体</a:t>
                      </a: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400" b="1" i="0" dirty="0">
                          <a:solidFill>
                            <a:schemeClr val="tx1"/>
                          </a:solidFill>
                          <a:latin typeface="+mj-ea"/>
                          <a:ea typeface="+mj-ea"/>
                        </a:rPr>
                        <a:t>133</a:t>
                      </a:r>
                      <a:r>
                        <a:rPr kumimoji="1" lang="ja-JP" altLang="en-US" sz="1400" b="1" i="0" dirty="0">
                          <a:solidFill>
                            <a:schemeClr val="tx1"/>
                          </a:solidFill>
                          <a:latin typeface="+mj-ea"/>
                          <a:ea typeface="+mj-ea"/>
                        </a:rPr>
                        <a:t>万円</a:t>
                      </a: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9" name="四角形: 角を丸くする 8"/>
          <p:cNvSpPr/>
          <p:nvPr/>
        </p:nvSpPr>
        <p:spPr>
          <a:xfrm>
            <a:off x="4139952" y="2420888"/>
            <a:ext cx="864096" cy="864096"/>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四角形: 角を丸くする 9"/>
          <p:cNvSpPr/>
          <p:nvPr/>
        </p:nvSpPr>
        <p:spPr>
          <a:xfrm>
            <a:off x="5724128" y="2420888"/>
            <a:ext cx="864096" cy="864096"/>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6804248" y="5794543"/>
            <a:ext cx="1885612" cy="349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AR P丸ゴシック体M" pitchFamily="50" charset="-128"/>
                <a:ea typeface="AR P丸ゴシック体M" pitchFamily="50" charset="-128"/>
              </a:rPr>
              <a:t>「平成</a:t>
            </a:r>
            <a:r>
              <a:rPr kumimoji="1" lang="en-US" altLang="ja-JP" sz="1400" dirty="0">
                <a:solidFill>
                  <a:schemeClr val="tx1"/>
                </a:solidFill>
                <a:latin typeface="AR P丸ゴシック体M" pitchFamily="50" charset="-128"/>
                <a:ea typeface="AR P丸ゴシック体M" pitchFamily="50" charset="-128"/>
              </a:rPr>
              <a:t>19</a:t>
            </a:r>
            <a:r>
              <a:rPr kumimoji="1" lang="ja-JP" altLang="en-US" sz="1400" dirty="0">
                <a:solidFill>
                  <a:schemeClr val="tx1"/>
                </a:solidFill>
                <a:latin typeface="AR P丸ゴシック体M" pitchFamily="50" charset="-128"/>
                <a:ea typeface="AR P丸ゴシック体M" pitchFamily="50" charset="-128"/>
              </a:rPr>
              <a:t>年就業構造基本調査」から作成</a:t>
            </a:r>
          </a:p>
        </p:txBody>
      </p:sp>
    </p:spTree>
    <p:extLst>
      <p:ext uri="{BB962C8B-B14F-4D97-AF65-F5344CB8AC3E}">
        <p14:creationId xmlns:p14="http://schemas.microsoft.com/office/powerpoint/2010/main" val="1348555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xfrm>
            <a:off x="323850" y="476250"/>
            <a:ext cx="8569325" cy="1081088"/>
          </a:xfrm>
        </p:spPr>
        <p:txBody>
          <a:bodyPr>
            <a:normAutofit fontScale="90000"/>
          </a:bodyPr>
          <a:lstStyle/>
          <a:p>
            <a:pPr algn="l"/>
            <a:r>
              <a:rPr lang="ja-JP" altLang="en-US" sz="2800" dirty="0">
                <a:solidFill>
                  <a:srgbClr val="FF0000"/>
                </a:solidFill>
                <a:latin typeface="AR P丸ゴシック体M" pitchFamily="50" charset="-128"/>
                <a:ea typeface="AR P丸ゴシック体M" pitchFamily="50" charset="-128"/>
              </a:rPr>
              <a:t>　</a:t>
            </a:r>
            <a:r>
              <a:rPr lang="ja-JP" altLang="en-US" sz="3600" dirty="0">
                <a:latin typeface="HGP創英角ｺﾞｼｯｸUB" panose="020B0900000000000000" pitchFamily="50" charset="-128"/>
                <a:ea typeface="HGP創英角ｺﾞｼｯｸUB" panose="020B0900000000000000" pitchFamily="50" charset="-128"/>
              </a:rPr>
              <a:t>市町村業務の外部委託状況</a:t>
            </a:r>
            <a:br>
              <a:rPr lang="ja-JP" altLang="en-US" sz="3600" b="1" dirty="0"/>
            </a:br>
            <a:r>
              <a:rPr lang="ja-JP" altLang="en-US" sz="3600" dirty="0">
                <a:solidFill>
                  <a:srgbClr val="000000"/>
                </a:solidFill>
              </a:rPr>
              <a:t>　　　</a:t>
            </a:r>
            <a:r>
              <a:rPr lang="ja-JP" altLang="en-US" sz="3600" dirty="0">
                <a:solidFill>
                  <a:srgbClr val="000000"/>
                </a:solidFill>
                <a:latin typeface="AR P丸ゴシック体M" pitchFamily="50" charset="-128"/>
                <a:ea typeface="AR P丸ゴシック体M" pitchFamily="50" charset="-128"/>
              </a:rPr>
              <a:t>　</a:t>
            </a:r>
            <a:r>
              <a:rPr lang="ja-JP" altLang="en-US" sz="2200" dirty="0">
                <a:latin typeface="AR P丸ゴシック体M" pitchFamily="50" charset="-128"/>
                <a:ea typeface="AR P丸ゴシック体M" pitchFamily="50" charset="-128"/>
              </a:rPr>
              <a:t>　㈱日本地域社会研究所</a:t>
            </a:r>
          </a:p>
        </p:txBody>
      </p:sp>
      <p:graphicFrame>
        <p:nvGraphicFramePr>
          <p:cNvPr id="8" name="Object 2"/>
          <p:cNvGraphicFramePr>
            <a:graphicFrameLocks noGrp="1" noChangeAspect="1"/>
          </p:cNvGraphicFramePr>
          <p:nvPr>
            <p:ph type="chart" idx="1"/>
            <p:extLst>
              <p:ext uri="{D42A27DB-BD31-4B8C-83A1-F6EECF244321}">
                <p14:modId xmlns:p14="http://schemas.microsoft.com/office/powerpoint/2010/main" val="2259647414"/>
              </p:ext>
            </p:extLst>
          </p:nvPr>
        </p:nvGraphicFramePr>
        <p:xfrm>
          <a:off x="-180528" y="1500174"/>
          <a:ext cx="9324528" cy="5357826"/>
        </p:xfrm>
        <a:graphic>
          <a:graphicData uri="http://schemas.openxmlformats.org/drawingml/2006/chart">
            <c:chart xmlns:c="http://schemas.openxmlformats.org/drawingml/2006/chart" xmlns:r="http://schemas.openxmlformats.org/officeDocument/2006/relationships" r:id="rId3"/>
          </a:graphicData>
        </a:graphic>
      </p:graphicFrame>
      <p:sp>
        <p:nvSpPr>
          <p:cNvPr id="7" name="スライド番号プレースホルダ 4"/>
          <p:cNvSpPr>
            <a:spLocks noGrp="1"/>
          </p:cNvSpPr>
          <p:nvPr>
            <p:ph type="sldNum" sz="quarter" idx="11"/>
          </p:nvPr>
        </p:nvSpPr>
        <p:spPr/>
        <p:txBody>
          <a:bodyPr/>
          <a:lstStyle/>
          <a:p>
            <a:fld id="{B73F255B-F362-4462-8041-B34D9BCFA3AD}" type="slidenum">
              <a:rPr lang="en-US" altLang="ja-JP" sz="2000">
                <a:solidFill>
                  <a:schemeClr val="tx1"/>
                </a:solidFill>
                <a:latin typeface="AR P丸ゴシック体M" pitchFamily="50" charset="-128"/>
                <a:ea typeface="AR P丸ゴシック体M" pitchFamily="50" charset="-128"/>
              </a:rPr>
              <a:pPr/>
              <a:t>3</a:t>
            </a:fld>
            <a:endParaRPr lang="en-US" altLang="ja-JP" sz="2000" dirty="0">
              <a:solidFill>
                <a:schemeClr val="tx1"/>
              </a:solidFill>
              <a:latin typeface="AR P丸ゴシック体M" pitchFamily="50" charset="-128"/>
              <a:ea typeface="AR P丸ゴシック体M" pitchFamily="50" charset="-128"/>
            </a:endParaRPr>
          </a:p>
        </p:txBody>
      </p:sp>
      <p:sp>
        <p:nvSpPr>
          <p:cNvPr id="335878" name="Line 6"/>
          <p:cNvSpPr>
            <a:spLocks noChangeShapeType="1"/>
          </p:cNvSpPr>
          <p:nvPr/>
        </p:nvSpPr>
        <p:spPr bwMode="auto">
          <a:xfrm>
            <a:off x="3286116" y="3000372"/>
            <a:ext cx="3143272" cy="500066"/>
          </a:xfrm>
          <a:prstGeom prst="line">
            <a:avLst/>
          </a:prstGeom>
          <a:noFill/>
          <a:ln w="3175">
            <a:solidFill>
              <a:schemeClr val="tx1"/>
            </a:solidFill>
            <a:round/>
            <a:headEnd/>
            <a:tailEnd type="triangle" w="med" len="med"/>
          </a:ln>
          <a:effectLst/>
        </p:spPr>
        <p:txBody>
          <a:bodyPr/>
          <a:lstStyle/>
          <a:p>
            <a:endParaRPr lang="ja-JP" altLang="en-US" dirty="0"/>
          </a:p>
        </p:txBody>
      </p:sp>
      <p:sp>
        <p:nvSpPr>
          <p:cNvPr id="9" name="正方形/長方形 8"/>
          <p:cNvSpPr/>
          <p:nvPr/>
        </p:nvSpPr>
        <p:spPr>
          <a:xfrm>
            <a:off x="5829280" y="664363"/>
            <a:ext cx="2857520" cy="785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dirty="0">
                <a:solidFill>
                  <a:schemeClr val="tx1"/>
                </a:solidFill>
                <a:latin typeface="+mj-ea"/>
                <a:ea typeface="+mj-ea"/>
              </a:rPr>
              <a:t>04.3</a:t>
            </a:r>
            <a:r>
              <a:rPr lang="ja-JP" altLang="en-US" dirty="0">
                <a:solidFill>
                  <a:schemeClr val="tx1"/>
                </a:solidFill>
                <a:latin typeface="+mj-ea"/>
                <a:ea typeface="+mj-ea"/>
              </a:rPr>
              <a:t>の状況</a:t>
            </a:r>
          </a:p>
          <a:p>
            <a:pPr algn="r"/>
            <a:r>
              <a:rPr lang="ja-JP" altLang="en-US" dirty="0">
                <a:solidFill>
                  <a:schemeClr val="tx1"/>
                </a:solidFill>
                <a:latin typeface="+mj-ea"/>
                <a:ea typeface="+mj-ea"/>
              </a:rPr>
              <a:t>指定管理は</a:t>
            </a:r>
            <a:r>
              <a:rPr lang="en-US" altLang="ja-JP" dirty="0">
                <a:solidFill>
                  <a:schemeClr val="tx1"/>
                </a:solidFill>
                <a:latin typeface="+mj-ea"/>
                <a:ea typeface="+mj-ea"/>
              </a:rPr>
              <a:t>03.9</a:t>
            </a:r>
            <a:r>
              <a:rPr lang="ja-JP" altLang="en-US" dirty="0">
                <a:solidFill>
                  <a:schemeClr val="tx1"/>
                </a:solidFill>
                <a:latin typeface="+mj-ea"/>
                <a:ea typeface="+mj-ea"/>
              </a:rPr>
              <a:t>施行</a:t>
            </a:r>
          </a:p>
          <a:p>
            <a:pPr algn="ctr"/>
            <a:endParaRPr kumimoji="1" lang="ja-JP" altLang="en-US" dirty="0">
              <a:solidFill>
                <a:schemeClr val="tx1"/>
              </a:solidFill>
              <a:latin typeface="AR P丸ゴシック体M" pitchFamily="50" charset="-128"/>
              <a:ea typeface="AR P丸ゴシック体M" pitchFamily="50" charset="-128"/>
            </a:endParaRPr>
          </a:p>
        </p:txBody>
      </p:sp>
      <p:sp>
        <p:nvSpPr>
          <p:cNvPr id="10" name="円/楕円 9"/>
          <p:cNvSpPr/>
          <p:nvPr/>
        </p:nvSpPr>
        <p:spPr>
          <a:xfrm>
            <a:off x="2928926" y="2000240"/>
            <a:ext cx="785818" cy="5715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345034" y="407966"/>
            <a:ext cx="7952572" cy="1291209"/>
          </a:xfrm>
        </p:spPr>
        <p:txBody>
          <a:bodyPr>
            <a:normAutofit fontScale="90000"/>
          </a:bodyPr>
          <a:lstStyle/>
          <a:p>
            <a:pPr algn="l"/>
            <a:br>
              <a:rPr lang="en-US" altLang="ja-JP" sz="2800" b="1" dirty="0"/>
            </a:br>
            <a:r>
              <a:rPr lang="ja-JP" altLang="en-US" sz="3600" dirty="0">
                <a:latin typeface="HGP創英角ｺﾞｼｯｸUB" panose="020B0900000000000000" pitchFamily="50" charset="-128"/>
                <a:ea typeface="HGP創英角ｺﾞｼｯｸUB" panose="020B0900000000000000" pitchFamily="50" charset="-128"/>
              </a:rPr>
              <a:t>「公共性」とは</a:t>
            </a:r>
            <a:r>
              <a:rPr lang="en-US" altLang="ja-JP" sz="3600" dirty="0">
                <a:latin typeface="HGP創英角ｺﾞｼｯｸUB" panose="020B0900000000000000" pitchFamily="50" charset="-128"/>
                <a:ea typeface="HGP創英角ｺﾞｼｯｸUB" panose="020B0900000000000000" pitchFamily="50" charset="-128"/>
              </a:rPr>
              <a:t>?</a:t>
            </a:r>
            <a:br>
              <a:rPr lang="ja-JP" altLang="en-US" sz="3600" dirty="0">
                <a:latin typeface="HGP創英角ｺﾞｼｯｸUB" panose="020B0900000000000000" pitchFamily="50" charset="-128"/>
                <a:ea typeface="HGP創英角ｺﾞｼｯｸUB" panose="020B0900000000000000" pitchFamily="50" charset="-128"/>
              </a:rPr>
            </a:br>
            <a:r>
              <a:rPr lang="ja-JP" altLang="en-US" sz="3600" dirty="0">
                <a:latin typeface="HGP創英角ｺﾞｼｯｸUB" panose="020B0900000000000000" pitchFamily="50" charset="-128"/>
                <a:ea typeface="HGP創英角ｺﾞｼｯｸUB" panose="020B0900000000000000" pitchFamily="50" charset="-128"/>
              </a:rPr>
              <a:t>福祉は採算性がない･･介護は</a:t>
            </a:r>
            <a:r>
              <a:rPr lang="en-US" altLang="ja-JP" sz="3600" dirty="0">
                <a:latin typeface="HGP創英角ｺﾞｼｯｸUB" panose="020B0900000000000000" pitchFamily="50" charset="-128"/>
                <a:ea typeface="HGP創英角ｺﾞｼｯｸUB" panose="020B0900000000000000" pitchFamily="50" charset="-128"/>
              </a:rPr>
              <a:t>”</a:t>
            </a:r>
            <a:r>
              <a:rPr lang="ja-JP" altLang="en-US" sz="3600" dirty="0">
                <a:latin typeface="HGP創英角ｺﾞｼｯｸUB" panose="020B0900000000000000" pitchFamily="50" charset="-128"/>
                <a:ea typeface="HGP創英角ｺﾞｼｯｸUB" panose="020B0900000000000000" pitchFamily="50" charset="-128"/>
              </a:rPr>
              <a:t>疑似“市場</a:t>
            </a:r>
          </a:p>
        </p:txBody>
      </p:sp>
      <p:sp>
        <p:nvSpPr>
          <p:cNvPr id="317444" name="Line 4"/>
          <p:cNvSpPr>
            <a:spLocks noChangeShapeType="1"/>
          </p:cNvSpPr>
          <p:nvPr/>
        </p:nvSpPr>
        <p:spPr bwMode="auto">
          <a:xfrm>
            <a:off x="2143108" y="4143380"/>
            <a:ext cx="5093188" cy="43632"/>
          </a:xfrm>
          <a:prstGeom prst="line">
            <a:avLst/>
          </a:prstGeom>
          <a:noFill/>
          <a:ln w="28575">
            <a:solidFill>
              <a:schemeClr val="tx1"/>
            </a:solidFill>
            <a:round/>
            <a:headEnd type="triangle" w="med" len="med"/>
            <a:tailEnd type="triangle" w="med" len="med"/>
          </a:ln>
          <a:effectLst/>
        </p:spPr>
        <p:txBody>
          <a:bodyPr wrap="none" anchor="ctr"/>
          <a:lstStyle/>
          <a:p>
            <a:endParaRPr lang="ja-JP" altLang="en-US" dirty="0"/>
          </a:p>
        </p:txBody>
      </p:sp>
      <p:sp>
        <p:nvSpPr>
          <p:cNvPr id="317445" name="Line 5"/>
          <p:cNvSpPr>
            <a:spLocks noChangeShapeType="1"/>
          </p:cNvSpPr>
          <p:nvPr/>
        </p:nvSpPr>
        <p:spPr bwMode="auto">
          <a:xfrm>
            <a:off x="4572000" y="2548451"/>
            <a:ext cx="0" cy="3523755"/>
          </a:xfrm>
          <a:prstGeom prst="line">
            <a:avLst/>
          </a:prstGeom>
          <a:noFill/>
          <a:ln w="28575">
            <a:solidFill>
              <a:schemeClr val="tx1"/>
            </a:solidFill>
            <a:round/>
            <a:headEnd type="triangle" w="med" len="med"/>
            <a:tailEnd type="triangle" w="med" len="med"/>
          </a:ln>
          <a:effectLst/>
        </p:spPr>
        <p:txBody>
          <a:bodyPr wrap="none" anchor="ctr"/>
          <a:lstStyle/>
          <a:p>
            <a:endParaRPr lang="ja-JP" altLang="en-US" dirty="0"/>
          </a:p>
        </p:txBody>
      </p:sp>
      <p:sp>
        <p:nvSpPr>
          <p:cNvPr id="317446" name="AutoShape 6"/>
          <p:cNvSpPr>
            <a:spLocks noChangeArrowheads="1"/>
          </p:cNvSpPr>
          <p:nvPr/>
        </p:nvSpPr>
        <p:spPr bwMode="auto">
          <a:xfrm>
            <a:off x="4937860" y="2548451"/>
            <a:ext cx="3563230" cy="1214446"/>
          </a:xfrm>
          <a:prstGeom prst="roundRect">
            <a:avLst>
              <a:gd name="adj" fmla="val 16667"/>
            </a:avLst>
          </a:prstGeom>
          <a:solidFill>
            <a:schemeClr val="accent5">
              <a:lumMod val="20000"/>
              <a:lumOff val="80000"/>
            </a:schemeClr>
          </a:solidFill>
          <a:ln w="3175" algn="ctr">
            <a:noFill/>
            <a:round/>
            <a:headEnd/>
            <a:tailEnd/>
          </a:ln>
          <a:effectLst/>
        </p:spPr>
        <p:txBody>
          <a:bodyPr/>
          <a:lstStyle/>
          <a:p>
            <a:r>
              <a:rPr lang="ja-JP" altLang="en-US" sz="2000" dirty="0">
                <a:latin typeface="+mj-ea"/>
                <a:ea typeface="+mj-ea"/>
              </a:rPr>
              <a:t>政府セクター・営利セクターの両方が供給可能な領域</a:t>
            </a:r>
          </a:p>
        </p:txBody>
      </p:sp>
      <p:sp>
        <p:nvSpPr>
          <p:cNvPr id="317447" name="AutoShape 7"/>
          <p:cNvSpPr>
            <a:spLocks noChangeArrowheads="1"/>
          </p:cNvSpPr>
          <p:nvPr/>
        </p:nvSpPr>
        <p:spPr bwMode="auto">
          <a:xfrm>
            <a:off x="533650" y="2521059"/>
            <a:ext cx="3784518" cy="1223962"/>
          </a:xfrm>
          <a:prstGeom prst="roundRect">
            <a:avLst>
              <a:gd name="adj" fmla="val 16667"/>
            </a:avLst>
          </a:prstGeom>
          <a:solidFill>
            <a:schemeClr val="accent5">
              <a:lumMod val="20000"/>
              <a:lumOff val="80000"/>
            </a:schemeClr>
          </a:solidFill>
          <a:ln w="3175" algn="ctr">
            <a:noFill/>
            <a:round/>
            <a:headEnd/>
            <a:tailEnd/>
          </a:ln>
          <a:effectLst/>
        </p:spPr>
        <p:txBody>
          <a:bodyPr/>
          <a:lstStyle/>
          <a:p>
            <a:r>
              <a:rPr lang="ja-JP" altLang="en-US" sz="2000" dirty="0">
                <a:latin typeface="+mj-ea"/>
                <a:ea typeface="+mj-ea"/>
              </a:rPr>
              <a:t>政府セクターによる供給（政府、自治体</a:t>
            </a:r>
            <a:r>
              <a:rPr lang="en-US" altLang="ja-JP" sz="2000" dirty="0">
                <a:latin typeface="+mj-ea"/>
                <a:ea typeface="+mj-ea"/>
              </a:rPr>
              <a:t>､</a:t>
            </a:r>
            <a:r>
              <a:rPr lang="ja-JP" altLang="en-US" sz="2000" dirty="0">
                <a:latin typeface="+mj-ea"/>
                <a:ea typeface="+mj-ea"/>
              </a:rPr>
              <a:t>独法、特殊法人、地方公社）</a:t>
            </a:r>
          </a:p>
        </p:txBody>
      </p:sp>
      <p:sp>
        <p:nvSpPr>
          <p:cNvPr id="317448" name="AutoShape 8"/>
          <p:cNvSpPr>
            <a:spLocks noChangeArrowheads="1"/>
          </p:cNvSpPr>
          <p:nvPr/>
        </p:nvSpPr>
        <p:spPr bwMode="auto">
          <a:xfrm>
            <a:off x="4919734" y="4740689"/>
            <a:ext cx="3571900" cy="1152525"/>
          </a:xfrm>
          <a:prstGeom prst="roundRect">
            <a:avLst>
              <a:gd name="adj" fmla="val 16667"/>
            </a:avLst>
          </a:prstGeom>
          <a:solidFill>
            <a:schemeClr val="accent5">
              <a:lumMod val="20000"/>
              <a:lumOff val="80000"/>
            </a:schemeClr>
          </a:solidFill>
          <a:ln w="3175" algn="ctr">
            <a:noFill/>
            <a:round/>
            <a:headEnd/>
            <a:tailEnd/>
          </a:ln>
          <a:effectLst/>
        </p:spPr>
        <p:txBody>
          <a:bodyPr/>
          <a:lstStyle/>
          <a:p>
            <a:r>
              <a:rPr lang="ja-JP" altLang="en-US" sz="2000" dirty="0">
                <a:latin typeface="+mj-ea"/>
                <a:ea typeface="+mj-ea"/>
              </a:rPr>
              <a:t>営利セクターによる供給（株式・有限会社、証券取引、商品取引）</a:t>
            </a:r>
          </a:p>
        </p:txBody>
      </p:sp>
      <p:sp>
        <p:nvSpPr>
          <p:cNvPr id="317454" name="Rectangle 14"/>
          <p:cNvSpPr>
            <a:spLocks noChangeArrowheads="1"/>
          </p:cNvSpPr>
          <p:nvPr/>
        </p:nvSpPr>
        <p:spPr bwMode="auto">
          <a:xfrm>
            <a:off x="428596" y="1857364"/>
            <a:ext cx="2786084" cy="428628"/>
          </a:xfrm>
          <a:prstGeom prst="rect">
            <a:avLst/>
          </a:prstGeom>
          <a:noFill/>
          <a:ln w="6350" algn="ctr">
            <a:noFill/>
            <a:miter lim="800000"/>
            <a:headEnd/>
            <a:tailEnd/>
          </a:ln>
          <a:effectLst/>
        </p:spPr>
        <p:txBody>
          <a:bodyPr/>
          <a:lstStyle/>
          <a:p>
            <a:r>
              <a:rPr lang="ja-JP" altLang="en-US" sz="2400" dirty="0">
                <a:latin typeface="+mj-ea"/>
                <a:ea typeface="+mj-ea"/>
              </a:rPr>
              <a:t>行政こそ責任がある</a:t>
            </a:r>
            <a:r>
              <a:rPr lang="ja-JP" altLang="en-US" dirty="0">
                <a:latin typeface="AR P丸ゴシック体M" pitchFamily="50" charset="-128"/>
                <a:ea typeface="AR P丸ゴシック体M" pitchFamily="50" charset="-128"/>
              </a:rPr>
              <a:t>　</a:t>
            </a:r>
          </a:p>
        </p:txBody>
      </p:sp>
      <p:sp>
        <p:nvSpPr>
          <p:cNvPr id="317455" name="Rectangle 15"/>
          <p:cNvSpPr>
            <a:spLocks noChangeArrowheads="1"/>
          </p:cNvSpPr>
          <p:nvPr/>
        </p:nvSpPr>
        <p:spPr bwMode="auto">
          <a:xfrm flipH="1">
            <a:off x="6171789" y="6116474"/>
            <a:ext cx="2232025" cy="357191"/>
          </a:xfrm>
          <a:prstGeom prst="rect">
            <a:avLst/>
          </a:prstGeom>
          <a:noFill/>
          <a:ln w="3175" algn="ctr">
            <a:noFill/>
            <a:miter lim="800000"/>
            <a:headEnd/>
            <a:tailEnd/>
          </a:ln>
          <a:effectLst/>
        </p:spPr>
        <p:txBody>
          <a:bodyPr wrap="none" anchor="ctr"/>
          <a:lstStyle/>
          <a:p>
            <a:pPr algn="ctr"/>
            <a:r>
              <a:rPr lang="ja-JP" altLang="en-US" sz="2000" dirty="0">
                <a:latin typeface="+mj-ea"/>
                <a:ea typeface="+mj-ea"/>
              </a:rPr>
              <a:t>民間企業に任せる</a:t>
            </a:r>
          </a:p>
        </p:txBody>
      </p:sp>
      <p:sp>
        <p:nvSpPr>
          <p:cNvPr id="19" name="正方形/長方形 18"/>
          <p:cNvSpPr/>
          <p:nvPr/>
        </p:nvSpPr>
        <p:spPr>
          <a:xfrm>
            <a:off x="3428992" y="214290"/>
            <a:ext cx="5391480" cy="71438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mj-ea"/>
                <a:ea typeface="+mj-ea"/>
              </a:rPr>
              <a:t>「消費の集合性」論－サービスが集合的な享受か（鉄道）、個別的な利益か（タクシー）の分類</a:t>
            </a:r>
            <a:endParaRPr kumimoji="1" lang="ja-JP" altLang="en-US" sz="2000" dirty="0">
              <a:solidFill>
                <a:schemeClr val="tx1"/>
              </a:solidFill>
              <a:latin typeface="+mj-ea"/>
              <a:ea typeface="+mj-ea"/>
            </a:endParaRPr>
          </a:p>
        </p:txBody>
      </p:sp>
      <p:sp>
        <p:nvSpPr>
          <p:cNvPr id="20" name="正方形/長方形 19"/>
          <p:cNvSpPr/>
          <p:nvPr/>
        </p:nvSpPr>
        <p:spPr>
          <a:xfrm>
            <a:off x="2771799" y="3358405"/>
            <a:ext cx="1434341" cy="321514"/>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j-ea"/>
                <a:ea typeface="+mj-ea"/>
              </a:rPr>
              <a:t>公共財</a:t>
            </a:r>
          </a:p>
        </p:txBody>
      </p:sp>
      <p:sp>
        <p:nvSpPr>
          <p:cNvPr id="22" name="正方形/長方形 21"/>
          <p:cNvSpPr/>
          <p:nvPr/>
        </p:nvSpPr>
        <p:spPr>
          <a:xfrm>
            <a:off x="2900659" y="6103629"/>
            <a:ext cx="3271130" cy="500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schemeClr val="tx1"/>
                </a:solidFill>
                <a:latin typeface="+mj-ea"/>
                <a:ea typeface="+mj-ea"/>
              </a:rPr>
              <a:t>C</a:t>
            </a:r>
            <a:r>
              <a:rPr lang="ja-JP" altLang="en-US" sz="2800" dirty="0">
                <a:solidFill>
                  <a:schemeClr val="tx1"/>
                </a:solidFill>
                <a:latin typeface="+mj-ea"/>
                <a:ea typeface="+mj-ea"/>
              </a:rPr>
              <a:t>　私益性　Ｄ</a:t>
            </a:r>
            <a:endParaRPr kumimoji="1" lang="ja-JP" altLang="en-US" sz="2800" dirty="0">
              <a:solidFill>
                <a:schemeClr val="tx1"/>
              </a:solidFill>
              <a:latin typeface="+mj-ea"/>
              <a:ea typeface="+mj-ea"/>
            </a:endParaRPr>
          </a:p>
        </p:txBody>
      </p:sp>
      <p:sp>
        <p:nvSpPr>
          <p:cNvPr id="23" name="正方形/長方形 22"/>
          <p:cNvSpPr/>
          <p:nvPr/>
        </p:nvSpPr>
        <p:spPr>
          <a:xfrm>
            <a:off x="7307766" y="3815894"/>
            <a:ext cx="1357322" cy="714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mj-ea"/>
                <a:ea typeface="+mj-ea"/>
              </a:rPr>
              <a:t>営利性</a:t>
            </a:r>
            <a:endParaRPr kumimoji="1" lang="ja-JP" altLang="en-US" sz="2800" dirty="0">
              <a:solidFill>
                <a:schemeClr val="tx1"/>
              </a:solidFill>
              <a:latin typeface="+mj-ea"/>
              <a:ea typeface="+mj-ea"/>
            </a:endParaRPr>
          </a:p>
        </p:txBody>
      </p:sp>
      <p:sp>
        <p:nvSpPr>
          <p:cNvPr id="24" name="正方形/長方形 23"/>
          <p:cNvSpPr/>
          <p:nvPr/>
        </p:nvSpPr>
        <p:spPr>
          <a:xfrm>
            <a:off x="285720" y="3857628"/>
            <a:ext cx="1785918"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mj-ea"/>
                <a:ea typeface="+mj-ea"/>
              </a:rPr>
              <a:t>非営利性　</a:t>
            </a:r>
            <a:endParaRPr kumimoji="1" lang="ja-JP" altLang="en-US" sz="2800" dirty="0">
              <a:solidFill>
                <a:schemeClr val="tx1"/>
              </a:solidFill>
              <a:latin typeface="+mj-ea"/>
              <a:ea typeface="+mj-ea"/>
            </a:endParaRPr>
          </a:p>
        </p:txBody>
      </p:sp>
      <p:sp>
        <p:nvSpPr>
          <p:cNvPr id="25" name="角丸四角形 24"/>
          <p:cNvSpPr/>
          <p:nvPr/>
        </p:nvSpPr>
        <p:spPr>
          <a:xfrm>
            <a:off x="533650" y="4754546"/>
            <a:ext cx="3813206" cy="1214446"/>
          </a:xfrm>
          <a:prstGeom prst="roundRect">
            <a:avLst/>
          </a:prstGeom>
          <a:solidFill>
            <a:schemeClr val="accent5">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dirty="0">
              <a:solidFill>
                <a:schemeClr val="tx1"/>
              </a:solidFill>
              <a:latin typeface="AR P丸ゴシック体M" pitchFamily="50" charset="-128"/>
              <a:ea typeface="AR P丸ゴシック体M" pitchFamily="50" charset="-128"/>
            </a:endParaRPr>
          </a:p>
          <a:p>
            <a:r>
              <a:rPr lang="ja-JP" altLang="en-US" sz="2000" dirty="0">
                <a:solidFill>
                  <a:schemeClr val="tx1"/>
                </a:solidFill>
                <a:latin typeface="+mj-ea"/>
                <a:ea typeface="+mj-ea"/>
              </a:rPr>
              <a:t>供給不足領域（政府、市民、営利セクターの複合供給）</a:t>
            </a:r>
            <a:endParaRPr lang="en-US" altLang="ja-JP" sz="2000" dirty="0">
              <a:solidFill>
                <a:schemeClr val="tx1"/>
              </a:solidFill>
              <a:latin typeface="+mj-ea"/>
              <a:ea typeface="+mj-ea"/>
            </a:endParaRPr>
          </a:p>
          <a:p>
            <a:r>
              <a:rPr lang="ja-JP" altLang="en-US" sz="2000" dirty="0">
                <a:solidFill>
                  <a:schemeClr val="tx1"/>
                </a:solidFill>
                <a:latin typeface="+mj-ea"/>
                <a:ea typeface="+mj-ea"/>
              </a:rPr>
              <a:t>政府セクターの供給（生保）</a:t>
            </a:r>
          </a:p>
          <a:p>
            <a:endParaRPr kumimoji="1" lang="ja-JP" altLang="en-US" dirty="0">
              <a:latin typeface="AR P丸ゴシック体M" pitchFamily="50" charset="-128"/>
              <a:ea typeface="AR P丸ゴシック体M" pitchFamily="50" charset="-128"/>
            </a:endParaRPr>
          </a:p>
        </p:txBody>
      </p:sp>
      <p:sp>
        <p:nvSpPr>
          <p:cNvPr id="317456" name="Rectangle 16"/>
          <p:cNvSpPr>
            <a:spLocks noChangeArrowheads="1"/>
          </p:cNvSpPr>
          <p:nvPr/>
        </p:nvSpPr>
        <p:spPr bwMode="auto">
          <a:xfrm>
            <a:off x="5940152" y="1988840"/>
            <a:ext cx="2450973" cy="297152"/>
          </a:xfrm>
          <a:prstGeom prst="rect">
            <a:avLst/>
          </a:prstGeom>
          <a:noFill/>
          <a:ln w="9525" algn="ctr">
            <a:noFill/>
            <a:miter lim="800000"/>
            <a:headEnd/>
            <a:tailEnd/>
          </a:ln>
          <a:effectLst/>
        </p:spPr>
        <p:txBody>
          <a:bodyPr wrap="none" anchor="ctr"/>
          <a:lstStyle/>
          <a:p>
            <a:pPr algn="ctr"/>
            <a:r>
              <a:rPr lang="ja-JP" altLang="en-US" sz="1400" dirty="0">
                <a:latin typeface="AR P丸ゴシック体M" pitchFamily="50" charset="-128"/>
                <a:ea typeface="AR P丸ゴシック体M" pitchFamily="50" charset="-128"/>
              </a:rPr>
              <a:t>　　　</a:t>
            </a:r>
            <a:r>
              <a:rPr lang="ja-JP" altLang="en-US" sz="2400" dirty="0">
                <a:latin typeface="+mj-ea"/>
                <a:ea typeface="+mj-ea"/>
              </a:rPr>
              <a:t>従来行政が提供</a:t>
            </a:r>
          </a:p>
        </p:txBody>
      </p:sp>
      <p:sp>
        <p:nvSpPr>
          <p:cNvPr id="26" name="正方形/長方形 25"/>
          <p:cNvSpPr/>
          <p:nvPr/>
        </p:nvSpPr>
        <p:spPr>
          <a:xfrm>
            <a:off x="6429389" y="5509719"/>
            <a:ext cx="1143008" cy="448498"/>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bg1"/>
              </a:solidFill>
            </a:endParaRPr>
          </a:p>
          <a:p>
            <a:pPr algn="ctr"/>
            <a:r>
              <a:rPr lang="ja-JP" altLang="en-US" sz="2000" dirty="0">
                <a:solidFill>
                  <a:schemeClr val="tx1"/>
                </a:solidFill>
                <a:latin typeface="+mj-ea"/>
                <a:ea typeface="+mj-ea"/>
              </a:rPr>
              <a:t>私的材</a:t>
            </a:r>
          </a:p>
          <a:p>
            <a:pPr algn="ctr"/>
            <a:endParaRPr kumimoji="1" lang="ja-JP" altLang="en-US" dirty="0"/>
          </a:p>
        </p:txBody>
      </p:sp>
      <p:sp>
        <p:nvSpPr>
          <p:cNvPr id="27" name="正方形/長方形 26"/>
          <p:cNvSpPr/>
          <p:nvPr/>
        </p:nvSpPr>
        <p:spPr>
          <a:xfrm>
            <a:off x="4761425" y="4345269"/>
            <a:ext cx="2357454" cy="35719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a:solidFill>
                <a:prstClr val="white"/>
              </a:solidFill>
              <a:latin typeface="+mj-ea"/>
              <a:ea typeface="+mj-ea"/>
            </a:endParaRPr>
          </a:p>
          <a:p>
            <a:pPr algn="ctr"/>
            <a:r>
              <a:rPr lang="ja-JP" altLang="en-US" sz="2000" dirty="0">
                <a:solidFill>
                  <a:schemeClr val="tx1"/>
                </a:solidFill>
                <a:latin typeface="+mj-ea"/>
                <a:ea typeface="+mj-ea"/>
              </a:rPr>
              <a:t>第３セクター破綻</a:t>
            </a:r>
            <a:r>
              <a:rPr lang="ja-JP" altLang="en-US" sz="1400" dirty="0">
                <a:solidFill>
                  <a:prstClr val="white"/>
                </a:solidFill>
              </a:rPr>
              <a:t>　</a:t>
            </a:r>
            <a:endParaRPr lang="ja-JP" altLang="en-US" sz="1400" dirty="0"/>
          </a:p>
          <a:p>
            <a:pPr algn="ctr"/>
            <a:endParaRPr kumimoji="1" lang="ja-JP" altLang="en-US" dirty="0"/>
          </a:p>
        </p:txBody>
      </p:sp>
      <p:sp>
        <p:nvSpPr>
          <p:cNvPr id="5" name="正方形/長方形 4"/>
          <p:cNvSpPr/>
          <p:nvPr/>
        </p:nvSpPr>
        <p:spPr>
          <a:xfrm>
            <a:off x="3347864" y="1857364"/>
            <a:ext cx="2592288" cy="4915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ysClr val="windowText" lastClr="000000"/>
                </a:solidFill>
                <a:latin typeface="+mj-ea"/>
                <a:ea typeface="+mj-ea"/>
              </a:rPr>
              <a:t>Ａ　公共性　Ｂ</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38824" y="94784"/>
            <a:ext cx="8501122" cy="1571636"/>
          </a:xfrm>
          <a:noFill/>
          <a:ln>
            <a:noFill/>
          </a:ln>
        </p:spPr>
        <p:txBody>
          <a:bodyPr>
            <a:normAutofit fontScale="90000"/>
          </a:bodyPr>
          <a:lstStyle/>
          <a:p>
            <a:pPr algn="l"/>
            <a:br>
              <a:rPr kumimoji="1" lang="en-US" altLang="ja-JP" sz="3100" dirty="0">
                <a:latin typeface="AR P丸ゴシック体M" pitchFamily="50" charset="-128"/>
                <a:ea typeface="AR P丸ゴシック体M" pitchFamily="50" charset="-128"/>
              </a:rPr>
            </a:br>
            <a:r>
              <a:rPr kumimoji="1" lang="ja-JP" altLang="en-US" sz="3600" dirty="0">
                <a:latin typeface="HGP創英角ｺﾞｼｯｸUB" panose="020B0900000000000000" pitchFamily="50" charset="-128"/>
                <a:ea typeface="HGP創英角ｺﾞｼｯｸUB" panose="020B0900000000000000" pitchFamily="50" charset="-128"/>
              </a:rPr>
              <a:t>政府と民間の「公契約」はいかにあるべきか。</a:t>
            </a:r>
            <a:br>
              <a:rPr kumimoji="1" lang="en-US" altLang="ja-JP" sz="3600" dirty="0">
                <a:latin typeface="HGP創英角ｺﾞｼｯｸUB" panose="020B0900000000000000" pitchFamily="50" charset="-128"/>
                <a:ea typeface="HGP創英角ｺﾞｼｯｸUB" panose="020B0900000000000000" pitchFamily="50" charset="-128"/>
              </a:rPr>
            </a:br>
            <a:r>
              <a:rPr lang="ja-JP" altLang="en-US" sz="3100" dirty="0">
                <a:latin typeface="+mj-ea"/>
              </a:rPr>
              <a:t>１．</a:t>
            </a:r>
            <a:r>
              <a:rPr kumimoji="1" lang="ja-JP" altLang="en-US" sz="3100" dirty="0">
                <a:latin typeface="+mj-ea"/>
              </a:rPr>
              <a:t>考える視点の一つがＩＬＯの国際基準</a:t>
            </a:r>
            <a:br>
              <a:rPr kumimoji="1" lang="en-US" altLang="ja-JP" sz="3100" dirty="0">
                <a:latin typeface="+mj-ea"/>
              </a:rPr>
            </a:br>
            <a:r>
              <a:rPr lang="ja-JP" altLang="en-US" sz="3100" dirty="0">
                <a:latin typeface="+mj-ea"/>
              </a:rPr>
              <a:t>２．もう一つが「公共サービス基本法」</a:t>
            </a:r>
            <a:r>
              <a:rPr lang="ja-JP" altLang="en-US" sz="2000" dirty="0">
                <a:latin typeface="AR P丸ゴシック体M" pitchFamily="50" charset="-128"/>
                <a:ea typeface="AR P丸ゴシック体M" pitchFamily="50" charset="-128"/>
              </a:rPr>
              <a:t>（</a:t>
            </a:r>
            <a:r>
              <a:rPr lang="en-US" altLang="ja-JP" sz="2000" dirty="0">
                <a:latin typeface="AR P丸ゴシック体M" pitchFamily="50" charset="-128"/>
                <a:ea typeface="AR P丸ゴシック体M" pitchFamily="50" charset="-128"/>
              </a:rPr>
              <a:t>09.7</a:t>
            </a:r>
            <a:r>
              <a:rPr lang="ja-JP" altLang="en-US" sz="2000" dirty="0">
                <a:latin typeface="AR P丸ゴシック体M" pitchFamily="50" charset="-128"/>
                <a:ea typeface="AR P丸ゴシック体M" pitchFamily="50" charset="-128"/>
              </a:rPr>
              <a:t>施行）</a:t>
            </a:r>
            <a:br>
              <a:rPr kumimoji="1" lang="en-US" altLang="ja-JP" sz="2800" dirty="0">
                <a:latin typeface="AR P丸ゴシック体M" pitchFamily="50" charset="-128"/>
                <a:ea typeface="AR P丸ゴシック体M" pitchFamily="50" charset="-128"/>
              </a:rPr>
            </a:br>
            <a:endParaRPr kumimoji="1" lang="ja-JP" altLang="en-US" sz="1800" dirty="0">
              <a:latin typeface="AR P丸ゴシック体M" pitchFamily="50" charset="-128"/>
              <a:ea typeface="AR P丸ゴシック体M" pitchFamily="50" charset="-128"/>
            </a:endParaRPr>
          </a:p>
        </p:txBody>
      </p:sp>
      <p:sp>
        <p:nvSpPr>
          <p:cNvPr id="3" name="コンテンツ プレースホルダ 2"/>
          <p:cNvSpPr>
            <a:spLocks noGrp="1"/>
          </p:cNvSpPr>
          <p:nvPr>
            <p:ph idx="1"/>
          </p:nvPr>
        </p:nvSpPr>
        <p:spPr>
          <a:xfrm>
            <a:off x="228296" y="1757098"/>
            <a:ext cx="8487108" cy="4452526"/>
          </a:xfrm>
        </p:spPr>
        <p:txBody>
          <a:bodyPr>
            <a:normAutofit fontScale="25000" lnSpcReduction="20000"/>
          </a:bodyPr>
          <a:lstStyle/>
          <a:p>
            <a:pPr>
              <a:buNone/>
            </a:pPr>
            <a:r>
              <a:rPr lang="ja-JP" altLang="en-US" sz="8000" dirty="0">
                <a:latin typeface="+mj-ea"/>
                <a:ea typeface="+mj-ea"/>
              </a:rPr>
              <a:t>「公契約」運動は</a:t>
            </a:r>
            <a:r>
              <a:rPr lang="en-US" altLang="ja-JP" sz="8000" dirty="0">
                <a:latin typeface="+mj-ea"/>
                <a:ea typeface="+mj-ea"/>
              </a:rPr>
              <a:t>ILO</a:t>
            </a:r>
            <a:r>
              <a:rPr lang="ja-JP" altLang="en-US" sz="8000" dirty="0">
                <a:latin typeface="+mj-ea"/>
                <a:ea typeface="+mj-ea"/>
              </a:rPr>
              <a:t>第</a:t>
            </a:r>
            <a:r>
              <a:rPr lang="en-US" altLang="ja-JP" sz="8000" dirty="0">
                <a:latin typeface="+mj-ea"/>
                <a:ea typeface="+mj-ea"/>
              </a:rPr>
              <a:t>94</a:t>
            </a:r>
            <a:r>
              <a:rPr lang="ja-JP" altLang="en-US" sz="8000" dirty="0">
                <a:latin typeface="+mj-ea"/>
                <a:ea typeface="+mj-ea"/>
              </a:rPr>
              <a:t>号条約</a:t>
            </a:r>
            <a:r>
              <a:rPr lang="en-US" altLang="ja-JP" sz="8000" dirty="0">
                <a:latin typeface="+mj-ea"/>
                <a:ea typeface="+mj-ea"/>
              </a:rPr>
              <a:t>(1949</a:t>
            </a:r>
            <a:r>
              <a:rPr lang="ja-JP" altLang="en-US" sz="8000" dirty="0">
                <a:latin typeface="+mj-ea"/>
                <a:ea typeface="+mj-ea"/>
              </a:rPr>
              <a:t>年</a:t>
            </a:r>
            <a:r>
              <a:rPr lang="en-US" altLang="ja-JP" sz="8000" dirty="0">
                <a:latin typeface="+mj-ea"/>
                <a:ea typeface="+mj-ea"/>
              </a:rPr>
              <a:t>)</a:t>
            </a:r>
            <a:r>
              <a:rPr lang="ja-JP" altLang="en-US" sz="8000" dirty="0">
                <a:latin typeface="+mj-ea"/>
                <a:ea typeface="+mj-ea"/>
              </a:rPr>
              <a:t>と勧告第</a:t>
            </a:r>
            <a:r>
              <a:rPr lang="en-US" altLang="ja-JP" sz="8000" dirty="0">
                <a:latin typeface="+mj-ea"/>
                <a:ea typeface="+mj-ea"/>
              </a:rPr>
              <a:t>73</a:t>
            </a:r>
            <a:r>
              <a:rPr lang="ja-JP" altLang="en-US" sz="8000" dirty="0">
                <a:latin typeface="+mj-ea"/>
                <a:ea typeface="+mj-ea"/>
              </a:rPr>
              <a:t>号（同</a:t>
            </a:r>
            <a:r>
              <a:rPr lang="en-US" altLang="ja-JP" sz="8000" dirty="0">
                <a:latin typeface="+mj-ea"/>
                <a:ea typeface="+mj-ea"/>
              </a:rPr>
              <a:t>)</a:t>
            </a:r>
            <a:r>
              <a:rPr lang="ja-JP" altLang="en-US" sz="8000" dirty="0">
                <a:latin typeface="+mj-ea"/>
                <a:ea typeface="+mj-ea"/>
              </a:rPr>
              <a:t>を基礎にしている。　　　</a:t>
            </a:r>
            <a:endParaRPr lang="en-US" altLang="ja-JP" sz="8000" dirty="0">
              <a:latin typeface="+mj-ea"/>
              <a:ea typeface="+mj-ea"/>
            </a:endParaRPr>
          </a:p>
          <a:p>
            <a:pPr>
              <a:buNone/>
            </a:pPr>
            <a:r>
              <a:rPr lang="ja-JP" altLang="en-US" sz="8000" dirty="0">
                <a:latin typeface="+mj-ea"/>
                <a:ea typeface="+mj-ea"/>
              </a:rPr>
              <a:t>　　　　</a:t>
            </a:r>
            <a:r>
              <a:rPr lang="en-US" altLang="ja-JP" sz="8000" dirty="0">
                <a:latin typeface="+mj-ea"/>
                <a:ea typeface="+mj-ea"/>
              </a:rPr>
              <a:t>Convention</a:t>
            </a:r>
            <a:r>
              <a:rPr lang="ja-JP" altLang="en-US" sz="8000" dirty="0">
                <a:latin typeface="+mj-ea"/>
                <a:ea typeface="+mj-ea"/>
              </a:rPr>
              <a:t>　</a:t>
            </a:r>
            <a:r>
              <a:rPr lang="en-US" altLang="ja-JP" sz="8000" dirty="0">
                <a:latin typeface="+mj-ea"/>
                <a:ea typeface="+mj-ea"/>
              </a:rPr>
              <a:t>concerning</a:t>
            </a:r>
            <a:r>
              <a:rPr lang="ja-JP" altLang="en-US" sz="8000" dirty="0">
                <a:latin typeface="+mj-ea"/>
                <a:ea typeface="+mj-ea"/>
              </a:rPr>
              <a:t>　Ｌａｂｏｕｒ　</a:t>
            </a:r>
            <a:r>
              <a:rPr lang="en-US" altLang="ja-JP" sz="8000" dirty="0">
                <a:latin typeface="+mj-ea"/>
                <a:ea typeface="+mj-ea"/>
              </a:rPr>
              <a:t>Clauses</a:t>
            </a:r>
            <a:r>
              <a:rPr lang="ja-JP" altLang="en-US" sz="8000" dirty="0">
                <a:latin typeface="+mj-ea"/>
                <a:ea typeface="+mj-ea"/>
              </a:rPr>
              <a:t>　</a:t>
            </a:r>
            <a:r>
              <a:rPr lang="en-US" altLang="ja-JP" sz="8000" dirty="0">
                <a:latin typeface="+mj-ea"/>
                <a:ea typeface="+mj-ea"/>
              </a:rPr>
              <a:t>in public </a:t>
            </a:r>
            <a:r>
              <a:rPr lang="ja-JP" altLang="en-US" sz="8000" dirty="0">
                <a:latin typeface="+mj-ea"/>
                <a:ea typeface="+mj-ea"/>
              </a:rPr>
              <a:t>Ｃｏｎｔｒａｃｔ</a:t>
            </a:r>
            <a:endParaRPr lang="en-US" altLang="ja-JP" sz="8000" dirty="0">
              <a:latin typeface="+mj-ea"/>
              <a:ea typeface="+mj-ea"/>
            </a:endParaRPr>
          </a:p>
          <a:p>
            <a:pPr algn="just">
              <a:lnSpc>
                <a:spcPct val="110000"/>
              </a:lnSpc>
              <a:spcBef>
                <a:spcPts val="0"/>
              </a:spcBef>
              <a:spcAft>
                <a:spcPts val="0"/>
              </a:spcAft>
              <a:buNone/>
            </a:pPr>
            <a:r>
              <a:rPr kumimoji="1" lang="en-US" altLang="ja-JP" sz="8000" dirty="0">
                <a:latin typeface="+mj-ea"/>
                <a:ea typeface="+mj-ea"/>
              </a:rPr>
              <a:t>〔</a:t>
            </a:r>
            <a:r>
              <a:rPr kumimoji="1" lang="ja-JP" altLang="en-US" sz="8000" dirty="0">
                <a:latin typeface="+mj-ea"/>
                <a:ea typeface="+mj-ea"/>
              </a:rPr>
              <a:t>条約の目的</a:t>
            </a:r>
            <a:r>
              <a:rPr lang="ja-JP" altLang="en-US" sz="8000" dirty="0">
                <a:latin typeface="+mj-ea"/>
                <a:ea typeface="+mj-ea"/>
              </a:rPr>
              <a:t>・趣旨</a:t>
            </a:r>
            <a:r>
              <a:rPr lang="en-US" altLang="ja-JP" sz="8000" dirty="0">
                <a:latin typeface="+mj-ea"/>
                <a:ea typeface="+mj-ea"/>
              </a:rPr>
              <a:t>〕</a:t>
            </a:r>
          </a:p>
          <a:p>
            <a:pPr algn="just">
              <a:lnSpc>
                <a:spcPct val="110000"/>
              </a:lnSpc>
              <a:spcBef>
                <a:spcPts val="0"/>
              </a:spcBef>
              <a:spcAft>
                <a:spcPts val="0"/>
              </a:spcAft>
              <a:buNone/>
            </a:pPr>
            <a:r>
              <a:rPr kumimoji="1" lang="ja-JP" altLang="en-US" sz="8000" dirty="0">
                <a:latin typeface="+mj-ea"/>
                <a:ea typeface="+mj-ea"/>
              </a:rPr>
              <a:t>①公的機関と民間機関との公契約は、低廉な条件提示で契約（落札の原則）</a:t>
            </a:r>
            <a:endParaRPr kumimoji="1" lang="en-US" altLang="ja-JP" sz="8000" dirty="0">
              <a:latin typeface="+mj-ea"/>
              <a:ea typeface="+mj-ea"/>
            </a:endParaRPr>
          </a:p>
          <a:p>
            <a:pPr algn="just">
              <a:lnSpc>
                <a:spcPct val="110000"/>
              </a:lnSpc>
              <a:spcBef>
                <a:spcPts val="0"/>
              </a:spcBef>
              <a:spcAft>
                <a:spcPts val="0"/>
              </a:spcAft>
              <a:buNone/>
            </a:pPr>
            <a:r>
              <a:rPr kumimoji="1" lang="ja-JP" altLang="en-US" sz="8000" dirty="0">
                <a:latin typeface="+mj-ea"/>
                <a:ea typeface="+mj-ea"/>
              </a:rPr>
              <a:t>されがちであり、コス</a:t>
            </a:r>
            <a:r>
              <a:rPr lang="ja-JP" altLang="en-US" sz="8000" dirty="0">
                <a:latin typeface="+mj-ea"/>
                <a:ea typeface="+mj-ea"/>
              </a:rPr>
              <a:t> </a:t>
            </a:r>
            <a:r>
              <a:rPr kumimoji="1" lang="ja-JP" altLang="en-US" sz="8000" dirty="0">
                <a:latin typeface="+mj-ea"/>
                <a:ea typeface="+mj-ea"/>
              </a:rPr>
              <a:t>ト削減の結果、低賃金が実現する可能性が高い。</a:t>
            </a:r>
            <a:r>
              <a:rPr lang="ja-JP" altLang="en-US" sz="8000" dirty="0">
                <a:latin typeface="+mj-ea"/>
                <a:ea typeface="+mj-ea"/>
              </a:rPr>
              <a:t>しかし、</a:t>
            </a:r>
            <a:endParaRPr lang="en-US" altLang="ja-JP" sz="8000" dirty="0">
              <a:latin typeface="+mj-ea"/>
              <a:ea typeface="+mj-ea"/>
            </a:endParaRPr>
          </a:p>
          <a:p>
            <a:pPr algn="just">
              <a:lnSpc>
                <a:spcPct val="110000"/>
              </a:lnSpc>
              <a:spcBef>
                <a:spcPts val="0"/>
              </a:spcBef>
              <a:spcAft>
                <a:spcPts val="0"/>
              </a:spcAft>
              <a:buNone/>
            </a:pPr>
            <a:r>
              <a:rPr lang="ja-JP" altLang="en-US" sz="8000" dirty="0">
                <a:latin typeface="+mj-ea"/>
                <a:ea typeface="+mj-ea"/>
              </a:rPr>
              <a:t>②公的機関はモデル使用者、民間機</a:t>
            </a:r>
            <a:r>
              <a:rPr lang="en-US" altLang="ja-JP" sz="8000" dirty="0">
                <a:latin typeface="+mj-ea"/>
                <a:ea typeface="+mj-ea"/>
              </a:rPr>
              <a:t> </a:t>
            </a:r>
            <a:r>
              <a:rPr lang="ja-JP" altLang="en-US" sz="8000" dirty="0">
                <a:latin typeface="+mj-ea"/>
                <a:ea typeface="+mj-ea"/>
              </a:rPr>
              <a:t>関の模範となる必要がある。だから、公</a:t>
            </a:r>
            <a:endParaRPr lang="en-US" altLang="ja-JP" sz="8000" dirty="0">
              <a:latin typeface="+mj-ea"/>
              <a:ea typeface="+mj-ea"/>
            </a:endParaRPr>
          </a:p>
          <a:p>
            <a:pPr algn="just">
              <a:lnSpc>
                <a:spcPct val="110000"/>
              </a:lnSpc>
              <a:spcBef>
                <a:spcPts val="0"/>
              </a:spcBef>
              <a:spcAft>
                <a:spcPts val="0"/>
              </a:spcAft>
              <a:buNone/>
            </a:pPr>
            <a:r>
              <a:rPr lang="ja-JP" altLang="en-US" sz="8000" dirty="0">
                <a:latin typeface="+mj-ea"/>
                <a:ea typeface="+mj-ea"/>
              </a:rPr>
              <a:t>契約に適正労働条項を挿入し、公正労働条件の確保低賃金の除去を目的と</a:t>
            </a:r>
            <a:endParaRPr lang="en-US" altLang="ja-JP" sz="8000" dirty="0">
              <a:latin typeface="+mj-ea"/>
              <a:ea typeface="+mj-ea"/>
            </a:endParaRPr>
          </a:p>
          <a:p>
            <a:pPr algn="just">
              <a:lnSpc>
                <a:spcPct val="110000"/>
              </a:lnSpc>
              <a:spcBef>
                <a:spcPts val="0"/>
              </a:spcBef>
              <a:spcAft>
                <a:spcPts val="0"/>
              </a:spcAft>
              <a:buNone/>
            </a:pPr>
            <a:r>
              <a:rPr lang="ja-JP" altLang="en-US" sz="8000" dirty="0">
                <a:latin typeface="+mj-ea"/>
                <a:ea typeface="+mj-ea"/>
              </a:rPr>
              <a:t>するのが、本条約の趣旨である。（</a:t>
            </a:r>
            <a:r>
              <a:rPr kumimoji="1" lang="ja-JP" altLang="en-US" sz="8000" dirty="0">
                <a:latin typeface="+mj-ea"/>
                <a:ea typeface="+mj-ea"/>
              </a:rPr>
              <a:t>「講座</a:t>
            </a:r>
            <a:r>
              <a:rPr lang="en-US" altLang="ja-JP" sz="8000" dirty="0">
                <a:latin typeface="+mj-ea"/>
                <a:ea typeface="+mj-ea"/>
              </a:rPr>
              <a:t>ILO(</a:t>
            </a:r>
            <a:r>
              <a:rPr kumimoji="1" lang="ja-JP" altLang="en-US" sz="8000" dirty="0">
                <a:latin typeface="+mj-ea"/>
                <a:ea typeface="+mj-ea"/>
              </a:rPr>
              <a:t>下）</a:t>
            </a:r>
            <a:r>
              <a:rPr kumimoji="1" lang="en-US" altLang="ja-JP" sz="8000" dirty="0">
                <a:latin typeface="+mj-ea"/>
                <a:ea typeface="+mj-ea"/>
              </a:rPr>
              <a:t>ILO</a:t>
            </a:r>
            <a:r>
              <a:rPr kumimoji="1" lang="ja-JP" altLang="en-US" sz="8000" dirty="0">
                <a:latin typeface="+mj-ea"/>
                <a:ea typeface="+mj-ea"/>
              </a:rPr>
              <a:t>協会</a:t>
            </a:r>
            <a:r>
              <a:rPr kumimoji="1" lang="en-US" altLang="ja-JP" sz="8000" dirty="0">
                <a:latin typeface="+mj-ea"/>
                <a:ea typeface="+mj-ea"/>
              </a:rPr>
              <a:t>99</a:t>
            </a:r>
            <a:r>
              <a:rPr kumimoji="1" lang="ja-JP" altLang="en-US" sz="8000" dirty="0">
                <a:latin typeface="+mj-ea"/>
                <a:ea typeface="+mj-ea"/>
              </a:rPr>
              <a:t>年」）</a:t>
            </a:r>
            <a:endParaRPr lang="en-US" altLang="ja-JP" sz="8000" dirty="0">
              <a:latin typeface="+mj-ea"/>
              <a:ea typeface="+mj-ea"/>
            </a:endParaRPr>
          </a:p>
          <a:p>
            <a:pPr algn="just">
              <a:lnSpc>
                <a:spcPct val="110000"/>
              </a:lnSpc>
              <a:spcBef>
                <a:spcPts val="0"/>
              </a:spcBef>
              <a:spcAft>
                <a:spcPts val="0"/>
              </a:spcAft>
              <a:buNone/>
            </a:pPr>
            <a:r>
              <a:rPr lang="en-US" altLang="ja-JP" sz="8000" dirty="0">
                <a:latin typeface="+mj-ea"/>
                <a:ea typeface="+mj-ea"/>
              </a:rPr>
              <a:t>〔</a:t>
            </a:r>
            <a:r>
              <a:rPr lang="ja-JP" altLang="en-US" sz="8000" dirty="0">
                <a:latin typeface="+mj-ea"/>
                <a:ea typeface="+mj-ea"/>
              </a:rPr>
              <a:t>日本の現実</a:t>
            </a:r>
            <a:r>
              <a:rPr lang="en-US" altLang="ja-JP" sz="8000" dirty="0">
                <a:latin typeface="+mj-ea"/>
                <a:ea typeface="+mj-ea"/>
              </a:rPr>
              <a:t>〕</a:t>
            </a:r>
          </a:p>
          <a:p>
            <a:pPr algn="just">
              <a:lnSpc>
                <a:spcPct val="110000"/>
              </a:lnSpc>
              <a:spcBef>
                <a:spcPts val="0"/>
              </a:spcBef>
              <a:spcAft>
                <a:spcPts val="0"/>
              </a:spcAft>
              <a:buNone/>
            </a:pPr>
            <a:r>
              <a:rPr lang="ja-JP" altLang="en-US" sz="8000" dirty="0">
                <a:latin typeface="+mj-ea"/>
                <a:ea typeface="+mj-ea"/>
              </a:rPr>
              <a:t>　国・自治体の市場秩序に対する認識は「モデル使用者」「模範」の意識から程</a:t>
            </a:r>
            <a:endParaRPr lang="en-US" altLang="ja-JP" sz="8000" dirty="0">
              <a:latin typeface="+mj-ea"/>
              <a:ea typeface="+mj-ea"/>
            </a:endParaRPr>
          </a:p>
          <a:p>
            <a:pPr algn="just">
              <a:lnSpc>
                <a:spcPct val="110000"/>
              </a:lnSpc>
              <a:spcBef>
                <a:spcPts val="0"/>
              </a:spcBef>
              <a:spcAft>
                <a:spcPts val="0"/>
              </a:spcAft>
              <a:buNone/>
            </a:pPr>
            <a:r>
              <a:rPr lang="ja-JP" altLang="en-US" sz="8000" dirty="0">
                <a:latin typeface="+mj-ea"/>
                <a:ea typeface="+mj-ea"/>
              </a:rPr>
              <a:t>　遠い。と</a:t>
            </a:r>
            <a:r>
              <a:rPr lang="en-US" altLang="ja-JP" sz="8000" dirty="0">
                <a:latin typeface="+mj-ea"/>
                <a:ea typeface="+mj-ea"/>
              </a:rPr>
              <a:t> </a:t>
            </a:r>
            <a:r>
              <a:rPr lang="ja-JP" altLang="en-US" sz="8000" dirty="0">
                <a:latin typeface="+mj-ea"/>
                <a:ea typeface="+mj-ea"/>
              </a:rPr>
              <a:t>くに公共調達において、①官・民契約であるから、発注者側は独禁</a:t>
            </a:r>
            <a:endParaRPr lang="en-US" altLang="ja-JP" sz="8000" dirty="0">
              <a:latin typeface="+mj-ea"/>
              <a:ea typeface="+mj-ea"/>
            </a:endParaRPr>
          </a:p>
          <a:p>
            <a:pPr algn="just">
              <a:lnSpc>
                <a:spcPct val="110000"/>
              </a:lnSpc>
              <a:spcBef>
                <a:spcPts val="0"/>
              </a:spcBef>
              <a:spcAft>
                <a:spcPts val="0"/>
              </a:spcAft>
              <a:buNone/>
            </a:pPr>
            <a:r>
              <a:rPr lang="ja-JP" altLang="en-US" sz="8000" dirty="0">
                <a:latin typeface="+mj-ea"/>
                <a:ea typeface="+mj-ea"/>
              </a:rPr>
              <a:t>　法の対象外である、②入札後の事業遂行は　民事であるから官の介入は無</a:t>
            </a:r>
            <a:endParaRPr lang="en-US" altLang="ja-JP" sz="8000" dirty="0">
              <a:latin typeface="+mj-ea"/>
              <a:ea typeface="+mj-ea"/>
            </a:endParaRPr>
          </a:p>
          <a:p>
            <a:pPr algn="just">
              <a:lnSpc>
                <a:spcPct val="110000"/>
              </a:lnSpc>
              <a:spcBef>
                <a:spcPts val="0"/>
              </a:spcBef>
              <a:spcAft>
                <a:spcPts val="0"/>
              </a:spcAft>
              <a:buNone/>
            </a:pPr>
            <a:r>
              <a:rPr lang="ja-JP" altLang="en-US" sz="8000" dirty="0">
                <a:latin typeface="+mj-ea"/>
                <a:ea typeface="+mj-ea"/>
              </a:rPr>
              <a:t>　用・不要であると放任の姿勢をとっている。</a:t>
            </a:r>
            <a:endParaRPr lang="en-US" altLang="ja-JP" sz="8000" dirty="0">
              <a:latin typeface="+mj-ea"/>
              <a:ea typeface="+mj-ea"/>
            </a:endParaRPr>
          </a:p>
          <a:p>
            <a:pPr algn="just">
              <a:lnSpc>
                <a:spcPct val="110000"/>
              </a:lnSpc>
              <a:spcBef>
                <a:spcPts val="0"/>
              </a:spcBef>
              <a:spcAft>
                <a:spcPts val="0"/>
              </a:spcAft>
              <a:buNone/>
            </a:pPr>
            <a:r>
              <a:rPr lang="en-US" altLang="ja-JP" sz="8000" dirty="0">
                <a:latin typeface="+mj-ea"/>
                <a:ea typeface="+mj-ea"/>
              </a:rPr>
              <a:t>〔</a:t>
            </a:r>
            <a:r>
              <a:rPr lang="ja-JP" altLang="en-US" sz="8000" dirty="0">
                <a:latin typeface="+mj-ea"/>
                <a:ea typeface="+mj-ea"/>
              </a:rPr>
              <a:t>運動の視点</a:t>
            </a:r>
            <a:r>
              <a:rPr lang="en-US" altLang="ja-JP" sz="8000" dirty="0">
                <a:latin typeface="+mj-ea"/>
                <a:ea typeface="+mj-ea"/>
              </a:rPr>
              <a:t>〕</a:t>
            </a:r>
          </a:p>
          <a:p>
            <a:pPr algn="just">
              <a:lnSpc>
                <a:spcPct val="110000"/>
              </a:lnSpc>
              <a:spcBef>
                <a:spcPts val="0"/>
              </a:spcBef>
              <a:spcAft>
                <a:spcPts val="0"/>
              </a:spcAft>
              <a:buNone/>
            </a:pPr>
            <a:r>
              <a:rPr lang="ja-JP" altLang="en-US" sz="8000" dirty="0">
                <a:latin typeface="+mj-ea"/>
                <a:ea typeface="+mj-ea"/>
              </a:rPr>
              <a:t>  公正取引、国民の基本的人権の擁護、発展をはかり、市場経済を通した公</a:t>
            </a:r>
            <a:endParaRPr lang="en-US" altLang="ja-JP" sz="8000" dirty="0">
              <a:latin typeface="+mj-ea"/>
              <a:ea typeface="+mj-ea"/>
            </a:endParaRPr>
          </a:p>
          <a:p>
            <a:pPr algn="just">
              <a:lnSpc>
                <a:spcPct val="110000"/>
              </a:lnSpc>
              <a:spcBef>
                <a:spcPts val="0"/>
              </a:spcBef>
              <a:spcAft>
                <a:spcPts val="0"/>
              </a:spcAft>
              <a:buNone/>
            </a:pPr>
            <a:r>
              <a:rPr lang="ja-JP" altLang="en-US" sz="8000" dirty="0">
                <a:latin typeface="+mj-ea"/>
                <a:ea typeface="+mj-ea"/>
              </a:rPr>
              <a:t>　共の福祉を実現する。</a:t>
            </a:r>
            <a:endParaRPr lang="en-US" altLang="ja-JP" sz="8000" dirty="0">
              <a:latin typeface="+mj-ea"/>
              <a:ea typeface="+mj-ea"/>
            </a:endParaRPr>
          </a:p>
          <a:p>
            <a:pPr>
              <a:buNone/>
            </a:pPr>
            <a:endParaRPr kumimoji="1" lang="en-US" altLang="ja-JP" sz="8000" dirty="0">
              <a:latin typeface="+mj-ea"/>
              <a:ea typeface="+mj-ea"/>
            </a:endParaRPr>
          </a:p>
          <a:p>
            <a:pPr>
              <a:buNone/>
            </a:pPr>
            <a:endParaRPr lang="en-US" altLang="ja-JP" sz="8000" dirty="0">
              <a:latin typeface="+mj-ea"/>
              <a:ea typeface="+mj-ea"/>
            </a:endParaRPr>
          </a:p>
          <a:p>
            <a:pPr>
              <a:buNone/>
            </a:pPr>
            <a:endParaRPr kumimoji="1" lang="ja-JP" altLang="en-US" sz="1800" dirty="0">
              <a:latin typeface="AR P丸ゴシック体M" pitchFamily="50" charset="-128"/>
              <a:ea typeface="AR P丸ゴシック体M" pitchFamily="50" charset="-128"/>
            </a:endParaRPr>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z="2000" smtClean="0"/>
              <a:pPr/>
              <a:t>5</a:t>
            </a:fld>
            <a:endParaRPr kumimoji="1" lang="ja-JP" altLang="en-US" sz="2000" dirty="0"/>
          </a:p>
        </p:txBody>
      </p:sp>
      <p:sp>
        <p:nvSpPr>
          <p:cNvPr id="4" name="正方形/長方形 3"/>
          <p:cNvSpPr/>
          <p:nvPr/>
        </p:nvSpPr>
        <p:spPr>
          <a:xfrm>
            <a:off x="8001024" y="6215082"/>
            <a:ext cx="714380"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latin typeface="AR P丸ゴシック体M" pitchFamily="50" charset="-128"/>
              <a:ea typeface="AR P丸ゴシック体M"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タイトル 3"/>
          <p:cNvSpPr>
            <a:spLocks noGrp="1"/>
          </p:cNvSpPr>
          <p:nvPr>
            <p:ph type="title"/>
          </p:nvPr>
        </p:nvSpPr>
        <p:spPr>
          <a:xfrm>
            <a:off x="323528" y="332656"/>
            <a:ext cx="8391876" cy="2304256"/>
          </a:xfrm>
          <a:noFill/>
          <a:ln w="3175">
            <a:solidFill>
              <a:schemeClr val="tx1"/>
            </a:solidFill>
            <a:prstDash val="sysDot"/>
          </a:ln>
        </p:spPr>
        <p:txBody>
          <a:bodyPr>
            <a:normAutofit/>
          </a:bodyPr>
          <a:lstStyle/>
          <a:p>
            <a:pPr algn="l"/>
            <a:r>
              <a:rPr kumimoji="1" lang="en-US" altLang="ja-JP" sz="2800" dirty="0">
                <a:latin typeface="HGP創英角ｺﾞｼｯｸUB" panose="020B0900000000000000" pitchFamily="50" charset="-128"/>
                <a:ea typeface="HGP創英角ｺﾞｼｯｸUB" panose="020B0900000000000000" pitchFamily="50" charset="-128"/>
              </a:rPr>
              <a:t>〔</a:t>
            </a:r>
            <a:r>
              <a:rPr kumimoji="1" lang="ja-JP" altLang="en-US" sz="2800" dirty="0">
                <a:latin typeface="HGP創英角ｺﾞｼｯｸUB" panose="020B0900000000000000" pitchFamily="50" charset="-128"/>
                <a:ea typeface="HGP創英角ｺﾞｼｯｸUB" panose="020B0900000000000000" pitchFamily="50" charset="-128"/>
              </a:rPr>
              <a:t>第</a:t>
            </a:r>
            <a:r>
              <a:rPr kumimoji="1" lang="en-US" altLang="ja-JP" sz="2800" dirty="0">
                <a:latin typeface="HGP創英角ｺﾞｼｯｸUB" panose="020B0900000000000000" pitchFamily="50" charset="-128"/>
                <a:ea typeface="HGP創英角ｺﾞｼｯｸUB" panose="020B0900000000000000" pitchFamily="50" charset="-128"/>
              </a:rPr>
              <a:t>94</a:t>
            </a:r>
            <a:r>
              <a:rPr kumimoji="1" lang="ja-JP" altLang="en-US" sz="2800" dirty="0">
                <a:latin typeface="HGP創英角ｺﾞｼｯｸUB" panose="020B0900000000000000" pitchFamily="50" charset="-128"/>
                <a:ea typeface="HGP創英角ｺﾞｼｯｸUB" panose="020B0900000000000000" pitchFamily="50" charset="-128"/>
              </a:rPr>
              <a:t>号条約のポイント</a:t>
            </a:r>
            <a:r>
              <a:rPr kumimoji="1" lang="en-US" altLang="ja-JP" sz="2800" dirty="0">
                <a:latin typeface="HGP創英角ｺﾞｼｯｸUB" panose="020B0900000000000000" pitchFamily="50" charset="-128"/>
                <a:ea typeface="HGP創英角ｺﾞｼｯｸUB" panose="020B0900000000000000" pitchFamily="50" charset="-128"/>
              </a:rPr>
              <a:t>〕</a:t>
            </a:r>
            <a:br>
              <a:rPr kumimoji="1" lang="en-US" altLang="ja-JP" sz="2800" dirty="0">
                <a:latin typeface="HGP創英角ｺﾞｼｯｸUB" panose="020B0900000000000000" pitchFamily="50" charset="-128"/>
                <a:ea typeface="HGP創英角ｺﾞｼｯｸUB" panose="020B0900000000000000" pitchFamily="50" charset="-128"/>
              </a:rPr>
            </a:br>
            <a:br>
              <a:rPr kumimoji="1" lang="en-US" altLang="ja-JP" sz="2000" dirty="0">
                <a:latin typeface="AR P丸ゴシック体M" pitchFamily="50" charset="-128"/>
                <a:ea typeface="AR P丸ゴシック体M" pitchFamily="50" charset="-128"/>
              </a:rPr>
            </a:br>
            <a:r>
              <a:rPr lang="ja-JP" altLang="en-US" sz="2000" dirty="0">
                <a:latin typeface="+mj-ea"/>
              </a:rPr>
              <a:t>①公的機関の資金で契約し、請け負った企業の労働者を対象に、②下請けも含め、③「国内法規」の定めよりも有利な労働条件を確保し、④さらに健康・安全・福祉で合理的な条件の確保し、⑤履行に当たっては、現場に掲示、記録の保存、監督制度を規定している。</a:t>
            </a:r>
            <a:endParaRPr kumimoji="1" lang="ja-JP" altLang="en-US" sz="2000" dirty="0">
              <a:latin typeface="+mj-ea"/>
            </a:endParaRPr>
          </a:p>
        </p:txBody>
      </p:sp>
      <p:sp>
        <p:nvSpPr>
          <p:cNvPr id="3" name="コンテンツ プレースホルダ 2"/>
          <p:cNvSpPr>
            <a:spLocks noGrp="1"/>
          </p:cNvSpPr>
          <p:nvPr>
            <p:ph idx="1"/>
          </p:nvPr>
        </p:nvSpPr>
        <p:spPr>
          <a:xfrm>
            <a:off x="369827" y="2817101"/>
            <a:ext cx="8345577" cy="3780251"/>
          </a:xfrm>
        </p:spPr>
        <p:txBody>
          <a:bodyPr>
            <a:noAutofit/>
          </a:bodyPr>
          <a:lstStyle/>
          <a:p>
            <a:pPr>
              <a:buNone/>
            </a:pPr>
            <a:r>
              <a:rPr lang="en-US" altLang="ja-JP" sz="2000" dirty="0">
                <a:latin typeface="+mj-ea"/>
                <a:ea typeface="+mj-ea"/>
              </a:rPr>
              <a:t>〔</a:t>
            </a:r>
            <a:r>
              <a:rPr lang="ja-JP" altLang="en-US" sz="2000" dirty="0">
                <a:latin typeface="+mj-ea"/>
                <a:ea typeface="+mj-ea"/>
              </a:rPr>
              <a:t>公契約運動の意義</a:t>
            </a:r>
            <a:r>
              <a:rPr lang="en-US" altLang="ja-JP" sz="2000" dirty="0">
                <a:latin typeface="+mj-ea"/>
                <a:ea typeface="+mj-ea"/>
              </a:rPr>
              <a:t>〕</a:t>
            </a:r>
          </a:p>
          <a:p>
            <a:pPr>
              <a:buNone/>
            </a:pPr>
            <a:r>
              <a:rPr kumimoji="1" lang="ja-JP" altLang="en-US" sz="2000" dirty="0">
                <a:latin typeface="+mj-ea"/>
                <a:ea typeface="+mj-ea"/>
              </a:rPr>
              <a:t>１．公共調達は、質の確保が求められ、価格だけの競争ではなく、</a:t>
            </a:r>
            <a:r>
              <a:rPr lang="ja-JP" altLang="en-US" sz="2000" dirty="0">
                <a:latin typeface="+mj-ea"/>
                <a:ea typeface="+mj-ea"/>
              </a:rPr>
              <a:t>利用者中心という</a:t>
            </a:r>
            <a:r>
              <a:rPr kumimoji="1" lang="ja-JP" altLang="en-US" sz="2000" dirty="0">
                <a:latin typeface="+mj-ea"/>
                <a:ea typeface="+mj-ea"/>
              </a:rPr>
              <a:t>「哲学」の実現を求めるもの。</a:t>
            </a:r>
            <a:endParaRPr kumimoji="1" lang="en-US" altLang="ja-JP" sz="2000" dirty="0">
              <a:latin typeface="+mj-ea"/>
              <a:ea typeface="+mj-ea"/>
            </a:endParaRPr>
          </a:p>
          <a:p>
            <a:pPr>
              <a:buNone/>
            </a:pPr>
            <a:r>
              <a:rPr lang="ja-JP" altLang="en-US" sz="2000" dirty="0">
                <a:latin typeface="+mj-ea"/>
                <a:ea typeface="+mj-ea"/>
              </a:rPr>
              <a:t>２．基本的に市場秩序を求めるもの。「同一労働・同一賃金」と労働条件により、生活できる</a:t>
            </a:r>
            <a:r>
              <a:rPr lang="en-US" altLang="ja-JP" sz="2000" dirty="0">
                <a:latin typeface="+mj-ea"/>
                <a:ea typeface="+mj-ea"/>
              </a:rPr>
              <a:t>job</a:t>
            </a:r>
            <a:r>
              <a:rPr lang="ja-JP" altLang="en-US" sz="2000" dirty="0">
                <a:latin typeface="+mj-ea"/>
                <a:ea typeface="+mj-ea"/>
              </a:rPr>
              <a:t>の確保を求めるもの。</a:t>
            </a:r>
            <a:endParaRPr lang="en-US" altLang="ja-JP" sz="2000" dirty="0">
              <a:latin typeface="+mj-ea"/>
              <a:ea typeface="+mj-ea"/>
            </a:endParaRPr>
          </a:p>
          <a:p>
            <a:pPr>
              <a:buNone/>
            </a:pPr>
            <a:r>
              <a:rPr kumimoji="1" lang="ja-JP" altLang="en-US" sz="2000" dirty="0">
                <a:latin typeface="+mj-ea"/>
                <a:ea typeface="+mj-ea"/>
              </a:rPr>
              <a:t>３．入札・落札の制度改革を求めるもの。</a:t>
            </a:r>
            <a:endParaRPr kumimoji="1" lang="en-US" altLang="ja-JP" sz="2000" dirty="0">
              <a:latin typeface="+mj-ea"/>
              <a:ea typeface="+mj-ea"/>
            </a:endParaRPr>
          </a:p>
          <a:p>
            <a:pPr>
              <a:buNone/>
            </a:pPr>
            <a:r>
              <a:rPr lang="ja-JP" altLang="en-US" sz="2000" dirty="0">
                <a:latin typeface="+mj-ea"/>
                <a:ea typeface="+mj-ea"/>
              </a:rPr>
              <a:t>４．中小企業の経営改善をはかることができること求めるもの。</a:t>
            </a:r>
            <a:endParaRPr lang="en-US" altLang="ja-JP" sz="2000" dirty="0">
              <a:latin typeface="+mj-ea"/>
              <a:ea typeface="+mj-ea"/>
            </a:endParaRPr>
          </a:p>
          <a:p>
            <a:pPr>
              <a:buNone/>
            </a:pPr>
            <a:r>
              <a:rPr kumimoji="1" lang="ja-JP" altLang="en-US" sz="2000" dirty="0">
                <a:latin typeface="+mj-ea"/>
                <a:ea typeface="+mj-ea"/>
              </a:rPr>
              <a:t>５．外注・委託、指定管理者制度、市場化テスト、</a:t>
            </a:r>
            <a:r>
              <a:rPr kumimoji="1" lang="en-US" altLang="ja-JP" sz="2000" dirty="0">
                <a:latin typeface="+mj-ea"/>
                <a:ea typeface="+mj-ea"/>
              </a:rPr>
              <a:t>PFI</a:t>
            </a:r>
            <a:r>
              <a:rPr lang="ja-JP" altLang="en-US" sz="2000" dirty="0">
                <a:latin typeface="+mj-ea"/>
                <a:ea typeface="+mj-ea"/>
              </a:rPr>
              <a:t>など、</a:t>
            </a:r>
            <a:r>
              <a:rPr kumimoji="1" lang="ja-JP" altLang="en-US" sz="2000" dirty="0">
                <a:latin typeface="+mj-ea"/>
                <a:ea typeface="+mj-ea"/>
              </a:rPr>
              <a:t>行政の市場化を食い止め、祉国家再建を求めるもの。</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z="2000" smtClean="0"/>
              <a:pPr/>
              <a:t>6</a:t>
            </a:fld>
            <a:endParaRPr kumimoji="1" lang="ja-JP" altLang="en-US" sz="2000" dirty="0"/>
          </a:p>
        </p:txBody>
      </p:sp>
      <p:sp>
        <p:nvSpPr>
          <p:cNvPr id="5" name="正方形/長方形 4"/>
          <p:cNvSpPr/>
          <p:nvPr/>
        </p:nvSpPr>
        <p:spPr>
          <a:xfrm>
            <a:off x="4860032" y="2818433"/>
            <a:ext cx="3670270" cy="470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j-ea"/>
                <a:ea typeface="+mj-ea"/>
              </a:rPr>
              <a:t>永山利和　「住民と自治」</a:t>
            </a:r>
            <a:r>
              <a:rPr kumimoji="1" lang="en-US" altLang="ja-JP" dirty="0">
                <a:solidFill>
                  <a:schemeClr val="tx1"/>
                </a:solidFill>
                <a:latin typeface="+mj-ea"/>
                <a:ea typeface="+mj-ea"/>
              </a:rPr>
              <a:t>05.12</a:t>
            </a:r>
          </a:p>
        </p:txBody>
      </p:sp>
      <p:sp>
        <p:nvSpPr>
          <p:cNvPr id="6" name="正方形/長方形 5"/>
          <p:cNvSpPr/>
          <p:nvPr/>
        </p:nvSpPr>
        <p:spPr>
          <a:xfrm>
            <a:off x="7929586" y="5929330"/>
            <a:ext cx="785818"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latin typeface="AR P丸ゴシック体M" pitchFamily="50" charset="-128"/>
              <a:ea typeface="AR P丸ゴシック体M"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85728"/>
            <a:ext cx="8501122" cy="1214446"/>
          </a:xfrm>
        </p:spPr>
        <p:txBody>
          <a:bodyPr>
            <a:normAutofit fontScale="90000"/>
          </a:bodyPr>
          <a:lstStyle/>
          <a:p>
            <a:pPr algn="l"/>
            <a:r>
              <a:rPr kumimoji="1" lang="ja-JP" altLang="en-US" sz="3100" dirty="0">
                <a:latin typeface="HGP創英角ｺﾞｼｯｸUB" panose="020B0900000000000000" pitchFamily="50" charset="-128"/>
                <a:ea typeface="HGP創英角ｺﾞｼｯｸUB" panose="020B0900000000000000" pitchFamily="50" charset="-128"/>
              </a:rPr>
              <a:t>これまでー「発注者は委託</a:t>
            </a:r>
            <a:r>
              <a:rPr lang="ja-JP" altLang="en-US" sz="3100" dirty="0">
                <a:latin typeface="HGP創英角ｺﾞｼｯｸUB" panose="020B0900000000000000" pitchFamily="50" charset="-128"/>
                <a:ea typeface="HGP創英角ｺﾞｼｯｸUB" panose="020B0900000000000000" pitchFamily="50" charset="-128"/>
              </a:rPr>
              <a:t>企業と労働者の間の労働契約に口を出せない。介入しない」＝「民・民」論</a:t>
            </a:r>
            <a:br>
              <a:rPr lang="en-US" altLang="ja-JP" sz="2800" dirty="0">
                <a:latin typeface="AR P丸ゴシック体M" pitchFamily="50" charset="-128"/>
                <a:ea typeface="AR P丸ゴシック体M" pitchFamily="50" charset="-128"/>
              </a:rPr>
            </a:br>
            <a:endParaRPr kumimoji="1" lang="ja-JP" altLang="en-US" sz="2800" dirty="0">
              <a:latin typeface="AR P丸ゴシック体M" pitchFamily="50" charset="-128"/>
              <a:ea typeface="AR P丸ゴシック体M" pitchFamily="50" charset="-128"/>
            </a:endParaRPr>
          </a:p>
        </p:txBody>
      </p:sp>
      <p:sp>
        <p:nvSpPr>
          <p:cNvPr id="3" name="コンテンツ プレースホルダ 2"/>
          <p:cNvSpPr>
            <a:spLocks noGrp="1"/>
          </p:cNvSpPr>
          <p:nvPr>
            <p:ph idx="1"/>
          </p:nvPr>
        </p:nvSpPr>
        <p:spPr>
          <a:xfrm>
            <a:off x="457200" y="1772816"/>
            <a:ext cx="8472518" cy="4656580"/>
          </a:xfrm>
        </p:spPr>
        <p:txBody>
          <a:bodyPr>
            <a:normAutofit fontScale="77500" lnSpcReduction="20000"/>
          </a:bodyPr>
          <a:lstStyle/>
          <a:p>
            <a:pPr>
              <a:buNone/>
            </a:pPr>
            <a:r>
              <a:rPr lang="ja-JP" altLang="en-US" sz="3600" dirty="0">
                <a:latin typeface="+mj-ea"/>
                <a:ea typeface="+mj-ea"/>
              </a:rPr>
              <a:t>公共サービス基本法</a:t>
            </a:r>
            <a:r>
              <a:rPr lang="ja-JP" altLang="en-US" sz="3100" dirty="0">
                <a:latin typeface="+mj-ea"/>
                <a:ea typeface="+mj-ea"/>
              </a:rPr>
              <a:t>（</a:t>
            </a:r>
            <a:r>
              <a:rPr lang="en-US" altLang="ja-JP" sz="3100" dirty="0">
                <a:latin typeface="+mj-ea"/>
                <a:ea typeface="+mj-ea"/>
              </a:rPr>
              <a:t>09.7</a:t>
            </a:r>
            <a:r>
              <a:rPr lang="ja-JP" altLang="en-US" sz="3100" dirty="0">
                <a:latin typeface="+mj-ea"/>
                <a:ea typeface="+mj-ea"/>
              </a:rPr>
              <a:t>）</a:t>
            </a:r>
            <a:endParaRPr lang="en-US" altLang="ja-JP" sz="3100" dirty="0">
              <a:latin typeface="+mj-ea"/>
              <a:ea typeface="+mj-ea"/>
            </a:endParaRPr>
          </a:p>
          <a:p>
            <a:pPr>
              <a:buNone/>
            </a:pPr>
            <a:r>
              <a:rPr lang="ja-JP" altLang="ja-JP" sz="1600" dirty="0">
                <a:latin typeface="AR P丸ゴシック体M" pitchFamily="50" charset="-128"/>
                <a:ea typeface="AR P丸ゴシック体M" pitchFamily="50" charset="-128"/>
              </a:rPr>
              <a:t>（公共サービスの実施に従事する者の労働環境の整備）</a:t>
            </a:r>
          </a:p>
          <a:p>
            <a:pPr>
              <a:lnSpc>
                <a:spcPct val="110000"/>
              </a:lnSpc>
              <a:spcBef>
                <a:spcPts val="0"/>
              </a:spcBef>
              <a:buNone/>
            </a:pPr>
            <a:r>
              <a:rPr lang="ja-JP" altLang="ja-JP" dirty="0">
                <a:latin typeface="+mj-ea"/>
                <a:ea typeface="+mj-ea"/>
              </a:rPr>
              <a:t>第</a:t>
            </a:r>
            <a:r>
              <a:rPr lang="en-US" altLang="ja-JP" dirty="0">
                <a:latin typeface="+mj-ea"/>
                <a:ea typeface="+mj-ea"/>
              </a:rPr>
              <a:t>11</a:t>
            </a:r>
            <a:r>
              <a:rPr lang="ja-JP" altLang="ja-JP" dirty="0">
                <a:latin typeface="+mj-ea"/>
                <a:ea typeface="+mj-ea"/>
              </a:rPr>
              <a:t>条 国及び地方公共団体は、安全かつ良質な公共サービスが適正かつ</a:t>
            </a:r>
            <a:endParaRPr lang="en-US" altLang="ja-JP" dirty="0">
              <a:latin typeface="+mj-ea"/>
              <a:ea typeface="+mj-ea"/>
            </a:endParaRPr>
          </a:p>
          <a:p>
            <a:pPr>
              <a:lnSpc>
                <a:spcPct val="110000"/>
              </a:lnSpc>
              <a:spcBef>
                <a:spcPts val="0"/>
              </a:spcBef>
              <a:buNone/>
            </a:pPr>
            <a:r>
              <a:rPr lang="ja-JP" altLang="ja-JP" dirty="0">
                <a:latin typeface="+mj-ea"/>
                <a:ea typeface="+mj-ea"/>
              </a:rPr>
              <a:t>確実に実施されるようにするため、公共サービスの実施に従事する者の適正</a:t>
            </a:r>
            <a:endParaRPr lang="en-US" altLang="ja-JP" dirty="0">
              <a:latin typeface="+mj-ea"/>
              <a:ea typeface="+mj-ea"/>
            </a:endParaRPr>
          </a:p>
          <a:p>
            <a:pPr>
              <a:lnSpc>
                <a:spcPct val="110000"/>
              </a:lnSpc>
              <a:spcBef>
                <a:spcPts val="0"/>
              </a:spcBef>
              <a:buNone/>
            </a:pPr>
            <a:r>
              <a:rPr lang="ja-JP" altLang="ja-JP" dirty="0">
                <a:latin typeface="+mj-ea"/>
                <a:ea typeface="+mj-ea"/>
              </a:rPr>
              <a:t>な労働条件の確保その他の労働環境の整備に関し必要な施策を講ずるよう</a:t>
            </a:r>
            <a:endParaRPr lang="en-US" altLang="ja-JP" dirty="0">
              <a:latin typeface="+mj-ea"/>
              <a:ea typeface="+mj-ea"/>
            </a:endParaRPr>
          </a:p>
          <a:p>
            <a:pPr>
              <a:lnSpc>
                <a:spcPct val="110000"/>
              </a:lnSpc>
              <a:spcBef>
                <a:spcPts val="0"/>
              </a:spcBef>
              <a:buNone/>
            </a:pPr>
            <a:r>
              <a:rPr lang="ja-JP" altLang="ja-JP" dirty="0">
                <a:latin typeface="+mj-ea"/>
                <a:ea typeface="+mj-ea"/>
              </a:rPr>
              <a:t>努めるものとする。</a:t>
            </a:r>
            <a:endParaRPr lang="en-US" altLang="ja-JP" dirty="0">
              <a:latin typeface="+mj-ea"/>
              <a:ea typeface="+mj-ea"/>
            </a:endParaRPr>
          </a:p>
          <a:p>
            <a:pPr>
              <a:lnSpc>
                <a:spcPct val="110000"/>
              </a:lnSpc>
              <a:spcBef>
                <a:spcPts val="0"/>
              </a:spcBef>
              <a:buNone/>
            </a:pPr>
            <a:endParaRPr lang="en-US" altLang="ja-JP" dirty="0">
              <a:latin typeface="+mj-ea"/>
              <a:ea typeface="+mj-ea"/>
            </a:endParaRPr>
          </a:p>
          <a:p>
            <a:pPr>
              <a:lnSpc>
                <a:spcPct val="110000"/>
              </a:lnSpc>
              <a:spcBef>
                <a:spcPts val="0"/>
              </a:spcBef>
              <a:buNone/>
            </a:pPr>
            <a:r>
              <a:rPr lang="ja-JP" altLang="en-US" dirty="0">
                <a:latin typeface="+mj-ea"/>
                <a:ea typeface="+mj-ea"/>
              </a:rPr>
              <a:t>　</a:t>
            </a:r>
            <a:r>
              <a:rPr lang="ja-JP" altLang="en-US" sz="3100" dirty="0">
                <a:latin typeface="HGP創英角ｺﾞｼｯｸUB" panose="020B0900000000000000" pitchFamily="50" charset="-128"/>
                <a:ea typeface="HGP創英角ｺﾞｼｯｸUB" panose="020B0900000000000000" pitchFamily="50" charset="-128"/>
              </a:rPr>
              <a:t>この法律で可能なこと</a:t>
            </a:r>
            <a:endParaRPr lang="en-US" altLang="ja-JP" sz="3100" dirty="0">
              <a:latin typeface="HGP創英角ｺﾞｼｯｸUB" panose="020B0900000000000000" pitchFamily="50" charset="-128"/>
              <a:ea typeface="HGP創英角ｺﾞｼｯｸUB" panose="020B0900000000000000" pitchFamily="50" charset="-128"/>
            </a:endParaRPr>
          </a:p>
          <a:p>
            <a:pPr>
              <a:buNone/>
            </a:pPr>
            <a:r>
              <a:rPr lang="ja-JP" altLang="en-US" dirty="0">
                <a:latin typeface="+mj-ea"/>
                <a:ea typeface="+mj-ea"/>
              </a:rPr>
              <a:t>１．国、自治体の直接雇用及び委託企業や指定管理の労働者など「公共サービス」（税金で行われている仕事）に従事する労働者の労働条件を「適正に確保」し、「適切な措置をとる」ことを発注者に要求できる。安全策も同様。</a:t>
            </a:r>
            <a:endParaRPr lang="en-US" altLang="ja-JP" dirty="0">
              <a:latin typeface="+mj-ea"/>
              <a:ea typeface="+mj-ea"/>
            </a:endParaRPr>
          </a:p>
          <a:p>
            <a:pPr>
              <a:buNone/>
            </a:pPr>
            <a:r>
              <a:rPr lang="ja-JP" altLang="en-US" dirty="0">
                <a:latin typeface="+mj-ea"/>
                <a:ea typeface="+mj-ea"/>
              </a:rPr>
              <a:t>２．発注企業の「適正な利潤」のために委託料金</a:t>
            </a:r>
            <a:r>
              <a:rPr lang="en-US" altLang="ja-JP" dirty="0">
                <a:latin typeface="+mj-ea"/>
                <a:ea typeface="+mj-ea"/>
              </a:rPr>
              <a:t>(</a:t>
            </a:r>
            <a:r>
              <a:rPr lang="ja-JP" altLang="en-US" dirty="0">
                <a:latin typeface="+mj-ea"/>
                <a:ea typeface="+mj-ea"/>
              </a:rPr>
              <a:t>＝積算）の引き上げを発注者に要求できる。</a:t>
            </a:r>
            <a:endParaRPr lang="en-US" altLang="ja-JP" dirty="0">
              <a:latin typeface="+mj-ea"/>
              <a:ea typeface="+mj-ea"/>
            </a:endParaRPr>
          </a:p>
          <a:p>
            <a:pPr>
              <a:buNone/>
            </a:pPr>
            <a:r>
              <a:rPr lang="ja-JP" altLang="en-US" dirty="0">
                <a:latin typeface="+mj-ea"/>
                <a:ea typeface="+mj-ea"/>
              </a:rPr>
              <a:t>３．「努める」</a:t>
            </a:r>
            <a:r>
              <a:rPr lang="en-US" altLang="ja-JP" dirty="0">
                <a:latin typeface="+mj-ea"/>
                <a:ea typeface="+mj-ea"/>
              </a:rPr>
              <a:t> </a:t>
            </a:r>
            <a:r>
              <a:rPr lang="ja-JP" altLang="en-US" dirty="0">
                <a:latin typeface="+mj-ea"/>
                <a:ea typeface="+mj-ea"/>
              </a:rPr>
              <a:t>は「責務」である。（「責任と義務」広辞苑、法第４・</a:t>
            </a:r>
            <a:r>
              <a:rPr lang="en-US" altLang="ja-JP" dirty="0">
                <a:latin typeface="+mj-ea"/>
                <a:ea typeface="+mj-ea"/>
              </a:rPr>
              <a:t>5</a:t>
            </a:r>
            <a:r>
              <a:rPr lang="ja-JP" altLang="en-US" dirty="0">
                <a:latin typeface="+mj-ea"/>
                <a:ea typeface="+mj-ea"/>
              </a:rPr>
              <a:t>・</a:t>
            </a:r>
            <a:r>
              <a:rPr lang="en-US" altLang="ja-JP" dirty="0">
                <a:latin typeface="+mj-ea"/>
                <a:ea typeface="+mj-ea"/>
              </a:rPr>
              <a:t>6</a:t>
            </a:r>
            <a:r>
              <a:rPr lang="ja-JP" altLang="en-US" dirty="0">
                <a:latin typeface="+mj-ea"/>
                <a:ea typeface="+mj-ea"/>
              </a:rPr>
              <a:t>条</a:t>
            </a:r>
            <a:r>
              <a:rPr lang="en-US" altLang="ja-JP" dirty="0">
                <a:latin typeface="+mj-ea"/>
                <a:ea typeface="+mj-ea"/>
              </a:rPr>
              <a:t>)</a:t>
            </a:r>
            <a:endParaRPr lang="ja-JP" altLang="ja-JP" dirty="0">
              <a:latin typeface="+mj-ea"/>
              <a:ea typeface="+mj-ea"/>
            </a:endParaRPr>
          </a:p>
          <a:p>
            <a:pPr>
              <a:buNone/>
            </a:pPr>
            <a:endParaRPr kumimoji="1" lang="ja-JP" altLang="en-US" dirty="0"/>
          </a:p>
        </p:txBody>
      </p:sp>
      <p:sp>
        <p:nvSpPr>
          <p:cNvPr id="6" name="スライド番号プレースホルダ 5"/>
          <p:cNvSpPr>
            <a:spLocks noGrp="1"/>
          </p:cNvSpPr>
          <p:nvPr>
            <p:ph type="sldNum" sz="quarter" idx="12"/>
          </p:nvPr>
        </p:nvSpPr>
        <p:spPr>
          <a:xfrm>
            <a:off x="6572264" y="6143644"/>
            <a:ext cx="2133600" cy="365125"/>
          </a:xfrm>
        </p:spPr>
        <p:txBody>
          <a:bodyPr/>
          <a:lstStyle/>
          <a:p>
            <a:fld id="{D2D8002D-B5B0-4BAC-B1F6-782DDCCE6D9C}" type="slidenum">
              <a:rPr kumimoji="1" lang="ja-JP" altLang="en-US" sz="2000" smtClean="0">
                <a:solidFill>
                  <a:schemeClr val="tx1"/>
                </a:solidFill>
                <a:latin typeface="AR P丸ゴシック体M" pitchFamily="50" charset="-128"/>
                <a:ea typeface="AR P丸ゴシック体M" pitchFamily="50" charset="-128"/>
              </a:rPr>
              <a:pPr/>
              <a:t>7</a:t>
            </a:fld>
            <a:endParaRPr kumimoji="1" lang="ja-JP" altLang="en-US" sz="2000" dirty="0">
              <a:solidFill>
                <a:schemeClr val="tx1"/>
              </a:solidFill>
              <a:latin typeface="AR P丸ゴシック体M" pitchFamily="50" charset="-128"/>
              <a:ea typeface="AR P丸ゴシック体M" pitchFamily="50" charset="-128"/>
            </a:endParaRPr>
          </a:p>
        </p:txBody>
      </p:sp>
      <p:sp>
        <p:nvSpPr>
          <p:cNvPr id="7" name="正方形/長方形 6"/>
          <p:cNvSpPr/>
          <p:nvPr/>
        </p:nvSpPr>
        <p:spPr>
          <a:xfrm>
            <a:off x="500034" y="1571612"/>
            <a:ext cx="8286808" cy="2433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4465118" y="1302722"/>
            <a:ext cx="4213702" cy="830134"/>
          </a:xfrm>
          <a:prstGeom prst="rect">
            <a:avLst/>
          </a:prstGeom>
          <a:solidFill>
            <a:schemeClr val="accent5">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latin typeface="AR P丸ゴシック体M" pitchFamily="50" charset="-128"/>
              <a:ea typeface="AR P丸ゴシック体M" pitchFamily="50" charset="-128"/>
            </a:endParaRPr>
          </a:p>
          <a:p>
            <a:r>
              <a:rPr lang="ja-JP" altLang="en-US" sz="2000" dirty="0">
                <a:solidFill>
                  <a:schemeClr val="bg1"/>
                </a:solidFill>
                <a:latin typeface="+mj-ea"/>
                <a:ea typeface="+mj-ea"/>
              </a:rPr>
              <a:t>「  </a:t>
            </a:r>
            <a:r>
              <a:rPr lang="ja-JP" altLang="en-US" sz="2000" dirty="0">
                <a:solidFill>
                  <a:schemeClr val="tx1"/>
                </a:solidFill>
                <a:latin typeface="+mj-ea"/>
                <a:ea typeface="+mj-ea"/>
              </a:rPr>
              <a:t>ただし、最賃以下、労基法違反などは指導する」とは言ってきた。</a:t>
            </a:r>
          </a:p>
          <a:p>
            <a:pPr algn="ctr"/>
            <a:endParaRPr kumimoji="1" lang="ja-JP" alt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29642" cy="2447916"/>
          </a:xfrm>
        </p:spPr>
        <p:txBody>
          <a:bodyPr>
            <a:normAutofit fontScale="90000"/>
          </a:bodyPr>
          <a:lstStyle/>
          <a:p>
            <a:pPr algn="l"/>
            <a:r>
              <a:rPr kumimoji="1" lang="ja-JP" altLang="en-US" sz="2800" b="1" dirty="0">
                <a:latin typeface="+mj-ea"/>
              </a:rPr>
              <a:t>「公共調達」は競争＝入札による</a:t>
            </a:r>
            <a:br>
              <a:rPr lang="en-US" altLang="ja-JP" sz="2800" b="1" dirty="0">
                <a:latin typeface="+mj-ea"/>
              </a:rPr>
            </a:br>
            <a:r>
              <a:rPr lang="ja-JP" altLang="en-US" sz="2800" b="1" dirty="0">
                <a:latin typeface="+mj-ea"/>
              </a:rPr>
              <a:t>国</a:t>
            </a:r>
            <a:r>
              <a:rPr lang="en-US" altLang="ja-JP" sz="2800" b="1" dirty="0">
                <a:latin typeface="+mj-ea"/>
              </a:rPr>
              <a:t>=</a:t>
            </a:r>
            <a:r>
              <a:rPr lang="ja-JP" altLang="en-US" sz="2800" b="1" dirty="0">
                <a:latin typeface="+mj-ea"/>
              </a:rPr>
              <a:t>会計法</a:t>
            </a:r>
            <a:r>
              <a:rPr lang="ja-JP" altLang="en-US" sz="2000" b="1" dirty="0">
                <a:latin typeface="+mj-ea"/>
              </a:rPr>
              <a:t>（明治</a:t>
            </a:r>
            <a:r>
              <a:rPr lang="en-US" altLang="ja-JP" sz="2000" b="1" dirty="0">
                <a:latin typeface="+mj-ea"/>
              </a:rPr>
              <a:t>23</a:t>
            </a:r>
            <a:r>
              <a:rPr lang="ja-JP" altLang="en-US" sz="2000" b="1" dirty="0">
                <a:latin typeface="+mj-ea"/>
              </a:rPr>
              <a:t>年、</a:t>
            </a:r>
            <a:r>
              <a:rPr lang="en-US" altLang="ja-JP" sz="2000" b="1" dirty="0">
                <a:latin typeface="+mj-ea"/>
              </a:rPr>
              <a:t>29</a:t>
            </a:r>
            <a:r>
              <a:rPr lang="ja-JP" altLang="en-US" sz="2000" b="1" dirty="0">
                <a:latin typeface="+mj-ea"/>
              </a:rPr>
              <a:t>条の</a:t>
            </a:r>
            <a:r>
              <a:rPr lang="en-US" altLang="ja-JP" sz="2000" b="1" dirty="0">
                <a:latin typeface="+mj-ea"/>
              </a:rPr>
              <a:t>3</a:t>
            </a:r>
            <a:r>
              <a:rPr lang="ja-JP" altLang="en-US" sz="2000" b="1" dirty="0">
                <a:latin typeface="+mj-ea"/>
              </a:rPr>
              <a:t>） 「政府の工事又は物件の売買貸借は総て公告して競争に付すべし」 （この競争とは「一般競争入札」のこと）</a:t>
            </a:r>
            <a:br>
              <a:rPr lang="en-US" altLang="ja-JP" sz="2000" b="1" dirty="0">
                <a:latin typeface="+mj-ea"/>
              </a:rPr>
            </a:br>
            <a:r>
              <a:rPr lang="ja-JP" altLang="en-US" sz="2000" b="1" dirty="0">
                <a:latin typeface="+mj-ea"/>
              </a:rPr>
              <a:t>●指名競争入札は、明治</a:t>
            </a:r>
            <a:r>
              <a:rPr lang="en-US" altLang="ja-JP" sz="2000" b="1" dirty="0">
                <a:latin typeface="+mj-ea"/>
              </a:rPr>
              <a:t>33</a:t>
            </a:r>
            <a:r>
              <a:rPr lang="ja-JP" altLang="en-US" sz="2000" b="1" dirty="0">
                <a:latin typeface="+mj-ea"/>
              </a:rPr>
              <a:t>年、勅令による「無制限の競争に付する</a:t>
            </a:r>
            <a:r>
              <a:rPr lang="ja-JP" altLang="en-US" sz="2000" b="1" dirty="0" err="1">
                <a:latin typeface="+mj-ea"/>
              </a:rPr>
              <a:t>を</a:t>
            </a:r>
            <a:r>
              <a:rPr lang="ja-JP" altLang="en-US" sz="2000" b="1" dirty="0">
                <a:latin typeface="+mj-ea"/>
              </a:rPr>
              <a:t>不利とするとき は指名競争に付する」 からである。</a:t>
            </a:r>
            <a:br>
              <a:rPr lang="en-US" altLang="ja-JP" sz="2000" b="1" dirty="0">
                <a:latin typeface="+mj-ea"/>
              </a:rPr>
            </a:br>
            <a:r>
              <a:rPr lang="ja-JP" altLang="en-US" sz="2000" b="1" dirty="0">
                <a:latin typeface="+mj-ea"/>
              </a:rPr>
              <a:t>●随意契約は明治</a:t>
            </a:r>
            <a:r>
              <a:rPr lang="en-US" altLang="ja-JP" sz="2000" b="1" dirty="0">
                <a:latin typeface="+mj-ea"/>
              </a:rPr>
              <a:t>39</a:t>
            </a:r>
            <a:r>
              <a:rPr lang="ja-JP" altLang="en-US" sz="2000" b="1" dirty="0">
                <a:latin typeface="+mj-ea"/>
              </a:rPr>
              <a:t>年、「法律勅令を以て定めたる場合」は随意契約ができる」とされた。導入は、手抜き工事に対し、「善良な業者の排除を防ぐためのもの」である。</a:t>
            </a:r>
            <a:endParaRPr kumimoji="1" lang="ja-JP" altLang="en-US" sz="2000" b="1" dirty="0">
              <a:latin typeface="+mj-ea"/>
            </a:endParaRPr>
          </a:p>
        </p:txBody>
      </p:sp>
      <p:sp>
        <p:nvSpPr>
          <p:cNvPr id="3" name="コンテンツ プレースホルダ 2"/>
          <p:cNvSpPr>
            <a:spLocks noGrp="1"/>
          </p:cNvSpPr>
          <p:nvPr>
            <p:ph idx="1"/>
          </p:nvPr>
        </p:nvSpPr>
        <p:spPr>
          <a:xfrm>
            <a:off x="457200" y="3071810"/>
            <a:ext cx="8219256" cy="3571900"/>
          </a:xfrm>
        </p:spPr>
        <p:txBody>
          <a:bodyPr/>
          <a:lstStyle/>
          <a:p>
            <a:pPr>
              <a:buNone/>
            </a:pPr>
            <a:endParaRPr kumimoji="1" lang="en-US" altLang="ja-JP" dirty="0"/>
          </a:p>
          <a:p>
            <a:pPr>
              <a:buNone/>
            </a:pPr>
            <a:endParaRPr lang="en-US" altLang="ja-JP" dirty="0"/>
          </a:p>
          <a:p>
            <a:pPr>
              <a:buNone/>
            </a:pPr>
            <a:endParaRPr kumimoji="1" lang="ja-JP" altLang="en-US" dirty="0"/>
          </a:p>
        </p:txBody>
      </p:sp>
      <p:sp>
        <p:nvSpPr>
          <p:cNvPr id="4" name="スライド番号プレースホルダ 3"/>
          <p:cNvSpPr>
            <a:spLocks noGrp="1"/>
          </p:cNvSpPr>
          <p:nvPr>
            <p:ph type="sldNum" sz="quarter" idx="12"/>
          </p:nvPr>
        </p:nvSpPr>
        <p:spPr>
          <a:xfrm>
            <a:off x="6643702" y="6286520"/>
            <a:ext cx="2133600" cy="365125"/>
          </a:xfrm>
        </p:spPr>
        <p:txBody>
          <a:bodyPr/>
          <a:lstStyle/>
          <a:p>
            <a:fld id="{D2D8002D-B5B0-4BAC-B1F6-782DDCCE6D9C}" type="slidenum">
              <a:rPr kumimoji="1" lang="ja-JP" altLang="en-US" sz="2000" smtClean="0">
                <a:solidFill>
                  <a:schemeClr val="tx1"/>
                </a:solidFill>
                <a:latin typeface="+mj-ea"/>
                <a:ea typeface="+mj-ea"/>
              </a:rPr>
              <a:pPr/>
              <a:t>8</a:t>
            </a:fld>
            <a:endParaRPr kumimoji="1" lang="ja-JP" altLang="en-US" sz="2000" dirty="0">
              <a:solidFill>
                <a:schemeClr val="tx1"/>
              </a:solidFill>
              <a:latin typeface="+mj-ea"/>
              <a:ea typeface="+mj-ea"/>
            </a:endParaRPr>
          </a:p>
        </p:txBody>
      </p:sp>
      <p:sp>
        <p:nvSpPr>
          <p:cNvPr id="7" name="正方形/長方形 6"/>
          <p:cNvSpPr/>
          <p:nvPr/>
        </p:nvSpPr>
        <p:spPr>
          <a:xfrm>
            <a:off x="484671" y="2927664"/>
            <a:ext cx="8292631" cy="809636"/>
          </a:xfrm>
          <a:prstGeom prst="rect">
            <a:avLst/>
          </a:prstGeom>
          <a:solidFill>
            <a:schemeClr val="accent6">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mj-ea"/>
                <a:ea typeface="+mj-ea"/>
              </a:rPr>
              <a:t>「公平性」を保ち、何らかの客観的な基準で取引企業を選ぶため、契約・取引のために「入札」方式がとられている。</a:t>
            </a:r>
            <a:endParaRPr kumimoji="1" lang="ja-JP" altLang="en-US" sz="2400" dirty="0">
              <a:solidFill>
                <a:schemeClr val="tx1"/>
              </a:solidFill>
              <a:latin typeface="+mj-ea"/>
              <a:ea typeface="+mj-ea"/>
            </a:endParaRPr>
          </a:p>
        </p:txBody>
      </p:sp>
      <p:sp>
        <p:nvSpPr>
          <p:cNvPr id="8" name="正方形/長方形 7"/>
          <p:cNvSpPr/>
          <p:nvPr/>
        </p:nvSpPr>
        <p:spPr>
          <a:xfrm>
            <a:off x="457200" y="3645024"/>
            <a:ext cx="8329642" cy="2824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US" altLang="ja-JP" b="1" dirty="0">
                <a:solidFill>
                  <a:schemeClr val="tx1"/>
                </a:solidFill>
                <a:latin typeface="+mj-ea"/>
                <a:ea typeface="+mj-ea"/>
              </a:rPr>
              <a:t>〔</a:t>
            </a:r>
            <a:r>
              <a:rPr lang="ja-JP" altLang="en-US" b="1" dirty="0">
                <a:solidFill>
                  <a:schemeClr val="tx1"/>
                </a:solidFill>
                <a:latin typeface="+mj-ea"/>
                <a:ea typeface="+mj-ea"/>
              </a:rPr>
              <a:t>入札制度の本質</a:t>
            </a:r>
            <a:r>
              <a:rPr lang="en-US" altLang="ja-JP" b="1" dirty="0">
                <a:solidFill>
                  <a:schemeClr val="tx1"/>
                </a:solidFill>
                <a:latin typeface="+mj-ea"/>
                <a:ea typeface="+mj-ea"/>
              </a:rPr>
              <a:t>〕</a:t>
            </a:r>
          </a:p>
          <a:p>
            <a:pPr>
              <a:lnSpc>
                <a:spcPct val="90000"/>
              </a:lnSpc>
            </a:pPr>
            <a:r>
              <a:rPr lang="ja-JP" altLang="en-US" b="1" dirty="0">
                <a:solidFill>
                  <a:schemeClr val="tx1"/>
                </a:solidFill>
                <a:latin typeface="+mj-ea"/>
                <a:ea typeface="+mj-ea"/>
                <a:sym typeface="Wingdings"/>
              </a:rPr>
              <a:t></a:t>
            </a:r>
            <a:r>
              <a:rPr lang="ja-JP" altLang="en-US" b="1" dirty="0">
                <a:solidFill>
                  <a:schemeClr val="tx1"/>
                </a:solidFill>
                <a:latin typeface="+mj-ea"/>
                <a:ea typeface="+mj-ea"/>
              </a:rPr>
              <a:t>入札制度は中立的制度として存在していない。その時々、多くの収益を得るためにつくりだされ、その業界構造を維持する装置である。</a:t>
            </a:r>
            <a:endParaRPr lang="en-US" altLang="ja-JP" b="1" dirty="0">
              <a:solidFill>
                <a:schemeClr val="tx1"/>
              </a:solidFill>
              <a:latin typeface="+mj-ea"/>
              <a:ea typeface="+mj-ea"/>
            </a:endParaRPr>
          </a:p>
          <a:p>
            <a:pPr>
              <a:lnSpc>
                <a:spcPct val="90000"/>
              </a:lnSpc>
            </a:pPr>
            <a:r>
              <a:rPr lang="ja-JP" altLang="en-US" b="1" dirty="0">
                <a:solidFill>
                  <a:schemeClr val="tx1"/>
                </a:solidFill>
                <a:latin typeface="+mj-ea"/>
                <a:ea typeface="+mj-ea"/>
              </a:rPr>
              <a:t>指名競争入札は指定された特定業者の収益を保証した制度。利益を拡大するため、談合、天下り、贈収賄が登場する。指名競争が崩壊するとすべてが崩壊する。構造維持には予算確保が前提。収益の分配、下請への「おこぼれ」が必要である。（中山徹「建設政策」</a:t>
            </a:r>
            <a:r>
              <a:rPr lang="en-US" altLang="ja-JP" b="1" dirty="0">
                <a:solidFill>
                  <a:schemeClr val="tx1"/>
                </a:solidFill>
                <a:latin typeface="+mj-ea"/>
                <a:ea typeface="+mj-ea"/>
              </a:rPr>
              <a:t>05.1</a:t>
            </a:r>
            <a:r>
              <a:rPr lang="ja-JP" altLang="en-US" b="1" dirty="0">
                <a:solidFill>
                  <a:schemeClr val="tx1"/>
                </a:solidFill>
                <a:latin typeface="+mj-ea"/>
                <a:ea typeface="+mj-ea"/>
              </a:rPr>
              <a:t>）</a:t>
            </a:r>
            <a:endParaRPr lang="en-US" altLang="ja-JP" b="1" dirty="0">
              <a:solidFill>
                <a:schemeClr val="tx1"/>
              </a:solidFill>
              <a:latin typeface="+mj-ea"/>
              <a:ea typeface="+mj-ea"/>
            </a:endParaRPr>
          </a:p>
          <a:p>
            <a:pPr>
              <a:lnSpc>
                <a:spcPct val="90000"/>
              </a:lnSpc>
            </a:pPr>
            <a:endParaRPr lang="en-US" altLang="ja-JP" b="1" dirty="0">
              <a:solidFill>
                <a:schemeClr val="tx1"/>
              </a:solidFill>
              <a:latin typeface="+mj-ea"/>
              <a:ea typeface="+mj-ea"/>
            </a:endParaRPr>
          </a:p>
          <a:p>
            <a:pPr>
              <a:lnSpc>
                <a:spcPct val="90000"/>
              </a:lnSpc>
            </a:pPr>
            <a:r>
              <a:rPr lang="ja-JP" altLang="en-US" b="1" dirty="0">
                <a:solidFill>
                  <a:schemeClr val="tx1"/>
                </a:solidFill>
                <a:latin typeface="+mj-ea"/>
                <a:ea typeface="+mj-ea"/>
                <a:sym typeface="Wingdings"/>
              </a:rPr>
              <a:t></a:t>
            </a:r>
            <a:r>
              <a:rPr lang="ja-JP" altLang="en-US" b="1" dirty="0">
                <a:solidFill>
                  <a:schemeClr val="tx1"/>
                </a:solidFill>
                <a:latin typeface="+mj-ea"/>
                <a:ea typeface="+mj-ea"/>
              </a:rPr>
              <a:t>「談合」は公式の入札・契約制度の欠陥を補う一つの公式システムであった。（郷原信郎「朝日」</a:t>
            </a:r>
            <a:r>
              <a:rPr lang="en-US" altLang="ja-JP" b="1" dirty="0">
                <a:solidFill>
                  <a:schemeClr val="tx1"/>
                </a:solidFill>
                <a:latin typeface="+mj-ea"/>
                <a:ea typeface="+mj-ea"/>
              </a:rPr>
              <a:t>06.10.7)</a:t>
            </a:r>
            <a:endParaRPr lang="ja-JP" altLang="en-US" b="1" dirty="0">
              <a:solidFill>
                <a:schemeClr val="tx1"/>
              </a:solidFill>
              <a:latin typeface="+mj-ea"/>
              <a:ea typeface="+mj-ea"/>
            </a:endParaRPr>
          </a:p>
        </p:txBody>
      </p:sp>
      <p:sp>
        <p:nvSpPr>
          <p:cNvPr id="9" name="正方形/長方形 8"/>
          <p:cNvSpPr/>
          <p:nvPr/>
        </p:nvSpPr>
        <p:spPr>
          <a:xfrm>
            <a:off x="5436096" y="352476"/>
            <a:ext cx="2736304" cy="4612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j-ea"/>
                <a:ea typeface="+mj-ea"/>
              </a:rPr>
              <a:t>「明治の姿」のまま</a:t>
            </a:r>
            <a:r>
              <a:rPr kumimoji="1" lang="en-US" altLang="ja-JP" sz="2000" dirty="0">
                <a:solidFill>
                  <a:schemeClr val="tx1"/>
                </a:solidFill>
                <a:latin typeface="+mj-ea"/>
                <a:ea typeface="+mj-ea"/>
              </a:rPr>
              <a:t>‥</a:t>
            </a:r>
            <a:endParaRPr kumimoji="1" lang="ja-JP" altLang="en-US" sz="2000" dirty="0">
              <a:solidFill>
                <a:schemeClr val="tx1"/>
              </a:solidFill>
              <a:latin typeface="+mj-ea"/>
              <a:ea typeface="+mj-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357158" y="714356"/>
            <a:ext cx="8569325" cy="1000132"/>
          </a:xfrm>
          <a:noFill/>
          <a:ln/>
        </p:spPr>
        <p:txBody>
          <a:bodyPr>
            <a:normAutofit/>
          </a:bodyPr>
          <a:lstStyle/>
          <a:p>
            <a:r>
              <a:rPr lang="ja-JP" altLang="en-US" sz="2800" dirty="0">
                <a:latin typeface="HGP創英角ｺﾞｼｯｸUB" panose="020B0900000000000000" pitchFamily="50" charset="-128"/>
                <a:ea typeface="HGP創英角ｺﾞｼｯｸUB" panose="020B0900000000000000" pitchFamily="50" charset="-128"/>
              </a:rPr>
              <a:t>「鉄のトライアングル」</a:t>
            </a:r>
            <a:r>
              <a:rPr lang="ja-JP" altLang="en-US" sz="2000" dirty="0">
                <a:latin typeface="HGP創英角ｺﾞｼｯｸUB" panose="020B0900000000000000" pitchFamily="50" charset="-128"/>
                <a:ea typeface="HGP創英角ｺﾞｼｯｸUB" panose="020B0900000000000000" pitchFamily="50" charset="-128"/>
              </a:rPr>
              <a:t>に対する</a:t>
            </a:r>
            <a:r>
              <a:rPr lang="ja-JP" altLang="en-US" sz="2800" dirty="0">
                <a:solidFill>
                  <a:schemeClr val="tx1"/>
                </a:solidFill>
                <a:latin typeface="HGP創英角ｺﾞｼｯｸUB" panose="020B0900000000000000" pitchFamily="50" charset="-128"/>
                <a:ea typeface="HGP創英角ｺﾞｼｯｸUB" panose="020B0900000000000000" pitchFamily="50" charset="-128"/>
              </a:rPr>
              <a:t>「法の網」</a:t>
            </a:r>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はいたちごっこだった</a:t>
            </a:r>
          </a:p>
        </p:txBody>
      </p:sp>
      <p:sp>
        <p:nvSpPr>
          <p:cNvPr id="313347" name="Rectangle 3"/>
          <p:cNvSpPr>
            <a:spLocks noGrp="1" noChangeArrowheads="1"/>
          </p:cNvSpPr>
          <p:nvPr>
            <p:ph idx="1"/>
          </p:nvPr>
        </p:nvSpPr>
        <p:spPr>
          <a:xfrm>
            <a:off x="395288" y="1571612"/>
            <a:ext cx="7748612" cy="4000528"/>
          </a:xfrm>
        </p:spPr>
        <p:txBody>
          <a:bodyPr>
            <a:normAutofit fontScale="70000" lnSpcReduction="20000"/>
          </a:bodyPr>
          <a:lstStyle/>
          <a:p>
            <a:pPr>
              <a:lnSpc>
                <a:spcPct val="80000"/>
              </a:lnSpc>
              <a:buFont typeface="Wingdings" pitchFamily="2" charset="2"/>
              <a:buNone/>
            </a:pPr>
            <a:endParaRPr lang="en-US" altLang="ja-JP" sz="1800" dirty="0"/>
          </a:p>
          <a:p>
            <a:pPr>
              <a:lnSpc>
                <a:spcPct val="80000"/>
              </a:lnSpc>
              <a:buFont typeface="Wingdings" pitchFamily="2" charset="2"/>
              <a:buNone/>
            </a:pPr>
            <a:endParaRPr lang="en-US" altLang="ja-JP" sz="1800" dirty="0"/>
          </a:p>
          <a:p>
            <a:pPr>
              <a:lnSpc>
                <a:spcPct val="80000"/>
              </a:lnSpc>
              <a:buFont typeface="Wingdings" pitchFamily="2" charset="2"/>
              <a:buNone/>
            </a:pPr>
            <a:endParaRPr lang="en-US" altLang="ja-JP" sz="1800" dirty="0"/>
          </a:p>
          <a:p>
            <a:pPr>
              <a:lnSpc>
                <a:spcPct val="80000"/>
              </a:lnSpc>
              <a:buFont typeface="Wingdings" pitchFamily="2" charset="2"/>
              <a:buNone/>
            </a:pPr>
            <a:endParaRPr lang="en-US" altLang="ja-JP" sz="1800" dirty="0"/>
          </a:p>
          <a:p>
            <a:pPr>
              <a:lnSpc>
                <a:spcPct val="80000"/>
              </a:lnSpc>
              <a:buFont typeface="Wingdings" pitchFamily="2" charset="2"/>
              <a:buNone/>
            </a:pPr>
            <a:r>
              <a:rPr lang="en-US" altLang="ja-JP" sz="1800" dirty="0"/>
              <a:t>                                                             </a:t>
            </a:r>
          </a:p>
          <a:p>
            <a:pPr>
              <a:lnSpc>
                <a:spcPct val="80000"/>
              </a:lnSpc>
              <a:buFont typeface="Wingdings" pitchFamily="2" charset="2"/>
              <a:buNone/>
            </a:pPr>
            <a:endParaRPr lang="en-US" altLang="ja-JP" sz="1800" dirty="0"/>
          </a:p>
          <a:p>
            <a:pPr>
              <a:lnSpc>
                <a:spcPct val="80000"/>
              </a:lnSpc>
              <a:buFont typeface="Wingdings" pitchFamily="2" charset="2"/>
              <a:buNone/>
            </a:pPr>
            <a:endParaRPr lang="en-US" altLang="ja-JP" sz="1800" dirty="0"/>
          </a:p>
          <a:p>
            <a:pPr>
              <a:lnSpc>
                <a:spcPct val="80000"/>
              </a:lnSpc>
              <a:buFont typeface="Wingdings" pitchFamily="2" charset="2"/>
              <a:buNone/>
            </a:pPr>
            <a:endParaRPr lang="en-US" altLang="ja-JP" sz="1800" dirty="0"/>
          </a:p>
          <a:p>
            <a:pPr>
              <a:lnSpc>
                <a:spcPct val="80000"/>
              </a:lnSpc>
              <a:buFont typeface="Wingdings" pitchFamily="2" charset="2"/>
              <a:buNone/>
            </a:pPr>
            <a:endParaRPr lang="en-US" altLang="ja-JP" sz="1800" dirty="0"/>
          </a:p>
          <a:p>
            <a:pPr>
              <a:lnSpc>
                <a:spcPct val="80000"/>
              </a:lnSpc>
              <a:buFont typeface="Wingdings" pitchFamily="2" charset="2"/>
              <a:buNone/>
            </a:pPr>
            <a:r>
              <a:rPr lang="en-US" altLang="ja-JP" sz="1800" dirty="0"/>
              <a:t>                                                                                     </a:t>
            </a:r>
          </a:p>
          <a:p>
            <a:pPr>
              <a:lnSpc>
                <a:spcPct val="80000"/>
              </a:lnSpc>
              <a:buFont typeface="Wingdings" pitchFamily="2" charset="2"/>
              <a:buNone/>
            </a:pPr>
            <a:endParaRPr lang="en-US" altLang="ja-JP" sz="1800" dirty="0"/>
          </a:p>
          <a:p>
            <a:pPr>
              <a:lnSpc>
                <a:spcPct val="80000"/>
              </a:lnSpc>
              <a:buFont typeface="Wingdings" pitchFamily="2" charset="2"/>
              <a:buNone/>
            </a:pPr>
            <a:endParaRPr lang="en-US" altLang="ja-JP" sz="1800" dirty="0"/>
          </a:p>
          <a:p>
            <a:pPr>
              <a:lnSpc>
                <a:spcPct val="80000"/>
              </a:lnSpc>
              <a:buFont typeface="Wingdings" pitchFamily="2" charset="2"/>
              <a:buNone/>
            </a:pPr>
            <a:endParaRPr lang="en-US" altLang="ja-JP" sz="1800" dirty="0"/>
          </a:p>
          <a:p>
            <a:pPr>
              <a:lnSpc>
                <a:spcPct val="80000"/>
              </a:lnSpc>
            </a:pPr>
            <a:endParaRPr lang="en-US" altLang="ja-JP" sz="2400" dirty="0"/>
          </a:p>
          <a:p>
            <a:pPr>
              <a:lnSpc>
                <a:spcPct val="80000"/>
              </a:lnSpc>
            </a:pPr>
            <a:endParaRPr lang="en-US" altLang="ja-JP" sz="2400" dirty="0"/>
          </a:p>
          <a:p>
            <a:pPr>
              <a:lnSpc>
                <a:spcPct val="80000"/>
              </a:lnSpc>
              <a:buFont typeface="Wingdings" pitchFamily="2" charset="2"/>
              <a:buNone/>
            </a:pPr>
            <a:r>
              <a:rPr lang="ja-JP" altLang="en-US" sz="2400" dirty="0"/>
              <a:t>　　　　　　　　　　　　　　　　　　　　　　　</a:t>
            </a:r>
          </a:p>
        </p:txBody>
      </p:sp>
      <p:sp>
        <p:nvSpPr>
          <p:cNvPr id="26" name="スライド番号プレースホルダ 4"/>
          <p:cNvSpPr>
            <a:spLocks noGrp="1"/>
          </p:cNvSpPr>
          <p:nvPr>
            <p:ph type="sldNum" sz="quarter" idx="12"/>
          </p:nvPr>
        </p:nvSpPr>
        <p:spPr>
          <a:xfrm>
            <a:off x="8143900" y="5500702"/>
            <a:ext cx="542900" cy="1000132"/>
          </a:xfrm>
          <a:prstGeom prst="rect">
            <a:avLst/>
          </a:prstGeom>
        </p:spPr>
        <p:txBody>
          <a:bodyPr/>
          <a:lstStyle/>
          <a:p>
            <a:fld id="{3B87764D-F91E-4330-9CA2-7534AC7D3DB0}" type="slidenum">
              <a:rPr lang="en-US" altLang="ja-JP" sz="2000">
                <a:solidFill>
                  <a:schemeClr val="tx1"/>
                </a:solidFill>
                <a:latin typeface="+mj-ea"/>
                <a:ea typeface="+mj-ea"/>
              </a:rPr>
              <a:pPr/>
              <a:t>9</a:t>
            </a:fld>
            <a:endParaRPr lang="en-US" altLang="ja-JP" sz="2000" dirty="0">
              <a:solidFill>
                <a:schemeClr val="tx1"/>
              </a:solidFill>
              <a:latin typeface="+mj-ea"/>
              <a:ea typeface="+mj-ea"/>
            </a:endParaRPr>
          </a:p>
        </p:txBody>
      </p:sp>
      <p:sp>
        <p:nvSpPr>
          <p:cNvPr id="313348" name="Oval 4"/>
          <p:cNvSpPr>
            <a:spLocks noChangeArrowheads="1"/>
          </p:cNvSpPr>
          <p:nvPr/>
        </p:nvSpPr>
        <p:spPr bwMode="auto">
          <a:xfrm>
            <a:off x="3571868" y="1571612"/>
            <a:ext cx="1655762" cy="720725"/>
          </a:xfrm>
          <a:prstGeom prst="ellipse">
            <a:avLst/>
          </a:prstGeom>
          <a:solidFill>
            <a:srgbClr val="FFFF99"/>
          </a:solidFill>
          <a:ln w="28575" algn="ctr">
            <a:noFill/>
            <a:round/>
            <a:headEnd/>
            <a:tailEnd/>
          </a:ln>
          <a:effectLst/>
        </p:spPr>
        <p:txBody>
          <a:bodyPr wrap="none" anchor="ctr"/>
          <a:lstStyle/>
          <a:p>
            <a:pPr algn="ctr"/>
            <a:r>
              <a:rPr lang="ja-JP" altLang="en-US" sz="2400" b="1" dirty="0">
                <a:solidFill>
                  <a:srgbClr val="000000"/>
                </a:solidFill>
                <a:latin typeface="+mj-ea"/>
                <a:ea typeface="+mj-ea"/>
              </a:rPr>
              <a:t>政治家</a:t>
            </a:r>
          </a:p>
        </p:txBody>
      </p:sp>
      <p:sp>
        <p:nvSpPr>
          <p:cNvPr id="313349" name="Oval 5"/>
          <p:cNvSpPr>
            <a:spLocks noChangeArrowheads="1"/>
          </p:cNvSpPr>
          <p:nvPr/>
        </p:nvSpPr>
        <p:spPr bwMode="auto">
          <a:xfrm>
            <a:off x="1142976" y="4071942"/>
            <a:ext cx="1728787" cy="720725"/>
          </a:xfrm>
          <a:prstGeom prst="ellipse">
            <a:avLst/>
          </a:prstGeom>
          <a:solidFill>
            <a:srgbClr val="FFFF99"/>
          </a:solidFill>
          <a:ln w="28575" algn="ctr">
            <a:noFill/>
            <a:round/>
            <a:headEnd/>
            <a:tailEnd/>
          </a:ln>
          <a:effectLst/>
        </p:spPr>
        <p:txBody>
          <a:bodyPr wrap="none" anchor="ctr"/>
          <a:lstStyle/>
          <a:p>
            <a:pPr algn="ctr"/>
            <a:r>
              <a:rPr lang="ja-JP" altLang="en-US" sz="2400" dirty="0">
                <a:solidFill>
                  <a:srgbClr val="000000"/>
                </a:solidFill>
                <a:latin typeface="+mj-ea"/>
                <a:ea typeface="+mj-ea"/>
              </a:rPr>
              <a:t>行政</a:t>
            </a:r>
          </a:p>
        </p:txBody>
      </p:sp>
      <p:sp>
        <p:nvSpPr>
          <p:cNvPr id="313350" name="Oval 6"/>
          <p:cNvSpPr>
            <a:spLocks noChangeArrowheads="1"/>
          </p:cNvSpPr>
          <p:nvPr/>
        </p:nvSpPr>
        <p:spPr bwMode="auto">
          <a:xfrm>
            <a:off x="6000760" y="4071942"/>
            <a:ext cx="1582737" cy="647700"/>
          </a:xfrm>
          <a:prstGeom prst="ellipse">
            <a:avLst/>
          </a:prstGeom>
          <a:solidFill>
            <a:srgbClr val="FFFF99"/>
          </a:solidFill>
          <a:ln w="28575" algn="ctr">
            <a:noFill/>
            <a:round/>
            <a:headEnd/>
            <a:tailEnd/>
          </a:ln>
          <a:effectLst/>
        </p:spPr>
        <p:txBody>
          <a:bodyPr wrap="none" anchor="ctr"/>
          <a:lstStyle/>
          <a:p>
            <a:pPr algn="ctr"/>
            <a:r>
              <a:rPr lang="ja-JP" altLang="en-US" sz="2400" dirty="0">
                <a:solidFill>
                  <a:srgbClr val="000000"/>
                </a:solidFill>
                <a:latin typeface="+mj-ea"/>
                <a:ea typeface="+mj-ea"/>
              </a:rPr>
              <a:t>業者</a:t>
            </a:r>
          </a:p>
        </p:txBody>
      </p:sp>
      <p:sp>
        <p:nvSpPr>
          <p:cNvPr id="313351" name="Line 7"/>
          <p:cNvSpPr>
            <a:spLocks noChangeShapeType="1"/>
          </p:cNvSpPr>
          <p:nvPr/>
        </p:nvSpPr>
        <p:spPr bwMode="auto">
          <a:xfrm>
            <a:off x="4714876" y="2143116"/>
            <a:ext cx="2071702" cy="2071702"/>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13352" name="Line 8"/>
          <p:cNvSpPr>
            <a:spLocks noChangeShapeType="1"/>
          </p:cNvSpPr>
          <p:nvPr/>
        </p:nvSpPr>
        <p:spPr bwMode="auto">
          <a:xfrm flipH="1" flipV="1">
            <a:off x="4429122" y="2143116"/>
            <a:ext cx="2071703" cy="2071702"/>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13353" name="Line 9"/>
          <p:cNvSpPr>
            <a:spLocks noChangeShapeType="1"/>
          </p:cNvSpPr>
          <p:nvPr/>
        </p:nvSpPr>
        <p:spPr bwMode="auto">
          <a:xfrm flipV="1">
            <a:off x="2714612" y="4357694"/>
            <a:ext cx="3500462"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13354" name="Line 10"/>
          <p:cNvSpPr>
            <a:spLocks noChangeShapeType="1"/>
          </p:cNvSpPr>
          <p:nvPr/>
        </p:nvSpPr>
        <p:spPr bwMode="auto">
          <a:xfrm flipH="1">
            <a:off x="2643173" y="4572008"/>
            <a:ext cx="3643338"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13355" name="Line 11"/>
          <p:cNvSpPr>
            <a:spLocks noChangeShapeType="1"/>
          </p:cNvSpPr>
          <p:nvPr/>
        </p:nvSpPr>
        <p:spPr bwMode="auto">
          <a:xfrm flipV="1">
            <a:off x="2285984" y="2071678"/>
            <a:ext cx="1728787" cy="214314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13356" name="Line 12"/>
          <p:cNvSpPr>
            <a:spLocks noChangeShapeType="1"/>
          </p:cNvSpPr>
          <p:nvPr/>
        </p:nvSpPr>
        <p:spPr bwMode="auto">
          <a:xfrm flipH="1">
            <a:off x="2500297" y="2143116"/>
            <a:ext cx="1725613" cy="214314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13357" name="Rectangle 13"/>
          <p:cNvSpPr>
            <a:spLocks noChangeArrowheads="1"/>
          </p:cNvSpPr>
          <p:nvPr/>
        </p:nvSpPr>
        <p:spPr bwMode="auto">
          <a:xfrm>
            <a:off x="3214678" y="5500702"/>
            <a:ext cx="2590800" cy="396875"/>
          </a:xfrm>
          <a:prstGeom prst="rect">
            <a:avLst/>
          </a:prstGeom>
          <a:noFill/>
          <a:ln w="9525" algn="ctr">
            <a:noFill/>
            <a:miter lim="800000"/>
            <a:headEnd/>
            <a:tailEnd/>
          </a:ln>
          <a:effectLst/>
        </p:spPr>
        <p:txBody>
          <a:bodyPr>
            <a:spAutoFit/>
          </a:bodyPr>
          <a:lstStyle/>
          <a:p>
            <a:r>
              <a:rPr lang="en-US" altLang="ja-JP" sz="2000" dirty="0">
                <a:latin typeface="+mj-ea"/>
                <a:ea typeface="+mj-ea"/>
              </a:rPr>
              <a:t>⑥</a:t>
            </a:r>
            <a:r>
              <a:rPr lang="ja-JP" altLang="en-US" sz="2000" dirty="0">
                <a:latin typeface="+mj-ea"/>
                <a:ea typeface="+mj-ea"/>
              </a:rPr>
              <a:t>天下りの受け入れ</a:t>
            </a:r>
          </a:p>
        </p:txBody>
      </p:sp>
      <p:sp>
        <p:nvSpPr>
          <p:cNvPr id="313358" name="Rectangle 14"/>
          <p:cNvSpPr>
            <a:spLocks noChangeArrowheads="1"/>
          </p:cNvSpPr>
          <p:nvPr/>
        </p:nvSpPr>
        <p:spPr bwMode="auto">
          <a:xfrm>
            <a:off x="6357950" y="2643182"/>
            <a:ext cx="2160587" cy="647700"/>
          </a:xfrm>
          <a:prstGeom prst="rect">
            <a:avLst/>
          </a:prstGeom>
          <a:noFill/>
          <a:ln w="9525" algn="ctr">
            <a:noFill/>
            <a:miter lim="800000"/>
            <a:headEnd/>
            <a:tailEnd/>
          </a:ln>
          <a:effectLst/>
        </p:spPr>
        <p:txBody>
          <a:bodyPr/>
          <a:lstStyle/>
          <a:p>
            <a:pPr>
              <a:lnSpc>
                <a:spcPct val="80000"/>
              </a:lnSpc>
              <a:spcBef>
                <a:spcPct val="20000"/>
              </a:spcBef>
              <a:buClr>
                <a:schemeClr val="tx1"/>
              </a:buClr>
              <a:buSzPct val="75000"/>
              <a:buFont typeface="Wingdings" pitchFamily="2" charset="2"/>
              <a:buNone/>
            </a:pPr>
            <a:r>
              <a:rPr lang="en-US" altLang="ja-JP" sz="2000" dirty="0">
                <a:latin typeface="+mj-ea"/>
                <a:ea typeface="+mj-ea"/>
              </a:rPr>
              <a:t>③</a:t>
            </a:r>
            <a:r>
              <a:rPr lang="ja-JP" altLang="en-US" sz="2000" dirty="0">
                <a:latin typeface="+mj-ea"/>
                <a:ea typeface="+mj-ea"/>
              </a:rPr>
              <a:t>請託を受けて行政への斡旋</a:t>
            </a:r>
          </a:p>
          <a:p>
            <a:pPr algn="ctr"/>
            <a:endParaRPr lang="en-US" altLang="ja-JP" sz="2000" dirty="0"/>
          </a:p>
        </p:txBody>
      </p:sp>
      <p:sp>
        <p:nvSpPr>
          <p:cNvPr id="313359" name="Rectangle 15"/>
          <p:cNvSpPr>
            <a:spLocks noChangeArrowheads="1"/>
          </p:cNvSpPr>
          <p:nvPr/>
        </p:nvSpPr>
        <p:spPr bwMode="auto">
          <a:xfrm>
            <a:off x="3143240" y="5157788"/>
            <a:ext cx="2652723" cy="576262"/>
          </a:xfrm>
          <a:prstGeom prst="rect">
            <a:avLst/>
          </a:prstGeom>
          <a:noFill/>
          <a:ln w="9525" algn="ctr">
            <a:noFill/>
            <a:miter lim="800000"/>
            <a:headEnd/>
            <a:tailEnd/>
          </a:ln>
          <a:effectLst/>
        </p:spPr>
        <p:txBody>
          <a:bodyPr/>
          <a:lstStyle/>
          <a:p>
            <a:pPr>
              <a:lnSpc>
                <a:spcPct val="80000"/>
              </a:lnSpc>
              <a:spcBef>
                <a:spcPct val="20000"/>
              </a:spcBef>
              <a:buClr>
                <a:schemeClr val="tx1"/>
              </a:buClr>
              <a:buSzPct val="75000"/>
              <a:buFont typeface="Wingdings" pitchFamily="2" charset="2"/>
              <a:buNone/>
            </a:pPr>
            <a:r>
              <a:rPr lang="en-US" altLang="ja-JP" sz="2000" dirty="0">
                <a:solidFill>
                  <a:srgbClr val="000000"/>
                </a:solidFill>
                <a:latin typeface="+mj-ea"/>
                <a:ea typeface="+mj-ea"/>
              </a:rPr>
              <a:t> </a:t>
            </a:r>
            <a:r>
              <a:rPr lang="en-US" altLang="ja-JP" sz="2000" dirty="0">
                <a:latin typeface="+mj-ea"/>
                <a:ea typeface="+mj-ea"/>
              </a:rPr>
              <a:t>⑤</a:t>
            </a:r>
            <a:r>
              <a:rPr lang="ja-JP" altLang="en-US" sz="2000" dirty="0">
                <a:latin typeface="+mj-ea"/>
                <a:ea typeface="+mj-ea"/>
              </a:rPr>
              <a:t>指名業者に入れる</a:t>
            </a:r>
          </a:p>
          <a:p>
            <a:pPr algn="ctr"/>
            <a:endParaRPr lang="en-US" altLang="ja-JP" sz="2000" dirty="0"/>
          </a:p>
        </p:txBody>
      </p:sp>
      <p:sp>
        <p:nvSpPr>
          <p:cNvPr id="313360" name="Rectangle 16"/>
          <p:cNvSpPr>
            <a:spLocks noChangeArrowheads="1"/>
          </p:cNvSpPr>
          <p:nvPr/>
        </p:nvSpPr>
        <p:spPr bwMode="auto">
          <a:xfrm>
            <a:off x="3571868" y="3143248"/>
            <a:ext cx="1584325" cy="865187"/>
          </a:xfrm>
          <a:prstGeom prst="rect">
            <a:avLst/>
          </a:prstGeom>
          <a:noFill/>
          <a:ln w="9525" algn="ctr">
            <a:noFill/>
            <a:miter lim="800000"/>
            <a:headEnd/>
            <a:tailEnd/>
          </a:ln>
          <a:effectLst/>
        </p:spPr>
        <p:txBody>
          <a:bodyPr/>
          <a:lstStyle/>
          <a:p>
            <a:r>
              <a:rPr lang="en-US" altLang="ja-JP" sz="2000" dirty="0">
                <a:latin typeface="+mj-ea"/>
                <a:ea typeface="+mj-ea"/>
              </a:rPr>
              <a:t>④</a:t>
            </a:r>
            <a:r>
              <a:rPr lang="ja-JP" altLang="en-US" sz="2000" dirty="0">
                <a:latin typeface="+mj-ea"/>
                <a:ea typeface="+mj-ea"/>
              </a:rPr>
              <a:t>選挙運動への協力</a:t>
            </a:r>
          </a:p>
          <a:p>
            <a:r>
              <a:rPr lang="ja-JP" altLang="en-US" sz="2000" dirty="0">
                <a:latin typeface="+mj-ea"/>
                <a:ea typeface="+mj-ea"/>
              </a:rPr>
              <a:t>政治献金</a:t>
            </a:r>
          </a:p>
        </p:txBody>
      </p:sp>
      <p:sp>
        <p:nvSpPr>
          <p:cNvPr id="313361" name="Rectangle 17"/>
          <p:cNvSpPr>
            <a:spLocks noChangeArrowheads="1"/>
          </p:cNvSpPr>
          <p:nvPr/>
        </p:nvSpPr>
        <p:spPr bwMode="auto">
          <a:xfrm>
            <a:off x="3214678" y="4714884"/>
            <a:ext cx="2500330" cy="285752"/>
          </a:xfrm>
          <a:prstGeom prst="rect">
            <a:avLst/>
          </a:prstGeom>
          <a:noFill/>
          <a:ln w="9525" algn="ctr">
            <a:noFill/>
            <a:miter lim="800000"/>
            <a:headEnd/>
            <a:tailEnd/>
          </a:ln>
          <a:effectLst/>
        </p:spPr>
        <p:txBody>
          <a:bodyPr/>
          <a:lstStyle/>
          <a:p>
            <a:r>
              <a:rPr lang="en-US" altLang="ja-JP" sz="2000" dirty="0">
                <a:latin typeface="AR P丸ゴシック体M" pitchFamily="50" charset="-128"/>
                <a:ea typeface="AR P丸ゴシック体M" pitchFamily="50" charset="-128"/>
              </a:rPr>
              <a:t>②</a:t>
            </a:r>
            <a:r>
              <a:rPr lang="ja-JP" altLang="en-US" sz="2000" dirty="0">
                <a:latin typeface="+mj-ea"/>
                <a:ea typeface="+mj-ea"/>
              </a:rPr>
              <a:t>国会審議への配慮</a:t>
            </a:r>
          </a:p>
        </p:txBody>
      </p:sp>
      <p:sp>
        <p:nvSpPr>
          <p:cNvPr id="313362" name="Rectangle 18"/>
          <p:cNvSpPr>
            <a:spLocks noChangeArrowheads="1"/>
          </p:cNvSpPr>
          <p:nvPr/>
        </p:nvSpPr>
        <p:spPr bwMode="auto">
          <a:xfrm>
            <a:off x="1071538" y="3000372"/>
            <a:ext cx="1655762" cy="936625"/>
          </a:xfrm>
          <a:prstGeom prst="rect">
            <a:avLst/>
          </a:prstGeom>
          <a:noFill/>
          <a:ln w="9525" algn="ctr">
            <a:noFill/>
            <a:miter lim="800000"/>
            <a:headEnd/>
            <a:tailEnd/>
          </a:ln>
          <a:effectLst/>
        </p:spPr>
        <p:txBody>
          <a:bodyPr/>
          <a:lstStyle/>
          <a:p>
            <a:r>
              <a:rPr lang="en-US" altLang="ja-JP" sz="2000" dirty="0">
                <a:latin typeface="+mj-ea"/>
                <a:ea typeface="+mj-ea"/>
              </a:rPr>
              <a:t>①</a:t>
            </a:r>
            <a:r>
              <a:rPr lang="ja-JP" altLang="en-US" sz="2000" dirty="0">
                <a:latin typeface="+mj-ea"/>
                <a:ea typeface="+mj-ea"/>
              </a:rPr>
              <a:t>選挙区への公共 事業の箇所づけ</a:t>
            </a:r>
          </a:p>
          <a:p>
            <a:pPr algn="ctr"/>
            <a:endParaRPr lang="en-US" altLang="ja-JP" sz="1800" dirty="0"/>
          </a:p>
        </p:txBody>
      </p:sp>
      <p:sp>
        <p:nvSpPr>
          <p:cNvPr id="313364" name="AutoShape 20"/>
          <p:cNvSpPr>
            <a:spLocks noChangeArrowheads="1"/>
          </p:cNvSpPr>
          <p:nvPr/>
        </p:nvSpPr>
        <p:spPr bwMode="auto">
          <a:xfrm>
            <a:off x="714348" y="5214950"/>
            <a:ext cx="2017713" cy="647700"/>
          </a:xfrm>
          <a:prstGeom prst="wedgeRoundRectCallout">
            <a:avLst>
              <a:gd name="adj1" fmla="val 43177"/>
              <a:gd name="adj2" fmla="val -111132"/>
              <a:gd name="adj3" fmla="val 16667"/>
            </a:avLst>
          </a:prstGeom>
          <a:noFill/>
          <a:ln w="3175" algn="ctr">
            <a:solidFill>
              <a:schemeClr val="tx1"/>
            </a:solidFill>
            <a:miter lim="800000"/>
            <a:headEnd/>
            <a:tailEnd/>
          </a:ln>
          <a:effectLst/>
        </p:spPr>
        <p:txBody>
          <a:bodyPr anchor="ctr"/>
          <a:lstStyle/>
          <a:p>
            <a:r>
              <a:rPr lang="ja-JP" altLang="en-US" sz="2000" dirty="0">
                <a:latin typeface="+mj-ea"/>
                <a:ea typeface="+mj-ea"/>
              </a:rPr>
              <a:t>入札・契約適正化法</a:t>
            </a:r>
          </a:p>
        </p:txBody>
      </p:sp>
      <p:sp>
        <p:nvSpPr>
          <p:cNvPr id="313365" name="AutoShape 21"/>
          <p:cNvSpPr>
            <a:spLocks noChangeArrowheads="1"/>
          </p:cNvSpPr>
          <p:nvPr/>
        </p:nvSpPr>
        <p:spPr bwMode="auto">
          <a:xfrm>
            <a:off x="6357950" y="5143512"/>
            <a:ext cx="1785950" cy="647700"/>
          </a:xfrm>
          <a:prstGeom prst="wedgeRoundRectCallout">
            <a:avLst>
              <a:gd name="adj1" fmla="val -46108"/>
              <a:gd name="adj2" fmla="val -108315"/>
              <a:gd name="adj3" fmla="val 16667"/>
            </a:avLst>
          </a:prstGeom>
          <a:noFill/>
          <a:ln w="3175" algn="ctr">
            <a:solidFill>
              <a:schemeClr val="tx1"/>
            </a:solidFill>
            <a:miter lim="800000"/>
            <a:headEnd/>
            <a:tailEnd/>
          </a:ln>
          <a:effectLst/>
        </p:spPr>
        <p:txBody>
          <a:bodyPr anchor="ctr"/>
          <a:lstStyle/>
          <a:p>
            <a:r>
              <a:rPr lang="ja-JP" altLang="en-US" sz="2000" dirty="0">
                <a:latin typeface="+mj-ea"/>
                <a:ea typeface="+mj-ea"/>
              </a:rPr>
              <a:t>独占禁止法、刑法の談合罪</a:t>
            </a:r>
          </a:p>
        </p:txBody>
      </p:sp>
      <p:sp>
        <p:nvSpPr>
          <p:cNvPr id="313366" name="AutoShape 22"/>
          <p:cNvSpPr>
            <a:spLocks noChangeArrowheads="1"/>
          </p:cNvSpPr>
          <p:nvPr/>
        </p:nvSpPr>
        <p:spPr bwMode="auto">
          <a:xfrm>
            <a:off x="3563938" y="6092825"/>
            <a:ext cx="2232025" cy="504825"/>
          </a:xfrm>
          <a:prstGeom prst="wedgeRoundRectCallout">
            <a:avLst>
              <a:gd name="adj1" fmla="val -45132"/>
              <a:gd name="adj2" fmla="val -90299"/>
              <a:gd name="adj3" fmla="val 16667"/>
            </a:avLst>
          </a:prstGeom>
          <a:noFill/>
          <a:ln w="3175" algn="ctr">
            <a:solidFill>
              <a:schemeClr val="tx1"/>
            </a:solidFill>
            <a:miter lim="800000"/>
            <a:headEnd/>
            <a:tailEnd/>
          </a:ln>
          <a:effectLst/>
        </p:spPr>
        <p:txBody>
          <a:bodyPr anchor="ctr"/>
          <a:lstStyle/>
          <a:p>
            <a:pPr algn="ctr"/>
            <a:r>
              <a:rPr lang="ja-JP" altLang="en-US" sz="2000" dirty="0">
                <a:latin typeface="+mj-ea"/>
                <a:ea typeface="+mj-ea"/>
              </a:rPr>
              <a:t>管制談合防止法</a:t>
            </a:r>
          </a:p>
        </p:txBody>
      </p:sp>
      <p:sp>
        <p:nvSpPr>
          <p:cNvPr id="313367" name="AutoShape 23"/>
          <p:cNvSpPr>
            <a:spLocks noChangeArrowheads="1"/>
          </p:cNvSpPr>
          <p:nvPr/>
        </p:nvSpPr>
        <p:spPr bwMode="auto">
          <a:xfrm>
            <a:off x="928662" y="1571612"/>
            <a:ext cx="1727200" cy="792163"/>
          </a:xfrm>
          <a:prstGeom prst="wedgeRoundRectCallout">
            <a:avLst>
              <a:gd name="adj1" fmla="val 88110"/>
              <a:gd name="adj2" fmla="val -4052"/>
              <a:gd name="adj3" fmla="val 16667"/>
            </a:avLst>
          </a:prstGeom>
          <a:noFill/>
          <a:ln w="3175" algn="ctr">
            <a:solidFill>
              <a:schemeClr val="tx1"/>
            </a:solidFill>
            <a:miter lim="800000"/>
            <a:headEnd/>
            <a:tailEnd/>
          </a:ln>
          <a:effectLst/>
        </p:spPr>
        <p:txBody>
          <a:bodyPr anchor="ctr"/>
          <a:lstStyle/>
          <a:p>
            <a:r>
              <a:rPr lang="ja-JP" altLang="en-US" sz="2000" dirty="0">
                <a:latin typeface="+mj-ea"/>
                <a:ea typeface="+mj-ea"/>
              </a:rPr>
              <a:t>あっせん利得所処罰法</a:t>
            </a:r>
          </a:p>
        </p:txBody>
      </p:sp>
      <p:sp>
        <p:nvSpPr>
          <p:cNvPr id="313368" name="AutoShape 24"/>
          <p:cNvSpPr>
            <a:spLocks noChangeArrowheads="1"/>
          </p:cNvSpPr>
          <p:nvPr/>
        </p:nvSpPr>
        <p:spPr bwMode="auto">
          <a:xfrm>
            <a:off x="5643570" y="1571612"/>
            <a:ext cx="1727200" cy="647700"/>
          </a:xfrm>
          <a:prstGeom prst="wedgeRoundRectCallout">
            <a:avLst>
              <a:gd name="adj1" fmla="val -51610"/>
              <a:gd name="adj2" fmla="val 125173"/>
              <a:gd name="adj3" fmla="val 16667"/>
            </a:avLst>
          </a:prstGeom>
          <a:noFill/>
          <a:ln w="3175" algn="ctr">
            <a:solidFill>
              <a:schemeClr val="tx1"/>
            </a:solidFill>
            <a:miter lim="800000"/>
            <a:headEnd/>
            <a:tailEnd/>
          </a:ln>
          <a:effectLst/>
        </p:spPr>
        <p:txBody>
          <a:bodyPr anchor="ctr"/>
          <a:lstStyle/>
          <a:p>
            <a:pPr algn="ctr"/>
            <a:r>
              <a:rPr lang="ja-JP" altLang="en-US" sz="2000" dirty="0">
                <a:latin typeface="+mj-ea"/>
                <a:ea typeface="+mj-ea"/>
              </a:rPr>
              <a:t>刑法（贈賄）</a:t>
            </a:r>
          </a:p>
        </p:txBody>
      </p:sp>
      <p:sp>
        <p:nvSpPr>
          <p:cNvPr id="27" name="正方形/長方形 26"/>
          <p:cNvSpPr/>
          <p:nvPr/>
        </p:nvSpPr>
        <p:spPr>
          <a:xfrm>
            <a:off x="690177" y="346775"/>
            <a:ext cx="4074246" cy="40810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HGP創英角ｺﾞｼｯｸUB" panose="020B0900000000000000" pitchFamily="50" charset="-128"/>
                <a:ea typeface="HGP創英角ｺﾞｼｯｸUB" panose="020B0900000000000000" pitchFamily="50" charset="-128"/>
              </a:rPr>
              <a:t>政・官・業の</a:t>
            </a:r>
            <a:r>
              <a:rPr lang="ja-JP" altLang="en-US" sz="2400" dirty="0" err="1">
                <a:solidFill>
                  <a:schemeClr val="tx1"/>
                </a:solidFill>
                <a:latin typeface="HGP創英角ｺﾞｼｯｸUB" panose="020B0900000000000000" pitchFamily="50" charset="-128"/>
                <a:ea typeface="HGP創英角ｺﾞｼｯｸUB" panose="020B0900000000000000" pitchFamily="50" charset="-128"/>
              </a:rPr>
              <a:t>ゆ</a:t>
            </a:r>
            <a:r>
              <a:rPr lang="ja-JP" altLang="en-US" sz="2400" dirty="0">
                <a:solidFill>
                  <a:schemeClr val="tx1"/>
                </a:solidFill>
                <a:latin typeface="HGP創英角ｺﾞｼｯｸUB" panose="020B0900000000000000" pitchFamily="50" charset="-128"/>
                <a:ea typeface="HGP創英角ｺﾞｼｯｸUB" panose="020B0900000000000000" pitchFamily="50" charset="-128"/>
              </a:rPr>
              <a:t>着の構造</a:t>
            </a:r>
            <a:endParaRPr kumimoji="1" lang="ja-JP" altLang="en-US" sz="2400" dirty="0">
              <a:solidFill>
                <a:schemeClr val="tx1"/>
              </a:solidFill>
              <a:latin typeface="HGP創英角ｺﾞｼｯｸUB" panose="020B0900000000000000" pitchFamily="50" charset="-128"/>
              <a:ea typeface="HGP創英角ｺﾞｼｯｸUB" panose="020B0900000000000000" pitchFamily="50" charset="-128"/>
            </a:endParaRPr>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オーガニック">
  <a:themeElements>
    <a:clrScheme name="オーガニック">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オーガニック">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オーガニック">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5971</TotalTime>
  <Words>2274</Words>
  <Application>Microsoft Office PowerPoint</Application>
  <PresentationFormat>画面に合わせる (4:3)</PresentationFormat>
  <Paragraphs>411</Paragraphs>
  <Slides>18</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18</vt:i4>
      </vt:variant>
    </vt:vector>
  </HeadingPairs>
  <TitlesOfParts>
    <vt:vector size="28" baseType="lpstr">
      <vt:lpstr>AR P丸ゴシック体M</vt:lpstr>
      <vt:lpstr>HGP創英角ｺﾞｼｯｸUB</vt:lpstr>
      <vt:lpstr>HG創英角ｺﾞｼｯｸUB</vt:lpstr>
      <vt:lpstr>ＭＳ Ｐゴシック</vt:lpstr>
      <vt:lpstr>ＭＳ Ｐ明朝</vt:lpstr>
      <vt:lpstr>Arial</vt:lpstr>
      <vt:lpstr>Calibri</vt:lpstr>
      <vt:lpstr>Garamond</vt:lpstr>
      <vt:lpstr>Wingdings</vt:lpstr>
      <vt:lpstr>オーガニック</vt:lpstr>
      <vt:lpstr>PowerPoint プレゼンテーション</vt:lpstr>
      <vt:lpstr>PowerPoint プレゼンテーション</vt:lpstr>
      <vt:lpstr>　市町村業務の外部委託状況 　　　　　㈱日本地域社会研究所</vt:lpstr>
      <vt:lpstr> 「公共性」とは? 福祉は採算性がない･･介護は”疑似“市場</vt:lpstr>
      <vt:lpstr> 政府と民間の「公契約」はいかにあるべきか。 １．考える視点の一つがＩＬＯの国際基準 ２．もう一つが「公共サービス基本法」（09.7施行） </vt:lpstr>
      <vt:lpstr>〔第94号条約のポイント〕  ①公的機関の資金で契約し、請け負った企業の労働者を対象に、②下請けも含め、③「国内法規」の定めよりも有利な労働条件を確保し、④さらに健康・安全・福祉で合理的な条件の確保し、⑤履行に当たっては、現場に掲示、記録の保存、監督制度を規定している。</vt:lpstr>
      <vt:lpstr>これまでー「発注者は委託企業と労働者の間の労働契約に口を出せない。介入しない」＝「民・民」論 </vt:lpstr>
      <vt:lpstr>「公共調達」は競争＝入札による 国=会計法（明治23年、29条の3） 「政府の工事又は物件の売買貸借は総て公告して競争に付すべし」 （この競争とは「一般競争入札」のこと） ●指名競争入札は、明治33年、勅令による「無制限の競争に付するを不利とするとき は指名競争に付する」 からである。 ●随意契約は明治39年、「法律勅令を以て定めたる場合」は随意契約ができる」とされた。導入は、手抜き工事に対し、「善良な業者の排除を防ぐためのもの」である。</vt:lpstr>
      <vt:lpstr>「鉄のトライアングル」に対する「法の網」はいたちごっこだった</vt:lpstr>
      <vt:lpstr>自治体の「売買、貸借、請負その他の契約」は、①一般競争入札、②指名競争入札、③随意契約、④せり売りと定められている。 　指名競争入札は、これまでは談合の温床となってきた。 「現場説明会」で入札参加業者がわかり、談合が可能だった。予定価格が漏洩し（①単価表から、②予定価格そのものの、③設計・積算者から、④発注者が示唆）、「やりやすい、ばれにくい、やったほうが得をする」との論理にあった</vt:lpstr>
      <vt:lpstr>    ‶随契は悪〟　利権に対する社会的批判がある！ 「外郭団体」は利権の巣くつ。わざと仕事を作って天下り先に発注するOB対策に使われている疑いがある」（全国市民オンブズマン連絡会議、06.4時点の調査）     </vt:lpstr>
      <vt:lpstr>「随契」対象を見直す動き－岐阜県が「政策的随意契約制度」を特区へ 　提案内容は、身体障害者、高齢者福祉の担い手の育成、身体障害者、高齢者の雇用、新産業、中小企業の育成等を随意契約で発注できるようにすべきというもの。</vt:lpstr>
      <vt:lpstr>「随意契約」はどう説明されているか。（札幌市　05.6.29）　　　　　　　　　　　　　　　　　　　 ❐メリット－速やかに相手方を選択できる。資力、信用など確実な契約ができる❐デメリット－相手が固定化し、馴れ合い価格、不利益を生じるおそれがある。</vt:lpstr>
      <vt:lpstr>賃金闘争－「ディーセントワーク」を追求 ①生計費原則にもとづく引き上げ ②「同一労働、同一賃金」の確立 ③「底支え」「底上げ」の重視 ④公共調達における「適正賃金」</vt:lpstr>
      <vt:lpstr>実は「適正」の概念や「適正賃金」が決まっているわけではない！要求の正当性と「力」関係による。</vt:lpstr>
      <vt:lpstr> </vt:lpstr>
      <vt:lpstr>   「官制ワーキングプワ」をなくす地域の共同を積み上げていく。自治体との「合意」を拡大する。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佐藤陵一</dc:creator>
  <cp:lastModifiedBy>佐藤陵一</cp:lastModifiedBy>
  <cp:revision>159</cp:revision>
  <dcterms:created xsi:type="dcterms:W3CDTF">2009-11-21T15:25:14Z</dcterms:created>
  <dcterms:modified xsi:type="dcterms:W3CDTF">2017-04-04T09:53:57Z</dcterms:modified>
</cp:coreProperties>
</file>