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12"/>
  </p:notesMasterIdLst>
  <p:handoutMasterIdLst>
    <p:handoutMasterId r:id="rId13"/>
  </p:handoutMasterIdLst>
  <p:sldIdLst>
    <p:sldId id="265" r:id="rId2"/>
    <p:sldId id="266" r:id="rId3"/>
    <p:sldId id="267" r:id="rId4"/>
    <p:sldId id="268" r:id="rId5"/>
    <p:sldId id="260" r:id="rId6"/>
    <p:sldId id="261" r:id="rId7"/>
    <p:sldId id="263" r:id="rId8"/>
    <p:sldId id="258" r:id="rId9"/>
    <p:sldId id="25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8" autoAdjust="0"/>
  </p:normalViewPr>
  <p:slideViewPr>
    <p:cSldViewPr>
      <p:cViewPr varScale="1">
        <p:scale>
          <a:sx n="82" d="100"/>
          <a:sy n="82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F521E-D76F-4C8A-A4C6-F9EA8E43DD5D}" type="datetimeFigureOut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5CC25-1507-458D-BFF4-5ED15C2CD0F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0D0FE-0739-4B82-95A6-9372E310DA04}" type="datetimeFigureOut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2BF91-FC81-46E9-AB7D-DC89DAC6AB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BF91-FC81-46E9-AB7D-DC89DAC6AB3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89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BF91-FC81-46E9-AB7D-DC89DAC6AB3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BF91-FC81-46E9-AB7D-DC89DAC6AB3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E3F537A-B705-4DC9-9019-741E0072D2B8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73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74EB-EFF3-4637-93FF-7C39AE0E50B7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158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74EB-EFF3-4637-93FF-7C39AE0E50B7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7251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74EB-EFF3-4637-93FF-7C39AE0E50B7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045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74EB-EFF3-4637-93FF-7C39AE0E50B7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82501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74EB-EFF3-4637-93FF-7C39AE0E50B7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806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74EB-EFF3-4637-93FF-7C39AE0E50B7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7906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B7E74EB-EFF3-4637-93FF-7C39AE0E50B7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20234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74EB-EFF3-4637-93FF-7C39AE0E50B7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0027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A537-73AB-4BCD-AD0D-DF4E0AF93A03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11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11D3-D9CD-4765-BF55-989E4C7463A9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01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0F24-B08B-489F-9850-F7C8A9E5EC7B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78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831E-C6CB-4D62-8C8E-7337C07FBA9A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91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A30A-6C7E-4ABD-ABB6-8F274275270D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83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B509-95B7-41E9-8BE4-4C0FC02876AD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08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74EB-EFF3-4637-93FF-7C39AE0E50B7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4102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08B1-719C-48D7-8DE9-C46DC87A1B4E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54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B7E74EB-EFF3-4637-93FF-7C39AE0E50B7}" type="datetime1">
              <a:rPr kumimoji="1" lang="ja-JP" altLang="en-US" smtClean="0"/>
              <a:pPr/>
              <a:t>2017/4/4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94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7664" y="1484784"/>
            <a:ext cx="6023592" cy="2664296"/>
          </a:xfrm>
        </p:spPr>
        <p:txBody>
          <a:bodyPr>
            <a:normAutofit fontScale="90000"/>
          </a:bodyPr>
          <a:lstStyle/>
          <a:p>
            <a:pPr algn="ctr"/>
            <a:br>
              <a:rPr kumimoji="1" lang="en-US" altLang="ja-JP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「官製ワーキングプワ」　の現実</a:t>
            </a:r>
            <a:br>
              <a:rPr kumimoji="1" lang="en-US" altLang="ja-JP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「脱公務員化」　する公共サービス</a:t>
            </a:r>
            <a:br>
              <a:rPr kumimoji="1" lang="en-US" altLang="ja-JP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6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公共サービス基本法を活用する</a:t>
            </a:r>
            <a:br>
              <a:rPr lang="en-US" altLang="ja-JP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sz="28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</a:br>
            <a:endParaRPr kumimoji="1" lang="ja-JP" altLang="en-US" sz="28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293640" y="751594"/>
            <a:ext cx="2277616" cy="73319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altLang="ja-JP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2009.10.25</a:t>
            </a:r>
            <a:br>
              <a:rPr lang="en-US" altLang="ja-JP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佐賀県本部学習会</a:t>
            </a:r>
            <a:br>
              <a:rPr lang="en-US" altLang="ja-JP" sz="28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</a:b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932040" y="4725144"/>
            <a:ext cx="273630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建交労委員長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佐藤　陵一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343672" cy="1296144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09.11.18 </a:t>
            </a:r>
            <a:br>
              <a:rPr lang="en-US" altLang="ja-JP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建交労の</a:t>
            </a:r>
            <a:r>
              <a:rPr kumimoji="1"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総務省要請項目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3548" y="1810580"/>
            <a:ext cx="8136904" cy="45365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ja-JP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１．公共サービス基本法の第</a:t>
            </a:r>
            <a:r>
              <a:rPr lang="en-US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条</a:t>
            </a:r>
            <a:r>
              <a:rPr lang="ja-JP" altLang="ja-JP" sz="1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（公共サービスの実施に従事する者の労働環境の整備）の解釈において以下の諸点を明らかにしていただきたい。</a:t>
            </a:r>
          </a:p>
          <a:p>
            <a:pPr>
              <a:buNone/>
            </a:pPr>
            <a:r>
              <a:rPr lang="ja-JP" altLang="ja-JP" sz="1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①「適正な労働条件の確保」の「適正」の概念及びそのガイドラインについて。</a:t>
            </a:r>
          </a:p>
          <a:p>
            <a:pPr>
              <a:buNone/>
            </a:pPr>
            <a:r>
              <a:rPr lang="ja-JP" altLang="ja-JP" sz="1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②「労働環境の整備」の意味する内容及び「必要な</a:t>
            </a:r>
            <a:r>
              <a:rPr lang="ja-JP" altLang="en-US" sz="1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施策</a:t>
            </a:r>
            <a:r>
              <a:rPr lang="ja-JP" altLang="ja-JP" sz="1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」のガイドラインについて。</a:t>
            </a:r>
            <a:r>
              <a:rPr lang="en-US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 </a:t>
            </a:r>
            <a:endParaRPr lang="ja-JP" altLang="ja-JP" sz="17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２．公務・公共サービス（役務）における地方自治体の最低制限価格（ロアーリミット）の導入状況を明らかにしていただきたい。総務省としてガイドラインを入札価格の</a:t>
            </a:r>
            <a:r>
              <a:rPr lang="en-US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85</a:t>
            </a:r>
            <a:r>
              <a:rPr lang="ja-JP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％に設定し、地方自治体の導入を指導していただきたい。</a:t>
            </a:r>
            <a:r>
              <a:rPr lang="en-US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 </a:t>
            </a:r>
            <a:endParaRPr lang="ja-JP" altLang="ja-JP" sz="17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．公務・公共サービスの受託企業が不落札の場合、働いていた労働者が突然解雇される事態が頻発しています。雇用安定は「適正な労働条件の確保」の前提であり、継続雇用を希望する労働者の雇用を指導していただきたい。</a:t>
            </a:r>
            <a:r>
              <a:rPr lang="en-US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 </a:t>
            </a:r>
            <a:endParaRPr lang="ja-JP" altLang="ja-JP" sz="17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４．「官製ワーキングプワ」をなくすために「公契約法（条例）」の制定をはかっていただきたい。なお、地方自治体に制定促進を働きかけていただきたい。</a:t>
            </a:r>
            <a:r>
              <a:rPr lang="en-US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 </a:t>
            </a:r>
            <a:endParaRPr lang="ja-JP" altLang="ja-JP" sz="17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r>
              <a:rPr lang="ja-JP" altLang="ja-JP" sz="1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５．「指定管理者制度」を見直し、委託企業における低賃金、不安定雇用の拡大、住民サービスの低下等を改善していただきたい。</a:t>
            </a:r>
          </a:p>
          <a:p>
            <a:pPr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450446" cy="709865"/>
          </a:xfrm>
        </p:spPr>
        <p:txBody>
          <a:bodyPr>
            <a:normAutofit fontScale="90000"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大阪地下鉄の清掃労働者</a:t>
            </a:r>
            <a:br>
              <a:rPr kumimoji="1"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生活保護の適用で月額</a:t>
            </a:r>
            <a:r>
              <a:rPr kumimoji="1"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24,221</a:t>
            </a:r>
            <a:r>
              <a: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円を受給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923928" y="285958"/>
            <a:ext cx="3657471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「</a:t>
            </a:r>
            <a:r>
              <a:rPr kumimoji="1"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官製ワーキングプワ</a:t>
            </a:r>
            <a:r>
              <a:rPr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ー」</a:t>
            </a:r>
            <a:r>
              <a:rPr kumimoji="1"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の現実①</a:t>
            </a:r>
          </a:p>
        </p:txBody>
      </p:sp>
      <p:pic>
        <p:nvPicPr>
          <p:cNvPr id="4" name="Picture 2" descr="C:\Users\佐藤陵一\Pictures\MP Navigator EX\2009_10_14\IMG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73" y="1972214"/>
            <a:ext cx="3885582" cy="4532670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4749964" y="2234900"/>
            <a:ext cx="3854484" cy="2571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Ａさん－</a:t>
            </a:r>
            <a:r>
              <a:rPr kumimoji="1"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53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歳</a:t>
            </a:r>
            <a:endParaRPr kumimoji="1" lang="en-US" altLang="ja-JP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●昨年</a:t>
            </a:r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月時給</a:t>
            </a:r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800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円で地下鉄　</a:t>
            </a:r>
            <a:endParaRPr lang="en-US" altLang="ja-JP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駅清掃の仕事をはじめる。</a:t>
            </a:r>
            <a:endParaRPr lang="en-US" altLang="ja-JP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●会社が入札に失敗。Ａさんは落札した新しい会社に就職。</a:t>
            </a:r>
            <a:endParaRPr kumimoji="1" lang="en-US" altLang="ja-JP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●別会社は時給</a:t>
            </a:r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760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円。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週</a:t>
            </a:r>
            <a:r>
              <a:rPr kumimoji="1"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日、</a:t>
            </a:r>
            <a:endParaRPr kumimoji="1" lang="en-US" altLang="ja-JP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kumimoji="1"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</a:t>
            </a:r>
            <a:r>
              <a:rPr kumimoji="1"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時間の就労。</a:t>
            </a:r>
            <a:endParaRPr kumimoji="1" lang="en-US" altLang="ja-JP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</a:t>
            </a:r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月分は</a:t>
            </a:r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144,880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円。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46532" y="5000636"/>
            <a:ext cx="3854484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生活保護基準</a:t>
            </a:r>
            <a:endParaRPr kumimoji="1" lang="en-US" altLang="ja-JP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生活扶助　　　　　</a:t>
            </a:r>
            <a:r>
              <a:rPr lang="en-US" altLang="ja-JP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81,610</a:t>
            </a:r>
            <a:r>
              <a:rPr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円</a:t>
            </a:r>
            <a:endParaRPr lang="en-US" altLang="ja-JP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住宅扶助　　　　　</a:t>
            </a:r>
            <a:r>
              <a:rPr kumimoji="1" lang="en-US" altLang="ja-JP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34,000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円</a:t>
            </a:r>
            <a:endParaRPr lang="en-US" altLang="ja-JP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税</a:t>
            </a:r>
            <a:r>
              <a:rPr lang="en-US" altLang="ja-JP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/</a:t>
            </a:r>
            <a:r>
              <a:rPr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必要経費      </a:t>
            </a:r>
            <a:r>
              <a:rPr lang="en-US" altLang="ja-JP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53,491</a:t>
            </a:r>
            <a:r>
              <a:rPr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円</a:t>
            </a:r>
            <a:endParaRPr lang="en-US" altLang="ja-JP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保護認定額　    </a:t>
            </a:r>
            <a:r>
              <a:rPr lang="en-US" altLang="ja-JP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199,101</a:t>
            </a:r>
            <a:r>
              <a:rPr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円</a:t>
            </a:r>
            <a:r>
              <a:rPr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　　　</a:t>
            </a:r>
            <a:endParaRPr lang="en-US" altLang="ja-JP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905147" y="4695393"/>
            <a:ext cx="1626097" cy="50006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差額</a:t>
            </a:r>
            <a:r>
              <a:rPr kumimoji="1" lang="en-US" altLang="ja-JP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24,221</a:t>
            </a:r>
            <a:r>
              <a:rPr kumimoji="1" lang="ja-JP" altLang="en-US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円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156009" y="6520835"/>
            <a:ext cx="121444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赤旗</a:t>
            </a:r>
            <a:r>
              <a:rPr kumimoji="1" lang="en-US" altLang="ja-JP" sz="12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09.7.22</a:t>
            </a:r>
            <a:endParaRPr kumimoji="1" lang="ja-JP" altLang="en-US" sz="12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8601016" y="5733256"/>
            <a:ext cx="26432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5272" y="828893"/>
            <a:ext cx="7539136" cy="101122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br>
              <a:rPr kumimoji="1" lang="en-US" altLang="ja-JP" dirty="0"/>
            </a:br>
            <a:br>
              <a:rPr kumimoji="1" lang="en-US" altLang="ja-JP" dirty="0"/>
            </a:b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国交省の車両管理の委託業務</a:t>
            </a:r>
            <a:br>
              <a:rPr lang="en-US" altLang="ja-JP" sz="3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入札に失敗した会社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（日本総合サービス）</a:t>
            </a:r>
            <a:r>
              <a:rPr lang="ja-JP" altLang="en-US" sz="3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で何が起きたか！</a:t>
            </a:r>
            <a:br>
              <a:rPr lang="en-US" altLang="ja-JP" sz="31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094957" y="353621"/>
            <a:ext cx="3571900" cy="3571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「官製ワーキングプ</a:t>
            </a:r>
            <a:r>
              <a:rPr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ワー」の現実②</a:t>
            </a:r>
            <a:endParaRPr kumimoji="1" lang="ja-JP" altLang="en-US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27939"/>
              </p:ext>
            </p:extLst>
          </p:nvPr>
        </p:nvGraphicFramePr>
        <p:xfrm>
          <a:off x="683567" y="2276872"/>
          <a:ext cx="475252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599">
                <a:tc>
                  <a:txBody>
                    <a:bodyPr/>
                    <a:lstStyle/>
                    <a:p>
                      <a:pPr algn="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2009.3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まで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2009.4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から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基本給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176,000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120,000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扶養手当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8,000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廃止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調整手当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5,000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10,000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皆勤手当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13,000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10,000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食事手当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16,000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10,000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安全運転手当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21,500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16,000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通勤手当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10,395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10,395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計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249,895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176,395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時間外手当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30,582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31,694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税・社会保険控除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45,844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45,418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手取り賃金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234,633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162,671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b="0" dirty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▲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71,962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577286" y="2245235"/>
            <a:ext cx="310951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rgbClr val="00B0F0"/>
                </a:solidFill>
                <a:latin typeface="ＭＳ Ｐゴシック" pitchFamily="50" charset="-128"/>
                <a:ea typeface="ＭＳ Ｐゴシック" pitchFamily="50" charset="-128"/>
              </a:rPr>
              <a:t>●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正社員から委託社員化</a:t>
            </a:r>
            <a:endParaRPr kumimoji="1" lang="en-US" altLang="ja-JP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>
                <a:solidFill>
                  <a:srgbClr val="00B0F0"/>
                </a:solidFill>
                <a:latin typeface="ＭＳ Ｐゴシック" pitchFamily="50" charset="-128"/>
                <a:ea typeface="ＭＳ Ｐゴシック" pitchFamily="50" charset="-128"/>
              </a:rPr>
              <a:t>●</a:t>
            </a:r>
            <a:r>
              <a:rPr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給与の大幅引き下げ</a:t>
            </a:r>
            <a:endParaRPr kumimoji="1" lang="ja-JP" altLang="en-US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大かっこ 6"/>
          <p:cNvSpPr/>
          <p:nvPr/>
        </p:nvSpPr>
        <p:spPr>
          <a:xfrm>
            <a:off x="5600447" y="5238834"/>
            <a:ext cx="3086353" cy="1428760"/>
          </a:xfrm>
          <a:prstGeom prst="bracketPair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ＭＳ Ｐゴシック" pitchFamily="50" charset="-128"/>
                <a:ea typeface="ＭＳ Ｐゴシック" pitchFamily="50" charset="-128"/>
              </a:rPr>
              <a:t>日本総合サービス株式会社</a:t>
            </a:r>
            <a:endParaRPr kumimoji="1" lang="en-US" altLang="ja-JP" sz="1600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600" dirty="0">
                <a:latin typeface="ＭＳ Ｐゴシック" pitchFamily="50" charset="-128"/>
                <a:ea typeface="ＭＳ Ｐゴシック" pitchFamily="50" charset="-128"/>
              </a:rPr>
              <a:t>・設立：昭和</a:t>
            </a:r>
            <a:r>
              <a:rPr lang="en-US" altLang="ja-JP" sz="1600" dirty="0">
                <a:latin typeface="ＭＳ Ｐゴシック" pitchFamily="50" charset="-128"/>
                <a:ea typeface="ＭＳ Ｐゴシック" pitchFamily="50" charset="-128"/>
              </a:rPr>
              <a:t>42</a:t>
            </a:r>
            <a:r>
              <a:rPr lang="ja-JP" altLang="en-US" sz="1600" dirty="0">
                <a:latin typeface="ＭＳ Ｐゴシック" pitchFamily="50" charset="-128"/>
                <a:ea typeface="ＭＳ Ｐゴシック" pitchFamily="50" charset="-128"/>
              </a:rPr>
              <a:t>年</a:t>
            </a:r>
            <a:r>
              <a:rPr lang="en-US" altLang="ja-JP" sz="1600" dirty="0">
                <a:latin typeface="ＭＳ Ｐゴシック" pitchFamily="50" charset="-128"/>
                <a:ea typeface="ＭＳ Ｐゴシック" pitchFamily="50" charset="-128"/>
              </a:rPr>
              <a:t>3</a:t>
            </a:r>
            <a:r>
              <a:rPr lang="ja-JP" altLang="en-US" sz="1600" dirty="0">
                <a:latin typeface="ＭＳ Ｐゴシック" pitchFamily="50" charset="-128"/>
                <a:ea typeface="ＭＳ Ｐゴシック" pitchFamily="50" charset="-128"/>
              </a:rPr>
              <a:t>月</a:t>
            </a:r>
            <a:endParaRPr lang="en-US" altLang="ja-JP" sz="1600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1600" dirty="0">
                <a:latin typeface="ＭＳ Ｐゴシック" pitchFamily="50" charset="-128"/>
                <a:ea typeface="ＭＳ Ｐゴシック" pitchFamily="50" charset="-128"/>
              </a:rPr>
              <a:t>・資本金：</a:t>
            </a:r>
            <a:r>
              <a:rPr kumimoji="1" lang="en-US" altLang="ja-JP" sz="1600" dirty="0">
                <a:latin typeface="ＭＳ Ｐゴシック" pitchFamily="50" charset="-128"/>
                <a:ea typeface="ＭＳ Ｐゴシック" pitchFamily="50" charset="-128"/>
              </a:rPr>
              <a:t>3400</a:t>
            </a:r>
            <a:r>
              <a:rPr kumimoji="1" lang="ja-JP" altLang="en-US" sz="1600" dirty="0">
                <a:latin typeface="ＭＳ Ｐゴシック" pitchFamily="50" charset="-128"/>
                <a:ea typeface="ＭＳ Ｐゴシック" pitchFamily="50" charset="-128"/>
              </a:rPr>
              <a:t>万円</a:t>
            </a:r>
            <a:endParaRPr kumimoji="1" lang="en-US" altLang="ja-JP" sz="1600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600" dirty="0">
                <a:latin typeface="ＭＳ Ｐゴシック" pitchFamily="50" charset="-128"/>
                <a:ea typeface="ＭＳ Ｐゴシック" pitchFamily="50" charset="-128"/>
              </a:rPr>
              <a:t>・年商：</a:t>
            </a:r>
            <a:r>
              <a:rPr lang="en-US" altLang="ja-JP" sz="1600" dirty="0">
                <a:latin typeface="ＭＳ Ｐゴシック" pitchFamily="50" charset="-128"/>
                <a:ea typeface="ＭＳ Ｐゴシック" pitchFamily="50" charset="-128"/>
              </a:rPr>
              <a:t>89</a:t>
            </a:r>
            <a:r>
              <a:rPr lang="ja-JP" altLang="en-US" sz="1600" dirty="0">
                <a:latin typeface="ＭＳ Ｐゴシック" pitchFamily="50" charset="-128"/>
                <a:ea typeface="ＭＳ Ｐゴシック" pitchFamily="50" charset="-128"/>
              </a:rPr>
              <a:t>億円（</a:t>
            </a:r>
            <a:r>
              <a:rPr lang="en-US" altLang="ja-JP" sz="1600" dirty="0">
                <a:latin typeface="ＭＳ Ｐゴシック" pitchFamily="50" charset="-128"/>
                <a:ea typeface="ＭＳ Ｐゴシック" pitchFamily="50" charset="-128"/>
              </a:rPr>
              <a:t>09.3</a:t>
            </a:r>
            <a:r>
              <a:rPr lang="ja-JP" altLang="en-US" sz="1600" dirty="0">
                <a:latin typeface="ＭＳ Ｐゴシック" pitchFamily="50" charset="-128"/>
                <a:ea typeface="ＭＳ Ｐゴシック" pitchFamily="50" charset="-128"/>
              </a:rPr>
              <a:t>）</a:t>
            </a:r>
            <a:endParaRPr lang="en-US" altLang="ja-JP" sz="1600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1600" dirty="0">
                <a:latin typeface="ＭＳ Ｐゴシック" pitchFamily="50" charset="-128"/>
                <a:ea typeface="ＭＳ Ｐゴシック" pitchFamily="50" charset="-128"/>
              </a:rPr>
              <a:t>・社員数：</a:t>
            </a:r>
            <a:r>
              <a:rPr kumimoji="1" lang="en-US" altLang="ja-JP" sz="1600" dirty="0">
                <a:latin typeface="ＭＳ Ｐゴシック" pitchFamily="50" charset="-128"/>
                <a:ea typeface="ＭＳ Ｐゴシック" pitchFamily="50" charset="-128"/>
              </a:rPr>
              <a:t>1750</a:t>
            </a:r>
            <a:r>
              <a:rPr kumimoji="1" lang="ja-JP" altLang="en-US" sz="1600" dirty="0">
                <a:latin typeface="ＭＳ Ｐゴシック" pitchFamily="50" charset="-128"/>
                <a:ea typeface="ＭＳ Ｐゴシック" pitchFamily="50" charset="-128"/>
              </a:rPr>
              <a:t>名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600447" y="2911453"/>
            <a:ext cx="3086353" cy="2216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建交労組合員</a:t>
            </a:r>
            <a:r>
              <a:rPr kumimoji="1"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31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名</a:t>
            </a:r>
            <a:endParaRPr kumimoji="1" lang="en-US" altLang="ja-JP" sz="16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■宮城地方労働委員会の斡旋 　　</a:t>
            </a:r>
            <a:endParaRPr lang="en-US" altLang="ja-JP" sz="16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 不調</a:t>
            </a:r>
            <a:endParaRPr lang="en-US" altLang="ja-JP" sz="16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■本社交渉－</a:t>
            </a:r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正社員化は合意し</a:t>
            </a:r>
            <a:endParaRPr lang="en-US" altLang="ja-JP" sz="16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   </a:t>
            </a:r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たが、他は交渉中。</a:t>
            </a:r>
            <a:endParaRPr lang="en-US" altLang="ja-JP" sz="16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   </a:t>
            </a:r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会社提案は</a:t>
            </a:r>
            <a:r>
              <a:rPr kumimoji="1"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3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月末退職で</a:t>
            </a:r>
            <a:r>
              <a:rPr kumimoji="1"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4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月</a:t>
            </a:r>
            <a:endParaRPr kumimoji="1" lang="en-US" altLang="ja-JP" sz="16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   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再雇用。会社都合退職金を平</a:t>
            </a:r>
            <a:endParaRPr kumimoji="1" lang="en-US" altLang="ja-JP" sz="16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   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均</a:t>
            </a:r>
            <a:r>
              <a:rPr kumimoji="1"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220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万円支給。賃金の差額</a:t>
            </a:r>
            <a:endParaRPr kumimoji="1" lang="en-US" altLang="ja-JP" sz="16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   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支給</a:t>
            </a:r>
            <a:r>
              <a:rPr kumimoji="1"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25,000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円</a:t>
            </a:r>
            <a:r>
              <a:rPr kumimoji="1" lang="en-US" altLang="ja-JP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×6</a:t>
            </a:r>
            <a:r>
              <a:rPr kumimoji="1"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カ月。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2244" y="2280221"/>
            <a:ext cx="3041514" cy="424899"/>
          </a:xfrm>
        </p:spPr>
        <p:txBody>
          <a:bodyPr>
            <a:normAutofit fontScale="90000"/>
          </a:bodyPr>
          <a:lstStyle/>
          <a:p>
            <a:r>
              <a:rPr kumimoji="1" lang="ja-JP" altLang="en-US" sz="18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09.9/8</a:t>
            </a:r>
            <a:r>
              <a:rPr lang="ja-JP" altLang="en-US" sz="18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抗議・包囲行動宣言から）</a:t>
            </a:r>
            <a:endParaRPr kumimoji="1" lang="ja-JP" altLang="en-US" sz="18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428596" y="3643314"/>
            <a:ext cx="8480328" cy="2643206"/>
          </a:xfrm>
        </p:spPr>
        <p:txBody>
          <a:bodyPr>
            <a:normAutofit/>
          </a:bodyPr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835528" y="259841"/>
            <a:ext cx="3753431" cy="357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「官製ワーキングプワー」の現実③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00034" y="571519"/>
            <a:ext cx="8104414" cy="1380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ja-JP" altLang="en-US" sz="28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し尿汲み取り・ごみ収集を行っている。</a:t>
            </a:r>
            <a:endParaRPr lang="en-US" altLang="ja-JP" sz="2800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運転手：基本給</a:t>
            </a:r>
            <a:r>
              <a:rPr lang="en-US" altLang="ja-JP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80,000</a:t>
            </a:r>
            <a:r>
              <a:rPr lang="ja-JP" altLang="en-US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円、加給</a:t>
            </a:r>
            <a:r>
              <a:rPr lang="en-US" altLang="ja-JP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95,000</a:t>
            </a:r>
            <a:r>
              <a:rPr lang="ja-JP" altLang="en-US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～</a:t>
            </a:r>
            <a:r>
              <a:rPr lang="en-US" altLang="ja-JP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 115,000</a:t>
            </a:r>
            <a:r>
              <a:rPr lang="ja-JP" altLang="en-US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円</a:t>
            </a:r>
            <a:endParaRPr lang="en-US" altLang="ja-JP" sz="2400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>
              <a:buNone/>
            </a:pPr>
            <a:r>
              <a:rPr lang="ja-JP" altLang="en-US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作業助手：基本給</a:t>
            </a:r>
            <a:r>
              <a:rPr lang="en-US" altLang="ja-JP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75,000</a:t>
            </a:r>
            <a:r>
              <a:rPr lang="ja-JP" altLang="en-US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円、加給</a:t>
            </a:r>
            <a:r>
              <a:rPr lang="en-US" altLang="ja-JP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67,500</a:t>
            </a:r>
            <a:r>
              <a:rPr lang="ja-JP" altLang="en-US" sz="2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円</a:t>
            </a:r>
            <a:endParaRPr lang="en-US" altLang="ja-JP" sz="28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大かっこ 6"/>
          <p:cNvSpPr/>
          <p:nvPr/>
        </p:nvSpPr>
        <p:spPr>
          <a:xfrm>
            <a:off x="500034" y="2926576"/>
            <a:ext cx="4000528" cy="2542717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kumimoji="1"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dirty="0">
                <a:latin typeface="ＭＳ Ｐゴシック" pitchFamily="50" charset="-128"/>
                <a:ea typeface="ＭＳ Ｐゴシック" pitchFamily="50" charset="-128"/>
              </a:rPr>
              <a:t>市の委託料の基準</a:t>
            </a:r>
            <a:endParaRPr kumimoji="1"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●労働者の賃金は「公務員賃金を基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　 準」にしている。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●企業の利益は一般管理費に積算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dirty="0">
                <a:latin typeface="ＭＳ Ｐゴシック" pitchFamily="50" charset="-128"/>
                <a:ea typeface="ＭＳ Ｐゴシック" pitchFamily="50" charset="-128"/>
              </a:rPr>
              <a:t>   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されているのが通例。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●</a:t>
            </a:r>
            <a:r>
              <a:rPr lang="en-US" altLang="ja-JP" dirty="0">
                <a:latin typeface="ＭＳ Ｐゴシック" pitchFamily="50" charset="-128"/>
                <a:ea typeface="ＭＳ Ｐゴシック" pitchFamily="50" charset="-128"/>
              </a:rPr>
              <a:t>1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人あたり</a:t>
            </a:r>
            <a:r>
              <a:rPr lang="en-US" altLang="ja-JP" dirty="0">
                <a:latin typeface="ＭＳ Ｐゴシック" pitchFamily="50" charset="-128"/>
                <a:ea typeface="ＭＳ Ｐゴシック" pitchFamily="50" charset="-128"/>
              </a:rPr>
              <a:t>321,000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円で積算（</a:t>
            </a:r>
            <a:r>
              <a:rPr lang="en-US" altLang="ja-JP" dirty="0">
                <a:latin typeface="ＭＳ Ｐゴシック" pitchFamily="50" charset="-128"/>
                <a:ea typeface="ＭＳ Ｐゴシック" pitchFamily="50" charset="-128"/>
              </a:rPr>
              <a:t>1999</a:t>
            </a:r>
          </a:p>
          <a:p>
            <a:r>
              <a:rPr lang="en-US" altLang="ja-JP" dirty="0">
                <a:latin typeface="ＭＳ Ｐゴシック" pitchFamily="50" charset="-128"/>
                <a:ea typeface="ＭＳ Ｐゴシック" pitchFamily="50" charset="-128"/>
              </a:rPr>
              <a:t>   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年、現在は</a:t>
            </a:r>
            <a:r>
              <a:rPr lang="en-US" altLang="ja-JP" dirty="0">
                <a:latin typeface="ＭＳ Ｐゴシック" pitchFamily="50" charset="-128"/>
                <a:ea typeface="ＭＳ Ｐゴシック" pitchFamily="50" charset="-128"/>
              </a:rPr>
              <a:t>34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～</a:t>
            </a:r>
            <a:r>
              <a:rPr lang="en-US" altLang="ja-JP" dirty="0">
                <a:latin typeface="ＭＳ Ｐゴシック" pitchFamily="50" charset="-128"/>
                <a:ea typeface="ＭＳ Ｐゴシック" pitchFamily="50" charset="-128"/>
              </a:rPr>
              <a:t>35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万円）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endParaRPr kumimoji="1"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endParaRPr lang="en-US" altLang="ja-JP" dirty="0"/>
          </a:p>
        </p:txBody>
      </p:sp>
      <p:sp>
        <p:nvSpPr>
          <p:cNvPr id="8" name="大かっこ 7"/>
          <p:cNvSpPr/>
          <p:nvPr/>
        </p:nvSpPr>
        <p:spPr>
          <a:xfrm>
            <a:off x="4740198" y="2926576"/>
            <a:ext cx="3929090" cy="1993122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ja-JP" altLang="en-US" dirty="0">
                <a:latin typeface="ＭＳ Ｐゴシック" pitchFamily="50" charset="-128"/>
                <a:ea typeface="ＭＳ Ｐゴシック" pitchFamily="50" charset="-128"/>
              </a:rPr>
              <a:t>会社－「賃金は労使で決めるもので議会で決められるものではない」</a:t>
            </a:r>
            <a:endParaRPr kumimoji="1"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endParaRPr kumimoji="1"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鳥栖市－「賃金は労使で決めること。会社に賃金規定がちゃんとあると聞いている」</a:t>
            </a:r>
            <a:endParaRPr kumimoji="1" lang="ja-JP" altLang="en-US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0034" y="5756591"/>
            <a:ext cx="8253724" cy="71438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２つの視点－①賃金はあくまでも団体交渉で決める。②税金で行われる仕事で「貧乏」が強いられる理不尽さを市民</a:t>
            </a:r>
            <a:r>
              <a:rPr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に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問う。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283968" y="5112103"/>
            <a:ext cx="40719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　議会説明資料による。第</a:t>
            </a:r>
            <a:r>
              <a:rPr kumimoji="1" lang="en-US" altLang="ja-JP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60</a:t>
            </a:r>
            <a:r>
              <a:rPr kumimoji="1" lang="ja-JP" altLang="en-US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号</a:t>
            </a:r>
          </a:p>
        </p:txBody>
      </p:sp>
      <p:cxnSp>
        <p:nvCxnSpPr>
          <p:cNvPr id="12" name="直線矢印コネクタ 11"/>
          <p:cNvCxnSpPr>
            <a:cxnSpLocks/>
          </p:cNvCxnSpPr>
          <p:nvPr/>
        </p:nvCxnSpPr>
        <p:spPr>
          <a:xfrm flipH="1" flipV="1">
            <a:off x="3676261" y="5184749"/>
            <a:ext cx="760031" cy="162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00034" y="2201767"/>
            <a:ext cx="3936258" cy="532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鳥栖</a:t>
            </a:r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環境開発綜合センター</a:t>
            </a:r>
            <a:endParaRPr lang="en-US" altLang="ja-JP" sz="2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318158" cy="1296144"/>
          </a:xfrm>
        </p:spPr>
        <p:txBody>
          <a:bodyPr>
            <a:noAutofit/>
          </a:bodyPr>
          <a:lstStyle/>
          <a:p>
            <a:r>
              <a:rPr kumimoji="1" lang="ja-JP" altLang="en-US" sz="2800" b="1" dirty="0">
                <a:latin typeface="ＭＳ Ｐゴシック" pitchFamily="50" charset="-128"/>
                <a:ea typeface="ＭＳ Ｐゴシック" pitchFamily="50" charset="-128"/>
              </a:rPr>
              <a:t>「</a:t>
            </a:r>
            <a:r>
              <a:rPr kumimoji="1" lang="ja-JP" altLang="en-US" sz="2400" dirty="0">
                <a:latin typeface="ＭＳ Ｐゴシック" pitchFamily="50" charset="-128"/>
                <a:ea typeface="ＭＳ Ｐゴシック" pitchFamily="50" charset="-128"/>
              </a:rPr>
              <a:t>公共サービス」とは政府に</a:t>
            </a:r>
            <a:br>
              <a:rPr kumimoji="1" lang="en-US" altLang="ja-JP" sz="2400" dirty="0">
                <a:latin typeface="ＭＳ Ｐゴシック" pitchFamily="50" charset="-128"/>
                <a:ea typeface="ＭＳ Ｐゴシック" pitchFamily="50" charset="-128"/>
              </a:rPr>
            </a:br>
            <a:r>
              <a:rPr kumimoji="1" lang="ja-JP" altLang="en-US" sz="2400" dirty="0">
                <a:latin typeface="ＭＳ Ｐゴシック" pitchFamily="50" charset="-128"/>
                <a:ea typeface="ＭＳ Ｐゴシック" pitchFamily="50" charset="-128"/>
              </a:rPr>
              <a:t>①物品を売る、②仕事を請け負う、③共同で事業を進める、</a:t>
            </a:r>
            <a:br>
              <a:rPr kumimoji="1" lang="en-US" altLang="ja-JP" sz="2400" dirty="0">
                <a:latin typeface="ＭＳ Ｐゴシック" pitchFamily="50" charset="-128"/>
                <a:ea typeface="ＭＳ Ｐゴシック" pitchFamily="50" charset="-128"/>
              </a:rPr>
            </a:br>
            <a:r>
              <a:rPr kumimoji="1" lang="ja-JP" altLang="en-US" sz="2400" dirty="0">
                <a:latin typeface="ＭＳ Ｐゴシック" pitchFamily="50" charset="-128"/>
                <a:ea typeface="ＭＳ Ｐゴシック" pitchFamily="50" charset="-128"/>
              </a:rPr>
              <a:t>など「取引と契約」の関係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2420888"/>
            <a:ext cx="8208912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〔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戦前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〕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公共サービスの提供は画一的で資金、権限、事業遂行を官が直接管理する体系にあった。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buNone/>
            </a:pP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buNone/>
            </a:pP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〔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地方自治法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(1947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)〕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の本旨は「住民自治」と「団体自治」にある。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spcBef>
                <a:spcPts val="0"/>
              </a:spcBef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●国民に対する公共サービスの提供は政府（自治体も地方政府）の仕事で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spcBef>
                <a:spcPts val="0"/>
              </a:spcBef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ある。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spcBef>
                <a:spcPts val="0"/>
              </a:spcBef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●「取引と契約」は何よりも公平性が要求される。今は透明性、説明責任が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問われる。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spcBef>
                <a:spcPts val="0"/>
              </a:spcBef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●公共サービスの規模、種類、費用が年々拡大し、そのすべてを直営で</a:t>
            </a:r>
            <a:r>
              <a:rPr lang="ja-JP" altLang="en-US" sz="200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かなえず、ギャップを民間への業務委託で埋めてきた。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spcBef>
                <a:spcPts val="0"/>
              </a:spcBef>
              <a:buNone/>
            </a:pP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●公共サービスは国・地方で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65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兆円。特殊法人等が加わりさらに膨大で</a:t>
            </a:r>
            <a:r>
              <a:rPr lang="ja-JP" altLang="en-US" sz="2000" b="1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る。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buNone/>
            </a:pPr>
            <a:endParaRPr kumimoji="1" lang="ja-JP" altLang="en-US" sz="28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645310"/>
            <a:ext cx="8051700" cy="573889"/>
          </a:xfrm>
        </p:spPr>
        <p:txBody>
          <a:bodyPr>
            <a:normAutofit/>
          </a:bodyPr>
          <a:lstStyle/>
          <a:p>
            <a:r>
              <a:rPr lang="ja-JP" altLang="en-US" sz="2800" b="1" dirty="0"/>
              <a:t>公共サービスは「脱公務員」化してきた</a:t>
            </a:r>
            <a:r>
              <a:rPr lang="ja-JP" altLang="en-US" sz="2800" dirty="0"/>
              <a:t>　　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348" y="1857364"/>
            <a:ext cx="8153400" cy="4495800"/>
          </a:xfrm>
        </p:spPr>
        <p:txBody>
          <a:bodyPr/>
          <a:lstStyle/>
          <a:p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51" name="スライド番号プレースホルダ 5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465293" y="2250273"/>
            <a:ext cx="8138446" cy="3214710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市民社会サービス（営利セクター、非営利セクター</a:t>
            </a:r>
            <a:r>
              <a:rPr kumimoji="1" lang="en-US" altLang="ja-JP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algn="ctr"/>
            <a:endParaRPr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56072" y="3089970"/>
            <a:ext cx="6932404" cy="2071702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公共サービス</a:t>
            </a:r>
            <a:r>
              <a:rPr kumimoji="1" lang="en-US" altLang="ja-JP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行政以外による）</a:t>
            </a:r>
            <a:endParaRPr kumimoji="1" lang="en-US" altLang="ja-JP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1803426" y="3789039"/>
            <a:ext cx="5573591" cy="117527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行政サービス</a:t>
            </a:r>
            <a:r>
              <a:rPr kumimoji="1" lang="en-US" altLang="ja-JP" sz="2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民間委託、公務員以外）</a:t>
            </a:r>
            <a:endParaRPr kumimoji="1" lang="en-US" altLang="ja-JP" sz="2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dirty="0"/>
          </a:p>
          <a:p>
            <a:pPr algn="ctr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411761" y="4384535"/>
            <a:ext cx="4384830" cy="428628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公務員による直営サービス</a:t>
            </a:r>
          </a:p>
        </p:txBody>
      </p:sp>
      <p:sp>
        <p:nvSpPr>
          <p:cNvPr id="8" name="上矢印 7"/>
          <p:cNvSpPr/>
          <p:nvPr/>
        </p:nvSpPr>
        <p:spPr>
          <a:xfrm>
            <a:off x="1080010" y="2683579"/>
            <a:ext cx="285752" cy="2214578"/>
          </a:xfrm>
          <a:prstGeom prst="upArrow">
            <a:avLst>
              <a:gd name="adj1" fmla="val 43227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>
            <a:off x="10001288" y="2285992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546570" y="5572140"/>
            <a:ext cx="805787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「財</a:t>
            </a:r>
            <a:r>
              <a:rPr lang="ja-JP" altLang="en-US" sz="24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政が厳しいからアウトソーシング」が問われている。</a:t>
            </a:r>
            <a:endParaRPr lang="en-US" altLang="ja-JP" sz="2400" b="1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24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❐従来の行政－行政でできることは行政で</a:t>
            </a:r>
            <a:endParaRPr kumimoji="1" lang="en-US" altLang="ja-JP" sz="2400" b="1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❐</a:t>
            </a:r>
            <a:r>
              <a:rPr lang="en-US" altLang="ja-JP" sz="24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90</a:t>
            </a:r>
            <a:r>
              <a:rPr lang="ja-JP" altLang="en-US" sz="24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年代から－民間でできることは民間で</a:t>
            </a:r>
            <a:endParaRPr lang="en-US" altLang="ja-JP" sz="2400" b="1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245508" y="1246754"/>
            <a:ext cx="6062795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市町村のし尿処理の外部委託は</a:t>
            </a:r>
            <a:r>
              <a:rPr kumimoji="1" lang="en-US" altLang="ja-JP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78</a:t>
            </a:r>
            <a:r>
              <a:rPr kumimoji="1"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％</a:t>
            </a:r>
            <a:r>
              <a:rPr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、一般ごみ収集は</a:t>
            </a:r>
            <a:r>
              <a:rPr lang="en-US" altLang="ja-JP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84</a:t>
            </a:r>
            <a:r>
              <a:rPr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％ </a:t>
            </a:r>
            <a:endParaRPr kumimoji="1" lang="en-US" altLang="ja-JP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61529" y="2924944"/>
            <a:ext cx="428628" cy="20393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脱公務員化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571480"/>
            <a:ext cx="8153400" cy="1214446"/>
          </a:xfrm>
        </p:spPr>
        <p:txBody>
          <a:bodyPr>
            <a:normAutofit fontScale="90000"/>
          </a:bodyPr>
          <a:lstStyle/>
          <a:p>
            <a:br>
              <a:rPr lang="en-US" altLang="ja-JP" sz="4000" dirty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2200" dirty="0">
                <a:latin typeface="ＭＳ Ｐゴシック" pitchFamily="50" charset="-128"/>
                <a:ea typeface="ＭＳ Ｐゴシック" pitchFamily="50" charset="-128"/>
              </a:rPr>
              <a:t>「一切の聖域を設けず、すべての行政サービスを検討対象とする」</a:t>
            </a:r>
            <a:br>
              <a:rPr lang="en-US" altLang="ja-JP" sz="2200" dirty="0">
                <a:latin typeface="ＭＳ Ｐゴシック" pitchFamily="50" charset="-128"/>
                <a:ea typeface="ＭＳ Ｐゴシック" pitchFamily="50" charset="-128"/>
              </a:rPr>
            </a:br>
            <a:r>
              <a:rPr lang="ja-JP" altLang="en-US" sz="2200" dirty="0">
                <a:latin typeface="ＭＳ Ｐゴシック" pitchFamily="50" charset="-128"/>
                <a:ea typeface="ＭＳ Ｐゴシック" pitchFamily="50" charset="-128"/>
              </a:rPr>
              <a:t>　　　　　　　　　　　　　　　　　　　　　　　　　　　　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（奥田前経団連会長）　　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　　　　　　　　　　　　　　　　　　　　　　　　　　　　　</a:t>
            </a:r>
            <a:r>
              <a:rPr kumimoji="1" lang="ja-JP" altLang="en-US" sz="31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財界は</a:t>
            </a:r>
            <a:r>
              <a:rPr kumimoji="1" lang="en-US" altLang="ja-JP" sz="31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04</a:t>
            </a:r>
            <a:r>
              <a:rPr kumimoji="1" lang="ja-JP" altLang="en-US" sz="31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年を官製市場の「改革元年」とよんでいる</a:t>
            </a:r>
            <a:br>
              <a:rPr kumimoji="1" lang="en-US" altLang="ja-JP" sz="3100" b="1" dirty="0">
                <a:latin typeface="ＭＳ Ｐゴシック" pitchFamily="50" charset="-128"/>
                <a:ea typeface="ＭＳ Ｐゴシック" pitchFamily="50" charset="-128"/>
              </a:rPr>
            </a:br>
            <a:r>
              <a:rPr kumimoji="1" lang="ja-JP" altLang="en-US" sz="2800" dirty="0">
                <a:latin typeface="ＭＳ Ｐゴシック" pitchFamily="50" charset="-128"/>
                <a:ea typeface="ＭＳ Ｐゴシック" pitchFamily="50" charset="-128"/>
              </a:rPr>
              <a:t>　　　</a:t>
            </a:r>
            <a:endParaRPr kumimoji="1" lang="ja-JP" altLang="en-US" sz="20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12648" y="4831006"/>
            <a:ext cx="7919792" cy="1334298"/>
          </a:xfrm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>
          <a:xfrm>
            <a:off x="8892480" y="571480"/>
            <a:ext cx="791308" cy="767687"/>
          </a:xfrm>
        </p:spPr>
        <p:txBody>
          <a:bodyPr>
            <a:normAutofit fontScale="47500" lnSpcReduction="20000"/>
          </a:bodyPr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987824" y="2294956"/>
            <a:ext cx="3168351" cy="1736129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パブリックビジネス</a:t>
            </a:r>
            <a:endParaRPr kumimoji="1" lang="en-US" altLang="ja-JP" sz="2800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100</a:t>
            </a:r>
            <a:r>
              <a:rPr lang="ja-JP" altLang="en-US" sz="28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年に一度</a:t>
            </a:r>
            <a:endParaRPr lang="en-US" altLang="ja-JP" sz="2800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“狙え、官業開放</a:t>
            </a:r>
            <a:r>
              <a:rPr lang="en-US" altLang="ja-JP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50</a:t>
            </a:r>
            <a:r>
              <a:rPr lang="ja-JP" altLang="en-US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兆円市場”</a:t>
            </a:r>
            <a:r>
              <a:rPr kumimoji="1" lang="en-US" altLang="ja-JP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kumimoji="1" lang="ja-JP" altLang="en-US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日経</a:t>
            </a:r>
            <a:r>
              <a:rPr kumimoji="1" lang="ja-JP" altLang="en-US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94501" y="4237159"/>
            <a:ext cx="2286016" cy="7143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指定管理制度</a:t>
            </a:r>
            <a:endParaRPr kumimoji="1" lang="en-US" altLang="ja-JP" sz="2000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改正地方自治法　</a:t>
            </a:r>
            <a:r>
              <a:rPr kumimoji="1" lang="en-US" altLang="ja-JP" sz="1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09.9</a:t>
            </a:r>
            <a:endParaRPr kumimoji="1" lang="ja-JP" altLang="en-US" sz="1400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86512" y="2250273"/>
            <a:ext cx="2357454" cy="7858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ＰＦＩ</a:t>
            </a:r>
            <a:endParaRPr kumimoji="1" lang="en-US" altLang="ja-JP" sz="2000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（プライベイト・ファイナンス・イニシアティブ </a:t>
            </a:r>
            <a:r>
              <a:rPr kumimoji="1" lang="en-US" altLang="ja-JP" sz="14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99.7</a:t>
            </a:r>
            <a:r>
              <a:rPr kumimoji="1" lang="ja-JP" altLang="en-US" sz="14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71472" y="3241510"/>
            <a:ext cx="2286016" cy="7143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市場化テスト</a:t>
            </a:r>
            <a:endParaRPr kumimoji="1" lang="en-US" altLang="ja-JP" sz="2000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公共サービス改革法 </a:t>
            </a:r>
            <a:r>
              <a:rPr lang="en-US" altLang="ja-JP" sz="1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06.7</a:t>
            </a:r>
            <a:r>
              <a:rPr lang="ja-JP" altLang="en-US" sz="14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</a:t>
            </a:r>
            <a:endParaRPr kumimoji="1" lang="ja-JP" altLang="en-US" sz="14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57554" y="4237159"/>
            <a:ext cx="2500330" cy="7143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個別産業の規制改革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269635" y="3206374"/>
            <a:ext cx="2357454" cy="7143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特殊法人等整理合理化計画</a:t>
            </a:r>
            <a:r>
              <a:rPr kumimoji="1" lang="en-US" altLang="ja-JP" sz="1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01.12</a:t>
            </a:r>
            <a:r>
              <a:rPr kumimoji="1" lang="ja-JP" altLang="en-US" sz="1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閣議決定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71471" y="2236569"/>
            <a:ext cx="2286016" cy="7858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「特区」</a:t>
            </a:r>
            <a:endParaRPr kumimoji="1" lang="en-US" altLang="ja-JP" sz="2000" b="1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構造改革特別区域法 </a:t>
            </a:r>
            <a:r>
              <a:rPr lang="en-US" altLang="ja-JP" sz="14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02.12</a:t>
            </a:r>
            <a:endParaRPr kumimoji="1" lang="ja-JP" altLang="en-US" sz="1400" dirty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286512" y="4188242"/>
            <a:ext cx="2357454" cy="7143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個別官業の民営化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71472" y="5081038"/>
            <a:ext cx="8072494" cy="1491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1600" b="1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●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「特区」－</a:t>
            </a:r>
            <a:r>
              <a:rPr lang="ja-JP" altLang="en-US" sz="16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教育、物流、研究開発、農業、社会福祉その他の規制に対し、特例措置の適用で自治体が新たな事業を実施できる。どぶろく・果実酒。</a:t>
            </a:r>
            <a:endParaRPr lang="en-US" altLang="ja-JP" sz="1600" b="1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just"/>
            <a:r>
              <a:rPr kumimoji="1" lang="ja-JP" altLang="en-US" sz="1600" b="1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●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ＰＨＩ－</a:t>
            </a:r>
            <a:r>
              <a:rPr lang="ja-JP" altLang="en-US" sz="16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公共施設等の建設、維持管理、運営等を民間の資金、経営能力及び技術的能力を活用する。</a:t>
            </a:r>
            <a:endParaRPr lang="en-US" altLang="ja-JP" sz="1600" b="1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just"/>
            <a:r>
              <a:rPr kumimoji="1" lang="ja-JP" altLang="en-US" sz="1600" b="1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●</a:t>
            </a:r>
            <a:r>
              <a:rPr kumimoji="1" lang="ja-JP" altLang="en-US" sz="16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市場化テスト－指定管理はハコモノの委託。市場化テストはもっと大きく、</a:t>
            </a:r>
            <a:r>
              <a:rPr lang="ja-JP" altLang="en-US" sz="16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官民の競争による業務委託。職業紹介業務など。</a:t>
            </a:r>
            <a:endParaRPr kumimoji="1" lang="ja-JP" altLang="en-US" sz="1600" b="1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cxnSp>
        <p:nvCxnSpPr>
          <p:cNvPr id="22" name="直線矢印コネクタ 21"/>
          <p:cNvCxnSpPr>
            <a:cxnSpLocks/>
            <a:stCxn id="4" idx="1"/>
            <a:endCxn id="7" idx="3"/>
          </p:cNvCxnSpPr>
          <p:nvPr/>
        </p:nvCxnSpPr>
        <p:spPr>
          <a:xfrm flipH="1">
            <a:off x="2857488" y="3163021"/>
            <a:ext cx="130336" cy="435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cxnSpLocks/>
            <a:stCxn id="4" idx="1"/>
            <a:endCxn id="5" idx="3"/>
          </p:cNvCxnSpPr>
          <p:nvPr/>
        </p:nvCxnSpPr>
        <p:spPr>
          <a:xfrm flipH="1">
            <a:off x="2880517" y="3163021"/>
            <a:ext cx="107307" cy="1431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3571876"/>
            <a:ext cx="8229600" cy="2625725"/>
          </a:xfrm>
        </p:spPr>
        <p:txBody>
          <a:bodyPr/>
          <a:lstStyle/>
          <a:p>
            <a:pPr>
              <a:buNone/>
            </a:pPr>
            <a:endParaRPr kumimoji="1"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576782" y="4028769"/>
            <a:ext cx="428628" cy="428628"/>
          </a:xfrm>
          <a:prstGeom prst="rightArrow">
            <a:avLst>
              <a:gd name="adj1" fmla="val 44530"/>
              <a:gd name="adj2" fmla="val 50000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195589" y="3731400"/>
            <a:ext cx="1928826" cy="10643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2006.9.2</a:t>
            </a:r>
            <a:r>
              <a:rPr lang="ja-JP" altLang="en-US" sz="2000" dirty="0" err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までに</a:t>
            </a:r>
            <a:r>
              <a:rPr kumimoji="1" lang="ja-JP" altLang="en-US" sz="2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指定管理へ移行を義務付け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73995" y="3756256"/>
            <a:ext cx="1928826" cy="101977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改正地方自治法（</a:t>
            </a:r>
            <a:r>
              <a:rPr lang="en-US" altLang="ja-JP" sz="2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2003.9.2</a:t>
            </a:r>
            <a:r>
              <a:rPr lang="ja-JP" altLang="en-US" sz="2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）</a:t>
            </a:r>
            <a:r>
              <a:rPr lang="en-US" altLang="ja-JP" sz="2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 </a:t>
            </a:r>
            <a:endParaRPr kumimoji="1" lang="ja-JP" altLang="en-US" sz="20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29631" y="3756256"/>
            <a:ext cx="2728874" cy="10394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多くは</a:t>
            </a:r>
            <a:r>
              <a:rPr lang="ja-JP" altLang="en-US" sz="2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３</a:t>
            </a:r>
            <a:r>
              <a:rPr kumimoji="1" lang="ja-JP" altLang="en-US" sz="20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年契約。再指定に伴い、労働条件が悪化する。</a:t>
            </a:r>
          </a:p>
        </p:txBody>
      </p:sp>
      <p:sp>
        <p:nvSpPr>
          <p:cNvPr id="9" name="右矢印 8"/>
          <p:cNvSpPr/>
          <p:nvPr/>
        </p:nvSpPr>
        <p:spPr>
          <a:xfrm>
            <a:off x="5229874" y="3991083"/>
            <a:ext cx="428628" cy="428628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0034" y="4914290"/>
            <a:ext cx="5656142" cy="15151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制度の検証が必要である－目的は３つ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だった。</a:t>
            </a:r>
            <a:endParaRPr kumimoji="1"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□民間の能力を活用し、住民福祉は向上したか。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□住民ニーズに効率的、効果的に対応しているか。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□市の経費は節減されたか。</a:t>
            </a:r>
            <a:endParaRPr lang="en-US" altLang="ja-JP" sz="2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dirty="0"/>
          </a:p>
        </p:txBody>
      </p:sp>
      <p:sp>
        <p:nvSpPr>
          <p:cNvPr id="13" name="正方形/長方形 12"/>
          <p:cNvSpPr/>
          <p:nvPr/>
        </p:nvSpPr>
        <p:spPr>
          <a:xfrm>
            <a:off x="3733072" y="6136613"/>
            <a:ext cx="2267688" cy="42862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起きている現実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61238" y="580920"/>
            <a:ext cx="2428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指定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管理制度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19793" y="2007097"/>
            <a:ext cx="8104414" cy="1566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「公の施設」の管理運営は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市の出資法人や公共的団体に限定されていた。管理委託である。指定管理となり、企業、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NPO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など民間委託が可能となった。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br>
              <a:rPr lang="en-US" altLang="ja-JP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61238" y="1047583"/>
            <a:ext cx="7685038" cy="84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 </a:t>
            </a:r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会館・コミュニティセンター・市民会館・スポーツ施設・保育　</a:t>
            </a:r>
            <a:endParaRPr lang="en-US" altLang="ja-JP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所・市営住宅・公園・ディサービス</a:t>
            </a:r>
            <a:r>
              <a:rPr lang="en-US" altLang="ja-JP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‥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四角形: 角を丸くする 18"/>
          <p:cNvSpPr/>
          <p:nvPr/>
        </p:nvSpPr>
        <p:spPr>
          <a:xfrm>
            <a:off x="6228184" y="4914290"/>
            <a:ext cx="2396023" cy="15151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●税金で行われる仕</a:t>
            </a:r>
            <a:endParaRPr kumimoji="1" lang="en-US" altLang="ja-JP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事で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貧乏人」が</a:t>
            </a:r>
            <a:r>
              <a:rPr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増え、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「官製ワーキングプワー」が社会問題化。</a:t>
            </a:r>
            <a:endParaRPr kumimoji="1" lang="en-US" altLang="ja-JP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5117" y="673929"/>
            <a:ext cx="8153400" cy="127157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1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「公共サービス基本法」を活用して改善しょう！</a:t>
            </a:r>
            <a:br>
              <a:rPr lang="en-US" altLang="ja-JP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1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委託労働者の賃金・労働条件</a:t>
            </a:r>
            <a:br>
              <a:rPr lang="ja-JP" altLang="en-US" sz="2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kumimoji="1" lang="ja-JP" altLang="en-US" sz="2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409850"/>
            <a:ext cx="8229600" cy="415195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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行政</a:t>
            </a: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のこれまで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民間の契約に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行政は</a:t>
            </a:r>
            <a:r>
              <a:rPr lang="ja-JP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口を出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さない。労働条件は労使関係と言ってきた。＝</a:t>
            </a:r>
            <a:r>
              <a:rPr lang="ja-JP" altLang="en-US" sz="28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「民・民」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論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spcBef>
                <a:spcPts val="0"/>
              </a:spcBef>
              <a:buNone/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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公共サービス基本法で改善を求める。</a:t>
            </a:r>
            <a:r>
              <a:rPr lang="ja-JP" altLang="en-US" sz="28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根拠</a:t>
            </a:r>
            <a:r>
              <a:rPr lang="ja-JP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となる。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　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第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11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条　国及び地方公共団体は、安全かつ良質な公共サービスが適正かつ確実に実施されるようにするため、公共サービスの実施に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従事する者の適正な労働条件の確保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その他の労働環境の整備に関し、必要な施策を講ずるよう努めるものとする。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Wingdings"/>
            </a:endParaRPr>
          </a:p>
          <a:p>
            <a:pPr>
              <a:spcBef>
                <a:spcPts val="0"/>
              </a:spcBef>
              <a:buNone/>
            </a:pP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Wingdings"/>
            </a:endParaRPr>
          </a:p>
          <a:p>
            <a:pPr algn="just">
              <a:spcBef>
                <a:spcPts val="0"/>
              </a:spcBef>
              <a:buNone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●業務委託を受けた会社は自治体と役割を分担し、基本的施策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第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8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条：透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Wingdings"/>
            </a:endParaRPr>
          </a:p>
          <a:p>
            <a:pPr algn="just">
              <a:spcBef>
                <a:spcPts val="0"/>
              </a:spcBef>
              <a:buNone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　 明性の確保等、第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10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条：国民の立場に立つ、第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11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条：労働環境の整備）に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Wingdings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  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ついて責任の所在を明確化しなければならない。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Wingdings"/>
            </a:endParaRPr>
          </a:p>
          <a:p>
            <a:pPr>
              <a:spcBef>
                <a:spcPts val="0"/>
              </a:spcBef>
              <a:buNone/>
            </a:pPr>
            <a:endParaRPr lang="en-US" altLang="ja-JP" sz="2800" dirty="0">
              <a:latin typeface="+mn-ea"/>
              <a:sym typeface="Wingdings"/>
            </a:endParaRPr>
          </a:p>
          <a:p>
            <a:pPr>
              <a:buNone/>
            </a:pPr>
            <a:endParaRPr lang="en-US" altLang="ja-JP" sz="2800" dirty="0">
              <a:latin typeface="+mj-ea"/>
              <a:ea typeface="+mj-ea"/>
            </a:endParaRPr>
          </a:p>
          <a:p>
            <a:pPr>
              <a:buNone/>
            </a:pPr>
            <a:endParaRPr lang="en-US" altLang="ja-JP" sz="2800" dirty="0">
              <a:latin typeface="+mj-ea"/>
              <a:ea typeface="+mj-ea"/>
            </a:endParaRPr>
          </a:p>
          <a:p>
            <a:pPr>
              <a:buNone/>
            </a:pP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771816" y="1624032"/>
            <a:ext cx="3856369" cy="7858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</a:t>
            </a:r>
            <a:r>
              <a:rPr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2009</a:t>
            </a:r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年</a:t>
            </a:r>
            <a:r>
              <a:rPr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7</a:t>
            </a:r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月</a:t>
            </a:r>
            <a:r>
              <a:rPr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日施行の新しい法律</a:t>
            </a:r>
            <a:endParaRPr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Wingdings"/>
            </a:endParaRPr>
          </a:p>
          <a:p>
            <a:r>
              <a:rPr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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Wingdings"/>
              </a:rPr>
              <a:t>「適正」の概念がポイントとなる</a:t>
            </a:r>
            <a:endParaRPr kumimoji="1" lang="ja-JP" altLang="en-US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イオン ボードルーム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2011</TotalTime>
  <Words>935</Words>
  <Application>Microsoft Office PowerPoint</Application>
  <PresentationFormat>画面に合わせる (4:3)</PresentationFormat>
  <Paragraphs>203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HGP創英角ｺﾞｼｯｸUB</vt:lpstr>
      <vt:lpstr>ＭＳ Ｐゴシック</vt:lpstr>
      <vt:lpstr>ＭＳ Ｐ明朝</vt:lpstr>
      <vt:lpstr>メイリオ</vt:lpstr>
      <vt:lpstr>Arial</vt:lpstr>
      <vt:lpstr>Calibri</vt:lpstr>
      <vt:lpstr>Century Gothic</vt:lpstr>
      <vt:lpstr>Wingdings</vt:lpstr>
      <vt:lpstr>Wingdings 3</vt:lpstr>
      <vt:lpstr>イオン ボードルーム</vt:lpstr>
      <vt:lpstr>      「官製ワーキングプワ」　の現実 「脱公務員化」　する公共サービス 公共サービス基本法を活用する  </vt:lpstr>
      <vt:lpstr>大阪地下鉄の清掃労働者 生活保護の適用で月額24,221円を受給</vt:lpstr>
      <vt:lpstr>  国交省の車両管理の委託業務 入札に失敗した会社（日本総合サービス）で何が起きたか！  </vt:lpstr>
      <vt:lpstr>（09.9/8抗議・包囲行動宣言から）</vt:lpstr>
      <vt:lpstr>「公共サービス」とは政府に ①物品を売る、②仕事を請け負う、③共同で事業を進める、 など「取引と契約」の関係</vt:lpstr>
      <vt:lpstr>公共サービスは「脱公務員」化してきた　　</vt:lpstr>
      <vt:lpstr> 「一切の聖域を設けず、すべての行政サービスを検討対象とする」 　　　　　　　　　　　　　　　　　　　　　　　　　　　　（奥田前経団連会長）　　　　　　　　　　　　　　　　　　　　　　　　　　　　　　　財界は04年を官製市場の「改革元年」とよんでいる 　　　</vt:lpstr>
      <vt:lpstr>PowerPoint プレゼンテーション</vt:lpstr>
      <vt:lpstr>「公共サービス基本法」を活用して改善しょう！ 委託労働者の賃金・労働条件 </vt:lpstr>
      <vt:lpstr>09.11.18  建交労の総務省要請項目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佐藤陵一</dc:creator>
  <cp:lastModifiedBy>佐藤陵一</cp:lastModifiedBy>
  <cp:revision>104</cp:revision>
  <dcterms:created xsi:type="dcterms:W3CDTF">2009-09-20T12:05:50Z</dcterms:created>
  <dcterms:modified xsi:type="dcterms:W3CDTF">2017-04-03T20:13:09Z</dcterms:modified>
</cp:coreProperties>
</file>