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1"/>
  </p:sldMasterIdLst>
  <p:notesMasterIdLst>
    <p:notesMasterId r:id="rId38"/>
  </p:notesMasterIdLst>
  <p:handoutMasterIdLst>
    <p:handoutMasterId r:id="rId39"/>
  </p:handoutMasterIdLst>
  <p:sldIdLst>
    <p:sldId id="388" r:id="rId2"/>
    <p:sldId id="357" r:id="rId3"/>
    <p:sldId id="377" r:id="rId4"/>
    <p:sldId id="359" r:id="rId5"/>
    <p:sldId id="360" r:id="rId6"/>
    <p:sldId id="390" r:id="rId7"/>
    <p:sldId id="391" r:id="rId8"/>
    <p:sldId id="392" r:id="rId9"/>
    <p:sldId id="393" r:id="rId10"/>
    <p:sldId id="394" r:id="rId11"/>
    <p:sldId id="350" r:id="rId12"/>
    <p:sldId id="395" r:id="rId13"/>
    <p:sldId id="396" r:id="rId14"/>
    <p:sldId id="373" r:id="rId15"/>
    <p:sldId id="361" r:id="rId16"/>
    <p:sldId id="398" r:id="rId17"/>
    <p:sldId id="399" r:id="rId18"/>
    <p:sldId id="328" r:id="rId19"/>
    <p:sldId id="381" r:id="rId20"/>
    <p:sldId id="363" r:id="rId21"/>
    <p:sldId id="362" r:id="rId22"/>
    <p:sldId id="401" r:id="rId23"/>
    <p:sldId id="403" r:id="rId24"/>
    <p:sldId id="411" r:id="rId25"/>
    <p:sldId id="313" r:id="rId26"/>
    <p:sldId id="405" r:id="rId27"/>
    <p:sldId id="318" r:id="rId28"/>
    <p:sldId id="384" r:id="rId29"/>
    <p:sldId id="367" r:id="rId30"/>
    <p:sldId id="335" r:id="rId31"/>
    <p:sldId id="368" r:id="rId32"/>
    <p:sldId id="407" r:id="rId33"/>
    <p:sldId id="409" r:id="rId34"/>
    <p:sldId id="354" r:id="rId35"/>
    <p:sldId id="352" r:id="rId36"/>
    <p:sldId id="383" r:id="rId37"/>
  </p:sldIdLst>
  <p:sldSz cx="9906000" cy="6858000" type="A4"/>
  <p:notesSz cx="6858000" cy="9144000"/>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佐藤陵一"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B9F8D"/>
    <a:srgbClr val="FF6600"/>
    <a:srgbClr val="CCECFF"/>
    <a:srgbClr val="66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6" autoAdjust="0"/>
    <p:restoredTop sz="89816" autoAdjust="0"/>
  </p:normalViewPr>
  <p:slideViewPr>
    <p:cSldViewPr>
      <p:cViewPr varScale="1">
        <p:scale>
          <a:sx n="88" d="100"/>
          <a:sy n="88" d="100"/>
        </p:scale>
        <p:origin x="654" y="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D827C0-78B1-4E0A-B69B-401B93360CB5}" type="datetimeFigureOut">
              <a:rPr kumimoji="1" lang="ja-JP" altLang="en-US" smtClean="0"/>
              <a:pPr/>
              <a:t>2017/4/3</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8AA79C-10E6-450C-8694-FE7BA3E2AAB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ja-JP"/>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ja-JP"/>
          </a:p>
        </p:txBody>
      </p:sp>
      <p:sp>
        <p:nvSpPr>
          <p:cNvPr id="2048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ja-JP"/>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0737F4B-B119-46F9-BB61-F2F9A9A85524}"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B519591-5132-45BA-A367-D7FB43A88510}"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519591-5132-45BA-A367-D7FB43A88510}" type="slidenum">
              <a:rPr kumimoji="1" lang="ja-JP" altLang="en-US" smtClean="0"/>
              <a:pPr/>
              <a:t>19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519591-5132-45BA-A367-D7FB43A88510}" type="slidenum">
              <a:rPr kumimoji="1" lang="ja-JP" altLang="en-US" smtClean="0"/>
              <a:pPr/>
              <a:t>27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B31FB-2E7E-431A-A1E8-CEC41B2C7ABF}" type="slidenum">
              <a:rPr lang="en-US" altLang="ja-JP"/>
              <a:pPr/>
              <a:t>34</a:t>
            </a:fld>
            <a:endParaRPr lang="en-US" altLang="ja-JP"/>
          </a:p>
        </p:txBody>
      </p:sp>
      <p:sp>
        <p:nvSpPr>
          <p:cNvPr id="1101826" name="Rectangle 2"/>
          <p:cNvSpPr>
            <a:spLocks noGrp="1" noRot="1" noChangeAspect="1" noChangeArrowheads="1" noTextEdit="1"/>
          </p:cNvSpPr>
          <p:nvPr>
            <p:ph type="sldImg"/>
          </p:nvPr>
        </p:nvSpPr>
        <p:spPr>
          <a:xfrm>
            <a:off x="952500" y="685800"/>
            <a:ext cx="4953000" cy="3429000"/>
          </a:xfrm>
          <a:ln/>
        </p:spPr>
      </p:sp>
      <p:sp>
        <p:nvSpPr>
          <p:cNvPr id="1101827"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1CF897F-2CCD-4579-B44D-534A64C2D9A9}" type="slidenum">
              <a:rPr lang="en-US" altLang="ja-JP" smtClean="0"/>
              <a:pPr>
                <a:defRPr/>
              </a:pPr>
              <a:t>35</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1CF897F-2CCD-4579-B44D-534A64C2D9A9}" type="slidenum">
              <a:rPr lang="en-US" altLang="ja-JP" smtClean="0"/>
              <a:pPr>
                <a:defRPr/>
              </a:pPr>
              <a:t>36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519591-5132-45BA-A367-D7FB43A88510}"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519591-5132-45BA-A367-D7FB43A88510}"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r>
              <a:rPr lang="ja-JP" altLang="en-US" dirty="0"/>
              <a:t>　 これは、労働総研の提言をイメージ化したものである。日本社会の現実は、労働者が</a:t>
            </a:r>
            <a:r>
              <a:rPr kumimoji="1" lang="ja-JP" altLang="en-US" dirty="0"/>
              <a:t>働か</a:t>
            </a:r>
            <a:r>
              <a:rPr lang="ja-JP" altLang="en-US" dirty="0"/>
              <a:t>さ</a:t>
            </a:r>
            <a:r>
              <a:rPr kumimoji="1" lang="ja-JP" altLang="en-US" dirty="0"/>
              <a:t>れ過ぎ、非正規雇用の増加で内需が縮小する悪循環の陥っている。これを働くレールの厳守、正社員化で内需を拡大し、社会保障の拡充につながる好循環に大きく転換する。「正社員が当たり前の社会」の姿である。</a:t>
            </a:r>
          </a:p>
        </p:txBody>
      </p:sp>
      <p:sp>
        <p:nvSpPr>
          <p:cNvPr id="4" name="スライド番号プレースホルダ 3"/>
          <p:cNvSpPr>
            <a:spLocks noGrp="1"/>
          </p:cNvSpPr>
          <p:nvPr>
            <p:ph type="sldNum" sz="quarter" idx="10"/>
          </p:nvPr>
        </p:nvSpPr>
        <p:spPr/>
        <p:txBody>
          <a:bodyPr/>
          <a:lstStyle/>
          <a:p>
            <a:fld id="{1BB7C97A-86DF-45D8-9697-926C0FF3C267}" type="slidenum">
              <a:rPr kumimoji="1" lang="ja-JP" altLang="en-US" smtClean="0"/>
              <a:pPr/>
              <a:t>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r>
              <a:rPr kumimoji="1" lang="ja-JP" altLang="en-US" dirty="0"/>
              <a:t>　</a:t>
            </a:r>
            <a:r>
              <a:rPr kumimoji="1" lang="ja-JP" altLang="en-US" dirty="0">
                <a:latin typeface="ＭＳ Ｐ明朝" pitchFamily="18" charset="-128"/>
              </a:rPr>
              <a:t> 世界が変化していると述べたが、金融危機の震源地、アメリカではオバマ新大統領のもとで大規模な雇用創出計画が伝えられている。注目すべきは対策が金融規制強化と一体であること、生活関連公共事業で</a:t>
            </a:r>
            <a:r>
              <a:rPr kumimoji="1" lang="en-US" altLang="ja-JP" dirty="0">
                <a:latin typeface="ＭＳ Ｐ明朝" pitchFamily="18" charset="-128"/>
              </a:rPr>
              <a:t>250</a:t>
            </a:r>
            <a:r>
              <a:rPr kumimoji="1" lang="ja-JP" altLang="en-US" dirty="0">
                <a:latin typeface="ＭＳ Ｐ明朝" pitchFamily="18" charset="-128"/>
              </a:rPr>
              <a:t>万人の新規の雇用創出がはかられることである。</a:t>
            </a:r>
            <a:endParaRPr kumimoji="1" lang="en-US" altLang="ja-JP" dirty="0">
              <a:latin typeface="ＭＳ Ｐ明朝" pitchFamily="18" charset="-128"/>
            </a:endParaRPr>
          </a:p>
          <a:p>
            <a:r>
              <a:rPr lang="ja-JP" altLang="en-US" dirty="0">
                <a:latin typeface="ＭＳ Ｐ明朝" pitchFamily="18" charset="-128"/>
              </a:rPr>
              <a:t>　</a:t>
            </a:r>
            <a:r>
              <a:rPr kumimoji="1" lang="ja-JP" altLang="en-US" dirty="0">
                <a:latin typeface="ＭＳ Ｐ明朝" pitchFamily="18" charset="-128"/>
              </a:rPr>
              <a:t>内需拡大で、公共事業、公共サービスの拡大が必要なのは間違いないが、問題はその内容と財源である。内容については、防災や地域再生、社会保障への投資とそこでの雇用拡大であり、</a:t>
            </a:r>
            <a:r>
              <a:rPr lang="ja-JP" altLang="en-US" dirty="0">
                <a:latin typeface="ＭＳ Ｐ明朝" pitchFamily="18" charset="-128"/>
              </a:rPr>
              <a:t>高速道路やダムの転換が求められている。</a:t>
            </a:r>
            <a:endParaRPr lang="en-US" altLang="ja-JP" dirty="0">
              <a:latin typeface="ＭＳ Ｐ明朝" pitchFamily="18" charset="-128"/>
            </a:endParaRPr>
          </a:p>
          <a:p>
            <a:r>
              <a:rPr lang="ja-JP" altLang="en-US" dirty="0">
                <a:latin typeface="ＭＳ Ｐ明朝" pitchFamily="18" charset="-128"/>
              </a:rPr>
              <a:t>   政府の財源対策は、「非常時」なのだから、「埋蔵金」を使い、赤字国債を発行する。全部、借金でまかない後は消費税でつじつまを合わせるという路線である。財源に関し、①大企業・富裕層への応分の負担、②防衛費の削減の国民的な議論が必要である。</a:t>
            </a:r>
            <a:endParaRPr lang="en-US" altLang="ja-JP" dirty="0">
              <a:latin typeface="ＭＳ Ｐ明朝" pitchFamily="18" charset="-128"/>
            </a:endParaRPr>
          </a:p>
          <a:p>
            <a:endParaRPr kumimoji="1" lang="ja-JP" altLang="en-US" dirty="0">
              <a:latin typeface="ＭＳ Ｐ明朝" pitchFamily="18" charset="-128"/>
            </a:endParaRPr>
          </a:p>
        </p:txBody>
      </p:sp>
      <p:sp>
        <p:nvSpPr>
          <p:cNvPr id="4" name="スライド番号プレースホルダ 3"/>
          <p:cNvSpPr>
            <a:spLocks noGrp="1"/>
          </p:cNvSpPr>
          <p:nvPr>
            <p:ph type="sldNum" sz="quarter" idx="10"/>
          </p:nvPr>
        </p:nvSpPr>
        <p:spPr/>
        <p:txBody>
          <a:bodyPr/>
          <a:lstStyle/>
          <a:p>
            <a:pPr>
              <a:defRPr/>
            </a:pPr>
            <a:fld id="{01CF897F-2CCD-4579-B44D-534A64C2D9A9}" type="slidenum">
              <a:rPr lang="en-US" altLang="ja-JP" smtClean="0"/>
              <a:pPr>
                <a:defRPr/>
              </a:pPr>
              <a:t>11</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r>
              <a:rPr kumimoji="1" lang="en-US" altLang="ja-JP" dirty="0">
                <a:latin typeface="ＭＳ Ｐ明朝" pitchFamily="18" charset="-128"/>
              </a:rPr>
              <a:t>    </a:t>
            </a:r>
            <a:r>
              <a:rPr kumimoji="1" lang="ja-JP" altLang="en-US" dirty="0">
                <a:latin typeface="ＭＳ Ｐ明朝" pitchFamily="18" charset="-128"/>
              </a:rPr>
              <a:t>少し整理が必要と言ったが、現実は</a:t>
            </a:r>
            <a:r>
              <a:rPr kumimoji="1" lang="en-US" altLang="ja-JP" dirty="0">
                <a:latin typeface="ＭＳ Ｐ明朝" pitchFamily="18" charset="-128"/>
              </a:rPr>
              <a:t>09</a:t>
            </a:r>
            <a:r>
              <a:rPr kumimoji="1" lang="ja-JP" altLang="en-US" dirty="0">
                <a:latin typeface="ＭＳ Ｐ明朝" pitchFamily="18" charset="-128"/>
              </a:rPr>
              <a:t>春闘に突入である。どうたたかうのか。</a:t>
            </a:r>
            <a:r>
              <a:rPr lang="ja-JP" altLang="en-US" dirty="0">
                <a:latin typeface="ＭＳ Ｐ明朝" pitchFamily="18" charset="-128"/>
              </a:rPr>
              <a:t>関西支部の芦崎書記次長が学習の友に小論を寄せている。</a:t>
            </a:r>
            <a:r>
              <a:rPr lang="en-US" altLang="ja-JP" dirty="0">
                <a:latin typeface="ＭＳ Ｐ明朝" pitchFamily="18" charset="-128"/>
              </a:rPr>
              <a:t>08</a:t>
            </a:r>
            <a:r>
              <a:rPr lang="ja-JP" altLang="en-US" dirty="0">
                <a:latin typeface="ＭＳ Ｐ明朝" pitchFamily="18" charset="-128"/>
              </a:rPr>
              <a:t>春闘では「かってない経営危機が進行するなかで前年を上回る賃上げと制度要求を前進させた」という報告である。実際に要求を前進させている。経営との「やりとり」についての「戦術行使」をふくむ</a:t>
            </a:r>
            <a:r>
              <a:rPr lang="en-US" altLang="ja-JP" dirty="0">
                <a:latin typeface="ＭＳ Ｐ明朝" pitchFamily="18" charset="-128"/>
              </a:rPr>
              <a:t>3</a:t>
            </a:r>
            <a:r>
              <a:rPr lang="ja-JP" altLang="en-US" dirty="0">
                <a:latin typeface="ＭＳ Ｐ明朝" pitchFamily="18" charset="-128"/>
              </a:rPr>
              <a:t>点の教訓－①経営者にトラック大運動に対する確信を持ってもらう、②情勢の厳しさだけでなく、大運動の到達点について共通の認識を得る、③職場交渉を粘り強く行い、回答促進をはかりながら、「労働条件の改善を行い、そのことをテコに荷主との運賃引き上げ交渉をつよめるべきである」という主張を強めてきた。経営側もこれらを理解し、「誠実に応えなければならない」と姿勢が示され、賃上げとなったという総括である。事実は何にも増して雄弁であり、教訓を学び、生かしたい。</a:t>
            </a:r>
            <a:endParaRPr lang="en-US" altLang="ja-JP" dirty="0">
              <a:latin typeface="ＭＳ Ｐ明朝" pitchFamily="18" charset="-128"/>
            </a:endParaRPr>
          </a:p>
          <a:p>
            <a:r>
              <a:rPr kumimoji="1" lang="ja-JP" altLang="en-US" dirty="0">
                <a:latin typeface="ＭＳ Ｐ明朝" pitchFamily="18" charset="-128"/>
              </a:rPr>
              <a:t>　この間、建交労は規制緩和を批判し、適正運賃の収受、燃料高騰に対しては燃料サーチャージの提起など、労使共同行動をつよめてきた。</a:t>
            </a:r>
            <a:r>
              <a:rPr lang="ja-JP" altLang="en-US" dirty="0">
                <a:latin typeface="ＭＳ Ｐ明朝" pitchFamily="18" charset="-128"/>
              </a:rPr>
              <a:t>現在進めている「取引動向アンケート」ではその成果と同時に景気悪化の影響が出ている。運賃転嫁は昨年から見て</a:t>
            </a:r>
            <a:r>
              <a:rPr lang="en-US" altLang="ja-JP" dirty="0">
                <a:latin typeface="ＭＳ Ｐ明朝" pitchFamily="18" charset="-128"/>
              </a:rPr>
              <a:t>3</a:t>
            </a:r>
            <a:r>
              <a:rPr lang="ja-JP" altLang="en-US" dirty="0">
                <a:latin typeface="ＭＳ Ｐ明朝" pitchFamily="18" charset="-128"/>
              </a:rPr>
              <a:t>倍である。しかし、経営状況は経年的に悪化している。そして現在の特徴は、仕事量の減少である。需要をどう拡大するのか、労働組合としての議論と「提案」が必要である。</a:t>
            </a:r>
            <a:endParaRPr lang="en-US" altLang="ja-JP" dirty="0">
              <a:latin typeface="ＭＳ Ｐ明朝" pitchFamily="18" charset="-128"/>
            </a:endParaRPr>
          </a:p>
          <a:p>
            <a:r>
              <a:rPr kumimoji="1" lang="ja-JP" altLang="en-US" dirty="0">
                <a:latin typeface="ＭＳ Ｐ明朝" pitchFamily="18" charset="-128"/>
              </a:rPr>
              <a:t>　</a:t>
            </a:r>
            <a:r>
              <a:rPr lang="ja-JP" altLang="en-US" dirty="0">
                <a:latin typeface="ＭＳ Ｐ明朝" pitchFamily="18" charset="-128"/>
              </a:rPr>
              <a:t>全ト協が「規制緩和の見直し」を「行き過ぎた」という形容詞でさらに踏み込んだ。標準運賃の活用が検討されている。</a:t>
            </a:r>
            <a:r>
              <a:rPr kumimoji="1" lang="ja-JP" altLang="en-US" dirty="0">
                <a:latin typeface="ＭＳ Ｐ明朝" pitchFamily="18" charset="-128"/>
              </a:rPr>
              <a:t>大運動の方向という点で経営側とさらに認識を深めあうことが重要である。</a:t>
            </a:r>
            <a:endParaRPr kumimoji="1" lang="en-US" altLang="ja-JP" dirty="0">
              <a:latin typeface="ＭＳ Ｐ明朝" pitchFamily="18" charset="-128"/>
            </a:endParaRPr>
          </a:p>
        </p:txBody>
      </p:sp>
      <p:sp>
        <p:nvSpPr>
          <p:cNvPr id="4" name="スライド番号プレースホルダ 3"/>
          <p:cNvSpPr>
            <a:spLocks noGrp="1"/>
          </p:cNvSpPr>
          <p:nvPr>
            <p:ph type="sldNum" sz="quarter" idx="10"/>
          </p:nvPr>
        </p:nvSpPr>
        <p:spPr/>
        <p:txBody>
          <a:bodyPr/>
          <a:lstStyle/>
          <a:p>
            <a:pPr>
              <a:defRPr/>
            </a:pPr>
            <a:fld id="{01CF897F-2CCD-4579-B44D-534A64C2D9A9}" type="slidenum">
              <a:rPr lang="en-US" altLang="ja-JP" smtClean="0"/>
              <a:pPr>
                <a:defRPr/>
              </a:pPr>
              <a:t>12</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r>
              <a:rPr kumimoji="1" lang="ja-JP" altLang="en-US" dirty="0"/>
              <a:t>　　</a:t>
            </a:r>
            <a:r>
              <a:rPr kumimoji="1" lang="ja-JP" altLang="en-US" dirty="0">
                <a:latin typeface="ＭＳ Ｐ明朝" pitchFamily="18" charset="-128"/>
              </a:rPr>
              <a:t>「赤旗」の</a:t>
            </a:r>
            <a:r>
              <a:rPr lang="ja-JP" altLang="en-US" dirty="0">
                <a:latin typeface="ＭＳ Ｐ明朝" pitchFamily="18" charset="-128"/>
              </a:rPr>
              <a:t>名古屋</a:t>
            </a:r>
            <a:r>
              <a:rPr kumimoji="1" lang="ja-JP" altLang="en-US" dirty="0">
                <a:latin typeface="ＭＳ Ｐ明朝" pitchFamily="18" charset="-128"/>
              </a:rPr>
              <a:t>版に全日本トラック協会副会長、愛知県のトラック協会会長の大宝運輸の小笠原和幸社長とせこ由紀子さんの対談が載った。記事の全部を紹介できないのは残念だが、私</a:t>
            </a:r>
            <a:r>
              <a:rPr lang="ja-JP" altLang="en-US" dirty="0">
                <a:latin typeface="ＭＳ Ｐ明朝" pitchFamily="18" charset="-128"/>
              </a:rPr>
              <a:t>が</a:t>
            </a:r>
            <a:r>
              <a:rPr kumimoji="1" lang="ja-JP" altLang="en-US" dirty="0">
                <a:latin typeface="ＭＳ Ｐ明朝" pitchFamily="18" charset="-128"/>
              </a:rPr>
              <a:t>注目するのは、小笠原社長の規制緩和の見直しと標準運賃の提起、暫定税率の減税、トラック業界の労働条件改善等の考え方である。</a:t>
            </a:r>
            <a:endParaRPr kumimoji="1" lang="en-US" altLang="ja-JP" dirty="0">
              <a:latin typeface="ＭＳ Ｐ明朝" pitchFamily="18" charset="-128"/>
            </a:endParaRPr>
          </a:p>
          <a:p>
            <a:r>
              <a:rPr lang="ja-JP" altLang="en-US" dirty="0">
                <a:latin typeface="ＭＳ Ｐ明朝" pitchFamily="18" charset="-128"/>
              </a:rPr>
              <a:t>　その後、トラック協会では「行き過ぎた規制緩和の見直し」や「標準運賃」問題が来年度方針の重点とされている。建交労は「一致する要求」にもとづき、労使の共同行動を積み上げてきたが、この可能性が大きく広がっているとの実感である。</a:t>
            </a:r>
            <a:endParaRPr kumimoji="1" lang="en-US" altLang="ja-JP" dirty="0">
              <a:latin typeface="ＭＳ Ｐ明朝" pitchFamily="18" charset="-128"/>
            </a:endParaRPr>
          </a:p>
          <a:p>
            <a:r>
              <a:rPr lang="ja-JP" altLang="en-US" dirty="0">
                <a:latin typeface="ＭＳ Ｐ明朝" pitchFamily="18" charset="-128"/>
              </a:rPr>
              <a:t>　 建交労は「第</a:t>
            </a:r>
            <a:r>
              <a:rPr lang="en-US" altLang="ja-JP" dirty="0">
                <a:latin typeface="ＭＳ Ｐ明朝" pitchFamily="18" charset="-128"/>
              </a:rPr>
              <a:t>2</a:t>
            </a:r>
            <a:r>
              <a:rPr lang="ja-JP" altLang="en-US" dirty="0">
                <a:latin typeface="ＭＳ Ｐ明朝" pitchFamily="18" charset="-128"/>
              </a:rPr>
              <a:t>次中期構想」で中小企業政策を発展させ、「共存・共闘」を打ち出したが、その意義を深め、現実を発展させる必要がある。その場合、労働組合の力量が試されると思う。賃金とは、搾取とは、労使協調との違い、労働組合の社会的役割中小企業の現実等々、原理的にもしっかりと認識することが求められていると思う。これは</a:t>
            </a:r>
            <a:r>
              <a:rPr lang="en-US" altLang="ja-JP" dirty="0">
                <a:latin typeface="ＭＳ Ｐ明朝" pitchFamily="18" charset="-128"/>
              </a:rPr>
              <a:t>1</a:t>
            </a:r>
            <a:r>
              <a:rPr lang="ja-JP" altLang="en-US" dirty="0">
                <a:latin typeface="ＭＳ Ｐ明朝" pitchFamily="18" charset="-128"/>
              </a:rPr>
              <a:t>月に東京の集団交渉の学習会で少し整理をしたいと考えている。</a:t>
            </a:r>
            <a:endParaRPr kumimoji="1" lang="en-US" altLang="ja-JP" dirty="0">
              <a:latin typeface="ＭＳ Ｐ明朝" pitchFamily="18" charset="-128"/>
            </a:endParaRPr>
          </a:p>
          <a:p>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pPr>
              <a:defRPr/>
            </a:pPr>
            <a:fld id="{01CF897F-2CCD-4579-B44D-534A64C2D9A9}" type="slidenum">
              <a:rPr lang="en-US" altLang="ja-JP" smtClean="0"/>
              <a:pPr>
                <a:defRPr/>
              </a:pPr>
              <a:t>13</a:t>
            </a:fld>
            <a:endParaRPr lang="en-US" altLang="ja-JP"/>
          </a:p>
        </p:txBody>
      </p:sp>
      <p:cxnSp>
        <p:nvCxnSpPr>
          <p:cNvPr id="6" name="直線コネクタ 5"/>
          <p:cNvCxnSpPr/>
          <p:nvPr/>
        </p:nvCxnSpPr>
        <p:spPr>
          <a:xfrm>
            <a:off x="2714620" y="2000232"/>
            <a:ext cx="2786082" cy="571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519591-5132-45BA-A367-D7FB43A88510}" type="slidenum">
              <a:rPr kumimoji="1" lang="ja-JP" altLang="en-US" smtClean="0"/>
              <a:pPr/>
              <a:t>15</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737F4B-B119-46F9-BB61-F2F9A9A85524}" type="slidenum">
              <a:rPr lang="en-US" altLang="ja-JP" smtClean="0"/>
              <a:pPr/>
              <a:t>18</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8"/>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B691B76-5C0D-46E6-8250-5ABDB25CAE72}" type="datetime1">
              <a:rPr lang="ja-JP" altLang="en-US" smtClean="0"/>
              <a:pPr/>
              <a:t>2017/4/3</a:t>
            </a:fld>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E1D098E-93B9-4063-B16E-9C47F6658CA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CF70DCF-A38F-494A-9BF3-CFA05EE09A2F}" type="datetime1">
              <a:rPr lang="ja-JP" altLang="en-US" smtClean="0"/>
              <a:pPr/>
              <a:t>2017/4/3</a:t>
            </a:fld>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2591CC4-6AEF-4614-9099-5B015E7D158E}"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51"/>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78" y="274651"/>
            <a:ext cx="7078663"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4C39336-1C0A-48F2-AEE5-8D24CD02CA22}" type="datetime1">
              <a:rPr lang="ja-JP" altLang="en-US" smtClean="0"/>
              <a:pPr/>
              <a:t>2017/4/3</a:t>
            </a:fld>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F3A13E5-96A5-4F8C-BD9A-007364E8CA1E}"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2F16874-A829-4132-86CC-0B811A5A0B78}" type="datetime1">
              <a:rPr lang="ja-JP" altLang="en-US" smtClean="0"/>
              <a:pPr/>
              <a:t>2017/4/3</a:t>
            </a:fld>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55F6373-3133-431B-A341-E995000F8430}"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3"/>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50B715C-0813-4FDA-B8B4-CF255FF8DAF1}" type="datetime1">
              <a:rPr lang="ja-JP" altLang="en-US" smtClean="0"/>
              <a:pPr/>
              <a:t>2017/4/3</a:t>
            </a:fld>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2E73A29-EE7B-4245-A846-08D12A36BDC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9CA3C81-E237-4163-9E64-AE319929F286}" type="datetime1">
              <a:rPr lang="ja-JP" altLang="en-US" smtClean="0"/>
              <a:pPr/>
              <a:t>2017/4/3</a:t>
            </a:fld>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2010930-1AA2-4491-9762-A929F1BAAB0F}"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0205961-AA53-454A-93EF-9CBF13ED6532}" type="datetime1">
              <a:rPr lang="ja-JP" altLang="en-US" smtClean="0"/>
              <a:pPr/>
              <a:t>2017/4/3</a:t>
            </a:fld>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5ED9C9C-D45E-4F8C-BC25-000895AF12E5}"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7C05D35-A0A1-4CE1-9421-A89E44CB8156}" type="datetime1">
              <a:rPr lang="ja-JP" altLang="en-US" smtClean="0"/>
              <a:pPr/>
              <a:t>2017/4/3</a:t>
            </a:fld>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E3FE5DAC-0EAE-4650-894F-6D4A14DAA275}"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5DF2F3-750F-448D-9A5F-396A4E1D85EE}" type="datetime1">
              <a:rPr lang="ja-JP" altLang="en-US" smtClean="0"/>
              <a:pPr/>
              <a:t>2017/4/3</a:t>
            </a:fld>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F398BD13-5B3E-4394-8C53-D63112AA5DE6}"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F40B35-580E-4550-8464-A520CD8D00D6}" type="datetime1">
              <a:rPr lang="ja-JP" altLang="en-US" smtClean="0"/>
              <a:pPr/>
              <a:t>2017/4/3</a:t>
            </a:fld>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E32212A-7F15-4188-BD6F-EE87E70E1855}"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1B540BA-E228-43F3-97EB-EF94B9E7569F}" type="datetime1">
              <a:rPr lang="ja-JP" altLang="en-US" smtClean="0"/>
              <a:pPr/>
              <a:t>2017/4/3</a:t>
            </a:fld>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1F1211-6491-4228-A510-1E166FA199CA}"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4FAD6-7CF7-4C1D-B0C3-A7B47B4D5B4C}" type="datetime1">
              <a:rPr lang="ja-JP" altLang="en-US" smtClean="0"/>
              <a:pPr/>
              <a:t>2017/4/3</a:t>
            </a:fld>
            <a:endParaRPr lang="en-US" altLang="ja-JP"/>
          </a:p>
        </p:txBody>
      </p:sp>
      <p:sp>
        <p:nvSpPr>
          <p:cNvPr id="5" name="フッター プレースホルダ 4"/>
          <p:cNvSpPr>
            <a:spLocks noGrp="1"/>
          </p:cNvSpPr>
          <p:nvPr>
            <p:ph type="ftr" sz="quarter" idx="3"/>
          </p:nvPr>
        </p:nvSpPr>
        <p:spPr>
          <a:xfrm>
            <a:off x="3384550" y="635636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7099300" y="635636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12AC-1A30-4C8D-9577-B3BC8490C245}"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br>
              <a:rPr kumimoji="1" lang="en-US" altLang="ja-JP" dirty="0"/>
            </a:br>
            <a:endParaRPr kumimoji="1" lang="ja-JP" altLang="en-US" dirty="0"/>
          </a:p>
        </p:txBody>
      </p:sp>
      <p:sp>
        <p:nvSpPr>
          <p:cNvPr id="3" name="サブタイトル 2"/>
          <p:cNvSpPr>
            <a:spLocks noGrp="1"/>
          </p:cNvSpPr>
          <p:nvPr>
            <p:ph type="subTitle" idx="1"/>
          </p:nvPr>
        </p:nvSpPr>
        <p:spPr/>
        <p:txBody>
          <a:bodyPr/>
          <a:lstStyle/>
          <a:p>
            <a:endParaRPr kumimoji="1" lang="en-US" altLang="ja-JP"/>
          </a:p>
          <a:p>
            <a:endParaRPr kumimoji="1" lang="ja-JP" altLang="en-US" dirty="0"/>
          </a:p>
        </p:txBody>
      </p:sp>
      <p:pic>
        <p:nvPicPr>
          <p:cNvPr id="6146" name="Picture 2" descr="C:\Users\佐藤陵一\Pictures\MP Navigator EX\2008_12_23\IMG.jpg"/>
          <p:cNvPicPr>
            <a:picLocks noChangeAspect="1" noChangeArrowheads="1"/>
          </p:cNvPicPr>
          <p:nvPr/>
        </p:nvPicPr>
        <p:blipFill>
          <a:blip r:embed="rId2" cstate="print"/>
          <a:srcRect/>
          <a:stretch>
            <a:fillRect/>
          </a:stretch>
        </p:blipFill>
        <p:spPr bwMode="auto">
          <a:xfrm>
            <a:off x="5095878" y="1428736"/>
            <a:ext cx="4000528" cy="4857784"/>
          </a:xfrm>
          <a:prstGeom prst="rect">
            <a:avLst/>
          </a:prstGeom>
          <a:solidFill>
            <a:schemeClr val="accent2">
              <a:lumMod val="75000"/>
            </a:schemeClr>
          </a:solidFill>
          <a:ln>
            <a:solidFill>
              <a:schemeClr val="accent2">
                <a:lumMod val="75000"/>
              </a:schemeClr>
            </a:solidFill>
          </a:ln>
        </p:spPr>
      </p:pic>
      <p:sp>
        <p:nvSpPr>
          <p:cNvPr id="5" name="正方形/長方形 4"/>
          <p:cNvSpPr/>
          <p:nvPr/>
        </p:nvSpPr>
        <p:spPr>
          <a:xfrm>
            <a:off x="5381631" y="1071546"/>
            <a:ext cx="3536181" cy="285752"/>
          </a:xfrm>
          <a:prstGeom prst="rect">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AR P丸ゴシック体M" pitchFamily="50" charset="-128"/>
                <a:ea typeface="AR P丸ゴシック体M" pitchFamily="50" charset="-128"/>
              </a:rPr>
              <a:t>「全ト協」のキャンペーンポスター</a:t>
            </a:r>
          </a:p>
        </p:txBody>
      </p:sp>
      <p:sp>
        <p:nvSpPr>
          <p:cNvPr id="8" name="縦巻き 7"/>
          <p:cNvSpPr/>
          <p:nvPr/>
        </p:nvSpPr>
        <p:spPr>
          <a:xfrm>
            <a:off x="523848" y="500042"/>
            <a:ext cx="4970895" cy="5786478"/>
          </a:xfrm>
          <a:prstGeom prst="verticalScroll">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b="1" dirty="0">
              <a:solidFill>
                <a:schemeClr val="tx1"/>
              </a:solidFill>
              <a:latin typeface="+mn-ea"/>
            </a:endParaRPr>
          </a:p>
          <a:p>
            <a:endParaRPr kumimoji="1" lang="en-US" altLang="ja-JP" sz="2000" b="1" dirty="0">
              <a:solidFill>
                <a:schemeClr val="tx1"/>
              </a:solidFill>
              <a:latin typeface="+mn-ea"/>
            </a:endParaRPr>
          </a:p>
          <a:p>
            <a:endParaRPr lang="en-US" altLang="ja-JP" sz="2000" b="1" dirty="0">
              <a:solidFill>
                <a:schemeClr val="tx1"/>
              </a:solidFill>
              <a:latin typeface="+mn-ea"/>
            </a:endParaRPr>
          </a:p>
          <a:p>
            <a:endParaRPr kumimoji="1" lang="en-US" altLang="ja-JP" sz="2000" b="1" dirty="0">
              <a:solidFill>
                <a:schemeClr val="tx1"/>
              </a:solidFill>
              <a:latin typeface="+mn-ea"/>
            </a:endParaRPr>
          </a:p>
          <a:p>
            <a:endParaRPr lang="en-US" altLang="ja-JP" sz="2000" b="1" dirty="0">
              <a:solidFill>
                <a:schemeClr val="tx1"/>
              </a:solidFill>
              <a:latin typeface="+mn-ea"/>
            </a:endParaRPr>
          </a:p>
          <a:p>
            <a:endParaRPr kumimoji="1" lang="en-US" altLang="ja-JP" sz="2000" b="1" dirty="0">
              <a:solidFill>
                <a:schemeClr val="tx1"/>
              </a:solidFill>
              <a:latin typeface="+mn-ea"/>
            </a:endParaRPr>
          </a:p>
          <a:p>
            <a:endParaRPr lang="en-US" altLang="ja-JP" sz="2000" b="1" dirty="0">
              <a:solidFill>
                <a:schemeClr val="tx1"/>
              </a:solidFill>
              <a:latin typeface="+mn-ea"/>
            </a:endParaRPr>
          </a:p>
          <a:p>
            <a:endParaRPr kumimoji="1" lang="en-US" altLang="ja-JP" sz="2000" b="1" dirty="0">
              <a:solidFill>
                <a:schemeClr val="tx1"/>
              </a:solidFill>
              <a:latin typeface="+mn-ea"/>
            </a:endParaRPr>
          </a:p>
          <a:p>
            <a:endParaRPr lang="en-US" altLang="ja-JP" sz="2000" b="1" dirty="0">
              <a:solidFill>
                <a:schemeClr val="tx1"/>
              </a:solidFill>
              <a:latin typeface="+mn-ea"/>
            </a:endParaRPr>
          </a:p>
          <a:p>
            <a:endParaRPr kumimoji="1" lang="en-US" altLang="ja-JP" sz="2000" b="1" dirty="0">
              <a:solidFill>
                <a:schemeClr val="tx1"/>
              </a:solidFill>
              <a:latin typeface="+mn-ea"/>
            </a:endParaRPr>
          </a:p>
          <a:p>
            <a:pPr algn="ctr"/>
            <a:endParaRPr lang="en-US" altLang="ja-JP" sz="2000" b="1" dirty="0">
              <a:solidFill>
                <a:schemeClr val="tx1"/>
              </a:solidFill>
              <a:latin typeface="+mn-ea"/>
            </a:endParaRPr>
          </a:p>
          <a:p>
            <a:pPr algn="ctr"/>
            <a:endParaRPr kumimoji="1" lang="en-US" altLang="ja-JP" sz="2000" b="1" dirty="0">
              <a:solidFill>
                <a:schemeClr val="tx1"/>
              </a:solidFill>
              <a:latin typeface="+mn-ea"/>
            </a:endParaRPr>
          </a:p>
          <a:p>
            <a:pPr algn="ctr"/>
            <a:endParaRPr lang="en-US" altLang="ja-JP" sz="2000" b="1" dirty="0">
              <a:solidFill>
                <a:schemeClr val="tx1"/>
              </a:solidFill>
              <a:latin typeface="+mn-ea"/>
            </a:endParaRPr>
          </a:p>
          <a:p>
            <a:pPr algn="ctr"/>
            <a:endParaRPr kumimoji="1" lang="en-US" altLang="ja-JP" sz="2000" b="1" dirty="0">
              <a:solidFill>
                <a:schemeClr val="tx1"/>
              </a:solidFill>
              <a:latin typeface="+mn-ea"/>
            </a:endParaRPr>
          </a:p>
          <a:p>
            <a:pPr algn="ctr"/>
            <a:endParaRPr lang="en-US" altLang="ja-JP" sz="2000" b="1" dirty="0">
              <a:solidFill>
                <a:schemeClr val="tx1"/>
              </a:solidFill>
              <a:latin typeface="+mn-ea"/>
            </a:endParaRPr>
          </a:p>
          <a:p>
            <a:pPr algn="ctr"/>
            <a:endParaRPr kumimoji="1" lang="en-US" altLang="ja-JP" sz="2000" b="1" dirty="0">
              <a:solidFill>
                <a:schemeClr val="tx1"/>
              </a:solidFill>
              <a:latin typeface="+mn-ea"/>
            </a:endParaRPr>
          </a:p>
          <a:p>
            <a:pPr algn="ctr"/>
            <a:endParaRPr lang="en-US" altLang="ja-JP" sz="2000" b="1" dirty="0">
              <a:solidFill>
                <a:schemeClr val="tx1"/>
              </a:solidFill>
              <a:latin typeface="+mn-ea"/>
            </a:endParaRPr>
          </a:p>
          <a:p>
            <a:pPr algn="ctr"/>
            <a:endParaRPr kumimoji="1" lang="en-US" altLang="ja-JP" sz="2000" b="1" dirty="0">
              <a:solidFill>
                <a:schemeClr val="tx1"/>
              </a:solidFill>
              <a:latin typeface="+mn-ea"/>
            </a:endParaRPr>
          </a:p>
          <a:p>
            <a:r>
              <a:rPr kumimoji="1" lang="ja-JP" altLang="en-US" b="1" dirty="0">
                <a:solidFill>
                  <a:schemeClr val="tx1"/>
                </a:solidFill>
                <a:latin typeface="+mj-ea"/>
                <a:ea typeface="+mj-ea"/>
              </a:rPr>
              <a:t>１．経済情勢をどう見るか</a:t>
            </a:r>
            <a:r>
              <a:rPr kumimoji="1" lang="en-US" altLang="ja-JP" b="1" dirty="0">
                <a:solidFill>
                  <a:schemeClr val="tx1"/>
                </a:solidFill>
                <a:latin typeface="+mj-ea"/>
                <a:ea typeface="+mj-ea"/>
              </a:rPr>
              <a:t>―</a:t>
            </a:r>
            <a:r>
              <a:rPr kumimoji="1" lang="ja-JP" altLang="en-US" b="1" dirty="0">
                <a:solidFill>
                  <a:schemeClr val="tx1"/>
                </a:solidFill>
                <a:latin typeface="+mj-ea"/>
                <a:ea typeface="+mj-ea"/>
              </a:rPr>
              <a:t>実体経</a:t>
            </a:r>
            <a:endParaRPr kumimoji="1" lang="en-US" altLang="ja-JP" b="1" dirty="0">
              <a:solidFill>
                <a:schemeClr val="tx1"/>
              </a:solidFill>
              <a:latin typeface="+mj-ea"/>
              <a:ea typeface="+mj-ea"/>
            </a:endParaRPr>
          </a:p>
          <a:p>
            <a:r>
              <a:rPr lang="ja-JP" altLang="en-US" b="1" dirty="0">
                <a:solidFill>
                  <a:schemeClr val="tx1"/>
                </a:solidFill>
                <a:latin typeface="+mj-ea"/>
                <a:ea typeface="+mj-ea"/>
              </a:rPr>
              <a:t>　　 </a:t>
            </a:r>
            <a:r>
              <a:rPr kumimoji="1" lang="ja-JP" altLang="en-US" b="1" dirty="0">
                <a:solidFill>
                  <a:schemeClr val="tx1"/>
                </a:solidFill>
                <a:latin typeface="+mj-ea"/>
                <a:ea typeface="+mj-ea"/>
              </a:rPr>
              <a:t>済の急激な悪化　</a:t>
            </a:r>
            <a:r>
              <a:rPr kumimoji="1" lang="en-US" altLang="ja-JP" b="1" dirty="0">
                <a:solidFill>
                  <a:schemeClr val="tx1"/>
                </a:solidFill>
                <a:latin typeface="+mj-ea"/>
                <a:ea typeface="+mj-ea"/>
              </a:rPr>
              <a:t>‥‥‥</a:t>
            </a:r>
            <a:r>
              <a:rPr kumimoji="1" lang="ja-JP" altLang="en-US" b="1" dirty="0">
                <a:solidFill>
                  <a:schemeClr val="tx1"/>
                </a:solidFill>
                <a:latin typeface="+mj-ea"/>
                <a:ea typeface="+mj-ea"/>
              </a:rPr>
              <a:t>２～７</a:t>
            </a:r>
            <a:endParaRPr kumimoji="1" lang="en-US" altLang="ja-JP" b="1" dirty="0">
              <a:solidFill>
                <a:schemeClr val="tx1"/>
              </a:solidFill>
              <a:latin typeface="+mj-ea"/>
              <a:ea typeface="+mj-ea"/>
            </a:endParaRPr>
          </a:p>
          <a:p>
            <a:endParaRPr lang="en-US" altLang="ja-JP" b="1" dirty="0">
              <a:solidFill>
                <a:schemeClr val="tx1"/>
              </a:solidFill>
              <a:latin typeface="+mj-ea"/>
              <a:ea typeface="+mj-ea"/>
            </a:endParaRPr>
          </a:p>
          <a:p>
            <a:r>
              <a:rPr kumimoji="1" lang="ja-JP" altLang="en-US" b="1" dirty="0">
                <a:solidFill>
                  <a:schemeClr val="tx1"/>
                </a:solidFill>
                <a:latin typeface="+mj-ea"/>
                <a:ea typeface="+mj-ea"/>
              </a:rPr>
              <a:t>２．内需拡大を－ピンチ</a:t>
            </a:r>
            <a:r>
              <a:rPr lang="ja-JP" altLang="en-US" b="1" dirty="0">
                <a:solidFill>
                  <a:schemeClr val="tx1"/>
                </a:solidFill>
                <a:latin typeface="+mj-ea"/>
                <a:ea typeface="+mj-ea"/>
              </a:rPr>
              <a:t>を“チャンス”</a:t>
            </a:r>
            <a:endParaRPr lang="en-US" altLang="ja-JP" b="1" dirty="0">
              <a:solidFill>
                <a:schemeClr val="tx1"/>
              </a:solidFill>
              <a:latin typeface="+mj-ea"/>
              <a:ea typeface="+mj-ea"/>
            </a:endParaRPr>
          </a:p>
          <a:p>
            <a:r>
              <a:rPr lang="en-US" altLang="ja-JP" b="1" dirty="0">
                <a:solidFill>
                  <a:schemeClr val="tx1"/>
                </a:solidFill>
                <a:latin typeface="+mj-ea"/>
                <a:ea typeface="+mj-ea"/>
              </a:rPr>
              <a:t>    </a:t>
            </a:r>
            <a:r>
              <a:rPr lang="ja-JP" altLang="en-US" b="1" dirty="0">
                <a:solidFill>
                  <a:schemeClr val="tx1"/>
                </a:solidFill>
                <a:latin typeface="+mj-ea"/>
                <a:ea typeface="+mj-ea"/>
              </a:rPr>
              <a:t>に変える春闘　</a:t>
            </a:r>
            <a:r>
              <a:rPr lang="en-US" altLang="ja-JP" b="1" dirty="0">
                <a:solidFill>
                  <a:schemeClr val="tx1"/>
                </a:solidFill>
                <a:latin typeface="+mj-ea"/>
                <a:ea typeface="+mj-ea"/>
              </a:rPr>
              <a:t>‥‥‥‥</a:t>
            </a:r>
            <a:r>
              <a:rPr lang="ja-JP" altLang="en-US" b="1" dirty="0">
                <a:solidFill>
                  <a:schemeClr val="tx1"/>
                </a:solidFill>
                <a:latin typeface="+mj-ea"/>
                <a:ea typeface="+mj-ea"/>
              </a:rPr>
              <a:t>８～</a:t>
            </a:r>
            <a:r>
              <a:rPr lang="en-US" altLang="ja-JP" b="1" dirty="0">
                <a:solidFill>
                  <a:schemeClr val="tx1"/>
                </a:solidFill>
                <a:latin typeface="+mj-ea"/>
                <a:ea typeface="+mj-ea"/>
              </a:rPr>
              <a:t>13</a:t>
            </a:r>
          </a:p>
          <a:p>
            <a:endParaRPr kumimoji="1" lang="en-US" altLang="ja-JP" b="1" dirty="0">
              <a:solidFill>
                <a:schemeClr val="tx1"/>
              </a:solidFill>
              <a:latin typeface="+mj-ea"/>
              <a:ea typeface="+mj-ea"/>
            </a:endParaRPr>
          </a:p>
          <a:p>
            <a:r>
              <a:rPr lang="ja-JP" altLang="en-US" b="1" dirty="0">
                <a:solidFill>
                  <a:schemeClr val="tx1"/>
                </a:solidFill>
                <a:latin typeface="+mj-ea"/>
                <a:ea typeface="+mj-ea"/>
              </a:rPr>
              <a:t>３．政府の「場当たり」対策－相手は</a:t>
            </a:r>
            <a:endParaRPr lang="en-US" altLang="ja-JP" b="1" dirty="0">
              <a:solidFill>
                <a:schemeClr val="tx1"/>
              </a:solidFill>
              <a:latin typeface="+mj-ea"/>
              <a:ea typeface="+mj-ea"/>
            </a:endParaRPr>
          </a:p>
          <a:p>
            <a:r>
              <a:rPr lang="en-US" altLang="ja-JP" b="1" dirty="0">
                <a:solidFill>
                  <a:schemeClr val="tx1"/>
                </a:solidFill>
                <a:latin typeface="+mj-ea"/>
                <a:ea typeface="+mj-ea"/>
              </a:rPr>
              <a:t>     </a:t>
            </a:r>
            <a:r>
              <a:rPr lang="ja-JP" altLang="en-US" b="1" dirty="0">
                <a:solidFill>
                  <a:schemeClr val="tx1"/>
                </a:solidFill>
                <a:latin typeface="+mj-ea"/>
                <a:ea typeface="+mj-ea"/>
              </a:rPr>
              <a:t>要求でうごく　</a:t>
            </a:r>
            <a:r>
              <a:rPr lang="en-US" altLang="ja-JP" b="1" dirty="0">
                <a:solidFill>
                  <a:schemeClr val="tx1"/>
                </a:solidFill>
                <a:latin typeface="+mj-ea"/>
                <a:ea typeface="+mj-ea"/>
              </a:rPr>
              <a:t>‥‥‥‥14</a:t>
            </a:r>
            <a:r>
              <a:rPr lang="ja-JP" altLang="en-US" b="1" dirty="0">
                <a:solidFill>
                  <a:schemeClr val="tx1"/>
                </a:solidFill>
                <a:latin typeface="+mj-ea"/>
                <a:ea typeface="+mj-ea"/>
              </a:rPr>
              <a:t>～</a:t>
            </a:r>
            <a:r>
              <a:rPr lang="en-US" altLang="ja-JP" b="1" dirty="0">
                <a:solidFill>
                  <a:schemeClr val="tx1"/>
                </a:solidFill>
                <a:latin typeface="+mj-ea"/>
                <a:ea typeface="+mj-ea"/>
              </a:rPr>
              <a:t>17</a:t>
            </a:r>
          </a:p>
          <a:p>
            <a:endParaRPr kumimoji="1" lang="en-US" altLang="ja-JP" b="1" dirty="0">
              <a:solidFill>
                <a:schemeClr val="tx1"/>
              </a:solidFill>
              <a:latin typeface="+mj-ea"/>
              <a:ea typeface="+mj-ea"/>
            </a:endParaRPr>
          </a:p>
          <a:p>
            <a:r>
              <a:rPr lang="ja-JP" altLang="en-US" b="1" dirty="0">
                <a:solidFill>
                  <a:schemeClr val="tx1"/>
                </a:solidFill>
                <a:latin typeface="+mj-ea"/>
                <a:ea typeface="+mj-ea"/>
              </a:rPr>
              <a:t>４．財源をどうするか－消費税増税</a:t>
            </a:r>
            <a:endParaRPr lang="en-US" altLang="ja-JP" b="1" dirty="0">
              <a:solidFill>
                <a:schemeClr val="tx1"/>
              </a:solidFill>
              <a:latin typeface="+mj-ea"/>
              <a:ea typeface="+mj-ea"/>
            </a:endParaRPr>
          </a:p>
          <a:p>
            <a:r>
              <a:rPr lang="en-US" altLang="ja-JP" b="1" dirty="0">
                <a:solidFill>
                  <a:schemeClr val="tx1"/>
                </a:solidFill>
                <a:latin typeface="+mj-ea"/>
                <a:ea typeface="+mj-ea"/>
              </a:rPr>
              <a:t>     </a:t>
            </a:r>
            <a:r>
              <a:rPr lang="ja-JP" altLang="en-US" b="1" dirty="0">
                <a:solidFill>
                  <a:schemeClr val="tx1"/>
                </a:solidFill>
                <a:latin typeface="+mj-ea"/>
                <a:ea typeface="+mj-ea"/>
              </a:rPr>
              <a:t>が一大争点に浮上　　</a:t>
            </a:r>
            <a:r>
              <a:rPr kumimoji="1" lang="en-US" altLang="ja-JP" b="1" dirty="0">
                <a:solidFill>
                  <a:schemeClr val="tx1"/>
                </a:solidFill>
                <a:latin typeface="+mj-ea"/>
                <a:ea typeface="+mj-ea"/>
              </a:rPr>
              <a:t>‥18</a:t>
            </a:r>
            <a:r>
              <a:rPr kumimoji="1" lang="ja-JP" altLang="en-US" b="1" dirty="0">
                <a:solidFill>
                  <a:schemeClr val="tx1"/>
                </a:solidFill>
                <a:latin typeface="+mj-ea"/>
                <a:ea typeface="+mj-ea"/>
              </a:rPr>
              <a:t>～</a:t>
            </a:r>
            <a:r>
              <a:rPr kumimoji="1" lang="en-US" altLang="ja-JP" b="1" dirty="0">
                <a:solidFill>
                  <a:schemeClr val="tx1"/>
                </a:solidFill>
                <a:latin typeface="+mj-ea"/>
                <a:ea typeface="+mj-ea"/>
              </a:rPr>
              <a:t>22</a:t>
            </a:r>
          </a:p>
          <a:p>
            <a:endParaRPr lang="en-US" altLang="ja-JP" b="1" dirty="0">
              <a:solidFill>
                <a:schemeClr val="tx1"/>
              </a:solidFill>
              <a:latin typeface="+mj-ea"/>
              <a:ea typeface="+mj-ea"/>
            </a:endParaRPr>
          </a:p>
          <a:p>
            <a:r>
              <a:rPr kumimoji="1" lang="ja-JP" altLang="en-US" b="1" dirty="0">
                <a:solidFill>
                  <a:schemeClr val="tx1"/>
                </a:solidFill>
                <a:latin typeface="+mj-ea"/>
                <a:ea typeface="+mj-ea"/>
              </a:rPr>
              <a:t>５．トラック業界の現状－実利をモノ</a:t>
            </a:r>
            <a:endParaRPr kumimoji="1" lang="en-US" altLang="ja-JP" b="1" dirty="0">
              <a:solidFill>
                <a:schemeClr val="tx1"/>
              </a:solidFill>
              <a:latin typeface="+mj-ea"/>
              <a:ea typeface="+mj-ea"/>
            </a:endParaRPr>
          </a:p>
          <a:p>
            <a:r>
              <a:rPr lang="en-US" altLang="ja-JP" b="1" dirty="0">
                <a:solidFill>
                  <a:schemeClr val="tx1"/>
                </a:solidFill>
                <a:latin typeface="+mj-ea"/>
                <a:ea typeface="+mj-ea"/>
              </a:rPr>
              <a:t>    </a:t>
            </a:r>
            <a:r>
              <a:rPr kumimoji="1" lang="ja-JP" altLang="en-US" b="1" dirty="0">
                <a:solidFill>
                  <a:schemeClr val="tx1"/>
                </a:solidFill>
                <a:latin typeface="+mj-ea"/>
                <a:ea typeface="+mj-ea"/>
              </a:rPr>
              <a:t>にする　</a:t>
            </a:r>
            <a:r>
              <a:rPr kumimoji="1" lang="en-US" altLang="ja-JP" b="1" dirty="0">
                <a:solidFill>
                  <a:schemeClr val="tx1"/>
                </a:solidFill>
                <a:latin typeface="+mj-ea"/>
                <a:ea typeface="+mj-ea"/>
              </a:rPr>
              <a:t>‥‥‥‥‥‥‥23</a:t>
            </a:r>
            <a:r>
              <a:rPr kumimoji="1" lang="ja-JP" altLang="en-US" b="1" dirty="0">
                <a:solidFill>
                  <a:schemeClr val="tx1"/>
                </a:solidFill>
                <a:latin typeface="+mj-ea"/>
                <a:ea typeface="+mj-ea"/>
              </a:rPr>
              <a:t>～</a:t>
            </a:r>
            <a:r>
              <a:rPr kumimoji="1" lang="en-US" altLang="ja-JP" b="1" dirty="0">
                <a:solidFill>
                  <a:schemeClr val="tx1"/>
                </a:solidFill>
                <a:latin typeface="+mj-ea"/>
                <a:ea typeface="+mj-ea"/>
              </a:rPr>
              <a:t>33</a:t>
            </a:r>
          </a:p>
          <a:p>
            <a:endParaRPr lang="en-US" altLang="ja-JP" b="1" dirty="0">
              <a:solidFill>
                <a:schemeClr val="tx1"/>
              </a:solidFill>
              <a:latin typeface="+mj-ea"/>
              <a:ea typeface="+mj-ea"/>
            </a:endParaRPr>
          </a:p>
          <a:p>
            <a:r>
              <a:rPr lang="ja-JP" altLang="en-US" b="1" dirty="0">
                <a:solidFill>
                  <a:schemeClr val="tx1"/>
                </a:solidFill>
                <a:latin typeface="+mj-ea"/>
                <a:ea typeface="+mj-ea"/>
              </a:rPr>
              <a:t>６．建交労の組織的特質－組合員拡</a:t>
            </a:r>
            <a:endParaRPr lang="en-US" altLang="ja-JP" b="1" dirty="0">
              <a:solidFill>
                <a:schemeClr val="tx1"/>
              </a:solidFill>
              <a:latin typeface="+mj-ea"/>
              <a:ea typeface="+mj-ea"/>
            </a:endParaRPr>
          </a:p>
          <a:p>
            <a:r>
              <a:rPr lang="en-US" altLang="ja-JP" b="1" dirty="0">
                <a:solidFill>
                  <a:schemeClr val="tx1"/>
                </a:solidFill>
                <a:latin typeface="+mj-ea"/>
                <a:ea typeface="+mj-ea"/>
              </a:rPr>
              <a:t>    </a:t>
            </a:r>
            <a:r>
              <a:rPr lang="ja-JP" altLang="en-US" b="1" dirty="0">
                <a:solidFill>
                  <a:schemeClr val="tx1"/>
                </a:solidFill>
                <a:latin typeface="+mj-ea"/>
                <a:ea typeface="+mj-ea"/>
              </a:rPr>
              <a:t>大に打って出る　</a:t>
            </a:r>
            <a:r>
              <a:rPr lang="en-US" altLang="ja-JP" b="1" dirty="0">
                <a:solidFill>
                  <a:schemeClr val="tx1"/>
                </a:solidFill>
                <a:latin typeface="+mj-ea"/>
                <a:ea typeface="+mj-ea"/>
              </a:rPr>
              <a:t>‥‥‥34</a:t>
            </a:r>
            <a:r>
              <a:rPr lang="ja-JP" altLang="en-US" b="1" dirty="0">
                <a:solidFill>
                  <a:schemeClr val="tx1"/>
                </a:solidFill>
                <a:latin typeface="+mj-ea"/>
                <a:ea typeface="+mj-ea"/>
              </a:rPr>
              <a:t>～</a:t>
            </a:r>
            <a:r>
              <a:rPr lang="en-US" altLang="ja-JP" b="1" dirty="0">
                <a:solidFill>
                  <a:schemeClr val="tx1"/>
                </a:solidFill>
                <a:latin typeface="+mj-ea"/>
                <a:ea typeface="+mj-ea"/>
              </a:rPr>
              <a:t>36</a:t>
            </a: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ja-JP" altLang="en-US" dirty="0">
              <a:solidFill>
                <a:schemeClr val="tx1"/>
              </a:solidFill>
            </a:endParaRPr>
          </a:p>
        </p:txBody>
      </p:sp>
      <p:sp>
        <p:nvSpPr>
          <p:cNvPr id="9" name="正方形/長方形 8"/>
          <p:cNvSpPr/>
          <p:nvPr/>
        </p:nvSpPr>
        <p:spPr>
          <a:xfrm>
            <a:off x="5959090" y="5429264"/>
            <a:ext cx="3327819"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２００８．１．１８</a:t>
            </a:r>
            <a:endParaRPr kumimoji="1" lang="en-US" altLang="ja-JP" b="1" dirty="0">
              <a:solidFill>
                <a:schemeClr val="tx1"/>
              </a:solidFill>
            </a:endParaRPr>
          </a:p>
          <a:p>
            <a:pPr algn="ctr"/>
            <a:r>
              <a:rPr lang="ja-JP" altLang="en-US" b="1" dirty="0">
                <a:solidFill>
                  <a:schemeClr val="tx1"/>
                </a:solidFill>
              </a:rPr>
              <a:t>建交労　　佐藤　陵一</a:t>
            </a:r>
            <a:endParaRPr kumimoji="1" lang="ja-JP" alt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8162" y="274638"/>
            <a:ext cx="8471356" cy="1082660"/>
          </a:xfrm>
        </p:spPr>
        <p:txBody>
          <a:bodyPr>
            <a:normAutofit fontScale="90000"/>
          </a:bodyPr>
          <a:lstStyle/>
          <a:p>
            <a:pPr algn="l"/>
            <a:br>
              <a:rPr kumimoji="1" lang="en-US" altLang="ja-JP" dirty="0">
                <a:solidFill>
                  <a:schemeClr val="tx1"/>
                </a:solidFill>
              </a:rPr>
            </a:br>
            <a:r>
              <a:rPr lang="ja-JP" altLang="en-US" sz="3100" b="1" dirty="0">
                <a:solidFill>
                  <a:schemeClr val="tx1"/>
                </a:solidFill>
                <a:latin typeface="ＭＳ Ｐゴシック" pitchFamily="50" charset="-128"/>
                <a:ea typeface="ＭＳ Ｐゴシック" pitchFamily="50" charset="-128"/>
              </a:rPr>
              <a:t>鮮明になった</a:t>
            </a:r>
            <a:br>
              <a:rPr lang="en-US" altLang="ja-JP" sz="3100" b="1" dirty="0">
                <a:solidFill>
                  <a:schemeClr val="tx1"/>
                </a:solidFill>
                <a:latin typeface="ＭＳ Ｐゴシック" pitchFamily="50" charset="-128"/>
                <a:ea typeface="ＭＳ Ｐゴシック" pitchFamily="50" charset="-128"/>
              </a:rPr>
            </a:br>
            <a:r>
              <a:rPr lang="ja-JP" altLang="en-US" sz="3100" b="1" dirty="0">
                <a:solidFill>
                  <a:schemeClr val="tx1"/>
                </a:solidFill>
                <a:latin typeface="ＭＳ Ｐゴシック" pitchFamily="50" charset="-128"/>
                <a:ea typeface="ＭＳ Ｐゴシック" pitchFamily="50" charset="-128"/>
              </a:rPr>
              <a:t>雇用・失業闘争の課題の①</a:t>
            </a:r>
            <a:br>
              <a:rPr lang="en-US" altLang="ja-JP" sz="3100" b="1" dirty="0">
                <a:solidFill>
                  <a:schemeClr val="tx1"/>
                </a:solidFill>
                <a:latin typeface="ＭＳ Ｐゴシック" pitchFamily="50" charset="-128"/>
                <a:ea typeface="ＭＳ Ｐゴシック" pitchFamily="50" charset="-128"/>
              </a:rPr>
            </a:br>
            <a:br>
              <a:rPr lang="en-US" altLang="ja-JP" sz="3100" b="1" dirty="0">
                <a:latin typeface="ＭＳ Ｐゴシック" pitchFamily="50" charset="-128"/>
                <a:ea typeface="ＭＳ Ｐゴシック" pitchFamily="50" charset="-128"/>
              </a:rPr>
            </a:br>
            <a:endParaRPr kumimoji="1" lang="ja-JP" altLang="en-US" sz="2800" b="1" dirty="0">
              <a:solidFill>
                <a:schemeClr val="tx1"/>
              </a:solidFill>
              <a:latin typeface="+mj-ea"/>
            </a:endParaRPr>
          </a:p>
        </p:txBody>
      </p:sp>
      <p:sp>
        <p:nvSpPr>
          <p:cNvPr id="3" name="コンテンツ プレースホルダ 2"/>
          <p:cNvSpPr>
            <a:spLocks noGrp="1"/>
          </p:cNvSpPr>
          <p:nvPr>
            <p:ph idx="1"/>
          </p:nvPr>
        </p:nvSpPr>
        <p:spPr bwMode="auto">
          <a:xfrm>
            <a:off x="452407" y="1428736"/>
            <a:ext cx="9001188" cy="2000264"/>
          </a:xfrm>
          <a:solidFill>
            <a:schemeClr val="bg1">
              <a:lumMod val="95000"/>
            </a:schemeClr>
          </a:solidFill>
        </p:spPr>
        <p:txBody>
          <a:bodyPr>
            <a:normAutofit fontScale="85000" lnSpcReduction="10000"/>
          </a:bodyPr>
          <a:lstStyle/>
          <a:p>
            <a:pPr>
              <a:spcBef>
                <a:spcPts val="0"/>
              </a:spcBef>
              <a:buNone/>
            </a:pPr>
            <a:r>
              <a:rPr lang="ja-JP" altLang="en-US" sz="3300" b="1" dirty="0">
                <a:solidFill>
                  <a:schemeClr val="accent3">
                    <a:lumMod val="75000"/>
                  </a:schemeClr>
                </a:solidFill>
                <a:latin typeface="ＭＳ Ｐゴシック" pitchFamily="50" charset="-128"/>
                <a:ea typeface="ＭＳ Ｐゴシック" pitchFamily="50" charset="-128"/>
              </a:rPr>
              <a:t>■  </a:t>
            </a:r>
            <a:r>
              <a:rPr kumimoji="1" lang="ja-JP" altLang="en-US" sz="3300" b="1" dirty="0">
                <a:latin typeface="ＭＳ Ｐゴシック" pitchFamily="50" charset="-128"/>
                <a:ea typeface="ＭＳ Ｐゴシック" pitchFamily="50" charset="-128"/>
              </a:rPr>
              <a:t>派遣切りなど、</a:t>
            </a:r>
            <a:r>
              <a:rPr lang="ja-JP" altLang="en-US" sz="3300" b="1" dirty="0">
                <a:latin typeface="ＭＳ Ｐゴシック" pitchFamily="50" charset="-128"/>
                <a:ea typeface="ＭＳ Ｐゴシック" pitchFamily="50" charset="-128"/>
              </a:rPr>
              <a:t>解雇を規制し、中止させること。</a:t>
            </a:r>
            <a:endParaRPr lang="en-US" altLang="ja-JP" sz="3300" b="1" dirty="0">
              <a:latin typeface="ＭＳ Ｐゴシック" pitchFamily="50" charset="-128"/>
              <a:ea typeface="ＭＳ Ｐゴシック" pitchFamily="50" charset="-128"/>
            </a:endParaRPr>
          </a:p>
          <a:p>
            <a:pPr>
              <a:lnSpc>
                <a:spcPct val="120000"/>
              </a:lnSpc>
              <a:spcBef>
                <a:spcPts val="0"/>
              </a:spcBef>
              <a:buNone/>
            </a:pPr>
            <a:r>
              <a:rPr lang="ja-JP" altLang="en-US" sz="2100" b="1" dirty="0">
                <a:latin typeface="+mj-ea"/>
                <a:ea typeface="+mj-ea"/>
              </a:rPr>
              <a:t>厚労省</a:t>
            </a:r>
            <a:r>
              <a:rPr lang="ja-JP" altLang="en-US" sz="2100" dirty="0">
                <a:latin typeface="+mj-ea"/>
                <a:ea typeface="+mj-ea"/>
              </a:rPr>
              <a:t>：</a:t>
            </a:r>
            <a:r>
              <a:rPr lang="ja-JP" altLang="en-US" sz="2100" dirty="0"/>
              <a:t>労働契約法や裁判例等に照らし、</a:t>
            </a:r>
            <a:r>
              <a:rPr lang="ja-JP" altLang="en-US" sz="2100" dirty="0">
                <a:latin typeface="+mj-ea"/>
                <a:ea typeface="+mj-ea"/>
              </a:rPr>
              <a:t>不適切な解雇、雇止め</a:t>
            </a:r>
            <a:r>
              <a:rPr lang="ja-JP" altLang="en-US" sz="2100" dirty="0"/>
              <a:t>取扱いが行われないよう、</a:t>
            </a:r>
            <a:endParaRPr lang="en-US" altLang="ja-JP" sz="2100" dirty="0"/>
          </a:p>
          <a:p>
            <a:pPr>
              <a:lnSpc>
                <a:spcPct val="120000"/>
              </a:lnSpc>
              <a:spcBef>
                <a:spcPts val="0"/>
              </a:spcBef>
              <a:buNone/>
            </a:pPr>
            <a:r>
              <a:rPr lang="en-US" altLang="ja-JP" sz="2100" dirty="0"/>
              <a:t>           </a:t>
            </a:r>
            <a:r>
              <a:rPr lang="ja-JP" altLang="en-US" sz="2100" dirty="0"/>
              <a:t>　　パンフレット（ 「厳しい経済情勢下での労務管理のポイント」「有期労 働契約の締結、</a:t>
            </a:r>
            <a:endParaRPr lang="en-US" altLang="ja-JP" sz="2100" dirty="0"/>
          </a:p>
          <a:p>
            <a:pPr>
              <a:lnSpc>
                <a:spcPct val="120000"/>
              </a:lnSpc>
              <a:spcBef>
                <a:spcPts val="0"/>
              </a:spcBef>
              <a:buNone/>
            </a:pPr>
            <a:r>
              <a:rPr lang="en-US" altLang="ja-JP" sz="2100" dirty="0"/>
              <a:t>           </a:t>
            </a:r>
            <a:r>
              <a:rPr lang="ja-JP" altLang="en-US" sz="2100" dirty="0"/>
              <a:t>　　更新及び雇止めに関する基準について」）を活用し、集団指導や窓口における対応、</a:t>
            </a:r>
            <a:endParaRPr lang="en-US" altLang="ja-JP" sz="2100" dirty="0"/>
          </a:p>
          <a:p>
            <a:pPr>
              <a:lnSpc>
                <a:spcPct val="120000"/>
              </a:lnSpc>
              <a:spcBef>
                <a:spcPts val="0"/>
              </a:spcBef>
              <a:buNone/>
            </a:pPr>
            <a:r>
              <a:rPr lang="en-US" altLang="ja-JP" sz="2100" dirty="0"/>
              <a:t>           </a:t>
            </a:r>
            <a:r>
              <a:rPr lang="ja-JP" altLang="en-US" sz="2100" dirty="0"/>
              <a:t>　　届出受理時などに、適切な労務管理の必要性について</a:t>
            </a:r>
            <a:r>
              <a:rPr lang="ja-JP" altLang="en-US" sz="2100" b="1" dirty="0">
                <a:solidFill>
                  <a:srgbClr val="FF0000"/>
                </a:solidFill>
              </a:rPr>
              <a:t>啓発指導</a:t>
            </a:r>
            <a:r>
              <a:rPr lang="ja-JP" altLang="en-US" sz="2100" dirty="0"/>
              <a:t>を行う。</a:t>
            </a:r>
            <a:endParaRPr lang="en-US" altLang="ja-JP" sz="2100" dirty="0"/>
          </a:p>
          <a:p>
            <a:pPr>
              <a:lnSpc>
                <a:spcPct val="120000"/>
              </a:lnSpc>
              <a:spcBef>
                <a:spcPts val="0"/>
              </a:spcBef>
              <a:buNone/>
            </a:pPr>
            <a:r>
              <a:rPr lang="ja-JP" altLang="en-US" sz="2100" b="1" dirty="0"/>
              <a:t>組　  合</a:t>
            </a:r>
            <a:r>
              <a:rPr lang="ja-JP" altLang="en-US" sz="2100" dirty="0"/>
              <a:t>：通達は評価する。大企業の「不当な解雇」を徹底して指導すべきだ。</a:t>
            </a:r>
            <a:endParaRPr lang="en-US" altLang="ja-JP" sz="2100" dirty="0"/>
          </a:p>
          <a:p>
            <a:pPr>
              <a:spcBef>
                <a:spcPts val="0"/>
              </a:spcBef>
              <a:buNone/>
            </a:pPr>
            <a:endParaRPr lang="en-US" altLang="ja-JP" sz="2800" b="1" dirty="0">
              <a:latin typeface="ＭＳ Ｐゴシック" pitchFamily="50" charset="-128"/>
              <a:ea typeface="ＭＳ Ｐゴシック" pitchFamily="50" charset="-128"/>
            </a:endParaRPr>
          </a:p>
        </p:txBody>
      </p:sp>
      <p:sp>
        <p:nvSpPr>
          <p:cNvPr id="11" name="スライド番号プレースホルダ 10"/>
          <p:cNvSpPr>
            <a:spLocks noGrp="1"/>
          </p:cNvSpPr>
          <p:nvPr>
            <p:ph type="sldNum" sz="quarter" idx="12"/>
          </p:nvPr>
        </p:nvSpPr>
        <p:spPr/>
        <p:txBody>
          <a:bodyPr/>
          <a:lstStyle/>
          <a:p>
            <a:fld id="{A55F6373-3133-431B-A341-E995000F8430}" type="slidenum">
              <a:rPr lang="en-US" altLang="ja-JP" smtClean="0"/>
              <a:pPr/>
              <a:t>10</a:t>
            </a:fld>
            <a:endParaRPr lang="en-US" altLang="ja-JP"/>
          </a:p>
        </p:txBody>
      </p:sp>
      <p:sp>
        <p:nvSpPr>
          <p:cNvPr id="4" name="正方形/長方形 3"/>
          <p:cNvSpPr/>
          <p:nvPr/>
        </p:nvSpPr>
        <p:spPr>
          <a:xfrm>
            <a:off x="5095876" y="285728"/>
            <a:ext cx="4071966"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ＭＳ Ｐゴシック" pitchFamily="50" charset="-128"/>
                <a:ea typeface="ＭＳ Ｐゴシック" pitchFamily="50" charset="-128"/>
              </a:rPr>
              <a:t>12</a:t>
            </a:r>
            <a:r>
              <a:rPr kumimoji="1" lang="ja-JP" altLang="en-US" b="1" dirty="0">
                <a:solidFill>
                  <a:schemeClr val="bg1"/>
                </a:solidFill>
                <a:latin typeface="ＭＳ Ｐゴシック" pitchFamily="50" charset="-128"/>
                <a:ea typeface="ＭＳ Ｐゴシック" pitchFamily="50" charset="-128"/>
              </a:rPr>
              <a:t>月</a:t>
            </a:r>
            <a:r>
              <a:rPr kumimoji="1" lang="en-US" altLang="ja-JP" b="1" dirty="0">
                <a:solidFill>
                  <a:schemeClr val="bg1"/>
                </a:solidFill>
                <a:latin typeface="ＭＳ Ｐゴシック" pitchFamily="50" charset="-128"/>
                <a:ea typeface="ＭＳ Ｐゴシック" pitchFamily="50" charset="-128"/>
              </a:rPr>
              <a:t>22</a:t>
            </a:r>
            <a:r>
              <a:rPr kumimoji="1" lang="ja-JP" altLang="en-US" b="1" dirty="0">
                <a:solidFill>
                  <a:schemeClr val="bg1"/>
                </a:solidFill>
                <a:latin typeface="ＭＳ Ｐゴシック" pitchFamily="50" charset="-128"/>
                <a:ea typeface="ＭＳ Ｐゴシック" pitchFamily="50" charset="-128"/>
              </a:rPr>
              <a:t>日、緊急厚労省交渉を実施</a:t>
            </a:r>
          </a:p>
        </p:txBody>
      </p:sp>
      <p:sp>
        <p:nvSpPr>
          <p:cNvPr id="5" name="正方形/長方形 4"/>
          <p:cNvSpPr/>
          <p:nvPr/>
        </p:nvSpPr>
        <p:spPr>
          <a:xfrm>
            <a:off x="6268651" y="785794"/>
            <a:ext cx="2786082"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職場の非正規労働者を守る「武器」となる。</a:t>
            </a:r>
            <a:endParaRPr kumimoji="1" lang="ja-JP" altLang="en-US" dirty="0">
              <a:solidFill>
                <a:schemeClr val="tx1"/>
              </a:solidFill>
            </a:endParaRPr>
          </a:p>
        </p:txBody>
      </p:sp>
      <p:cxnSp>
        <p:nvCxnSpPr>
          <p:cNvPr id="7" name="直線コネクタ 6"/>
          <p:cNvCxnSpPr/>
          <p:nvPr/>
        </p:nvCxnSpPr>
        <p:spPr>
          <a:xfrm rot="16200000" flipV="1">
            <a:off x="6917546" y="1321580"/>
            <a:ext cx="857257" cy="785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5810257" y="1285860"/>
            <a:ext cx="1023945"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52407" y="3571876"/>
            <a:ext cx="9001188" cy="30718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buNone/>
            </a:pPr>
            <a:r>
              <a:rPr lang="ja-JP" altLang="en-US" sz="2400" b="1" dirty="0">
                <a:solidFill>
                  <a:schemeClr val="tx1"/>
                </a:solidFill>
                <a:latin typeface="ＭＳ Ｐ明朝" pitchFamily="18" charset="-128"/>
                <a:ea typeface="ＭＳ Ｐ明朝" pitchFamily="18" charset="-128"/>
              </a:rPr>
              <a:t>参考</a:t>
            </a:r>
            <a:r>
              <a:rPr lang="ja-JP" altLang="en-US" sz="1600" dirty="0">
                <a:solidFill>
                  <a:schemeClr val="tx1"/>
                </a:solidFill>
                <a:latin typeface="ＭＳ Ｐ明朝" pitchFamily="18" charset="-128"/>
                <a:ea typeface="ＭＳ Ｐ明朝" pitchFamily="18" charset="-128"/>
              </a:rPr>
              <a:t>－</a:t>
            </a:r>
            <a:r>
              <a:rPr lang="ja-JP" altLang="en-US" dirty="0">
                <a:solidFill>
                  <a:schemeClr val="tx1"/>
                </a:solidFill>
                <a:latin typeface="ＭＳ Ｐ明朝" pitchFamily="18" charset="-128"/>
                <a:ea typeface="ＭＳ Ｐ明朝" pitchFamily="18" charset="-128"/>
              </a:rPr>
              <a:t>日本共産党とトヨタ自動車会談の論点　（</a:t>
            </a:r>
            <a:r>
              <a:rPr lang="en-US" altLang="ja-JP" dirty="0">
                <a:solidFill>
                  <a:schemeClr val="tx1"/>
                </a:solidFill>
                <a:latin typeface="ＭＳ Ｐ明朝" pitchFamily="18" charset="-128"/>
                <a:ea typeface="ＭＳ Ｐ明朝" pitchFamily="18" charset="-128"/>
              </a:rPr>
              <a:t>08.12.24</a:t>
            </a:r>
            <a:r>
              <a:rPr lang="ja-JP" altLang="en-US" dirty="0">
                <a:solidFill>
                  <a:schemeClr val="tx1"/>
                </a:solidFill>
                <a:latin typeface="ＭＳ Ｐ明朝" pitchFamily="18" charset="-128"/>
                <a:ea typeface="ＭＳ Ｐ明朝" pitchFamily="18" charset="-128"/>
              </a:rPr>
              <a:t>）</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ja-JP" altLang="en-US" dirty="0">
                <a:solidFill>
                  <a:schemeClr val="tx1"/>
                </a:solidFill>
                <a:latin typeface="ＭＳ Ｐ明朝" pitchFamily="18" charset="-128"/>
                <a:ea typeface="ＭＳ Ｐ明朝" pitchFamily="18" charset="-128"/>
              </a:rPr>
              <a:t>①「非正規切り」（連結企業で</a:t>
            </a:r>
            <a:r>
              <a:rPr lang="en-US" altLang="ja-JP" dirty="0">
                <a:solidFill>
                  <a:schemeClr val="tx1"/>
                </a:solidFill>
                <a:latin typeface="ＭＳ Ｐ明朝" pitchFamily="18" charset="-128"/>
                <a:ea typeface="ＭＳ Ｐ明朝" pitchFamily="18" charset="-128"/>
              </a:rPr>
              <a:t>9,850</a:t>
            </a:r>
            <a:r>
              <a:rPr lang="ja-JP" altLang="en-US" dirty="0">
                <a:solidFill>
                  <a:schemeClr val="tx1"/>
                </a:solidFill>
                <a:latin typeface="ＭＳ Ｐ明朝" pitchFamily="18" charset="-128"/>
                <a:ea typeface="ＭＳ Ｐ明朝" pitchFamily="18" charset="-128"/>
              </a:rPr>
              <a:t>人、グループ総計で</a:t>
            </a:r>
            <a:r>
              <a:rPr lang="en-US" altLang="ja-JP" dirty="0">
                <a:solidFill>
                  <a:schemeClr val="tx1"/>
                </a:solidFill>
                <a:latin typeface="ＭＳ Ｐ明朝" pitchFamily="18" charset="-128"/>
                <a:ea typeface="ＭＳ Ｐ明朝" pitchFamily="18" charset="-128"/>
              </a:rPr>
              <a:t>11,060</a:t>
            </a:r>
            <a:r>
              <a:rPr lang="ja-JP" altLang="en-US" dirty="0">
                <a:solidFill>
                  <a:schemeClr val="tx1"/>
                </a:solidFill>
                <a:latin typeface="ＭＳ Ｐ明朝" pitchFamily="18" charset="-128"/>
                <a:ea typeface="ＭＳ Ｐ明朝" pitchFamily="18" charset="-128"/>
              </a:rPr>
              <a:t>人）の競い合いは</a:t>
            </a:r>
            <a:r>
              <a:rPr lang="ja-JP" altLang="en-US" b="1" dirty="0">
                <a:solidFill>
                  <a:srgbClr val="FF0000"/>
                </a:solidFill>
                <a:latin typeface="ＭＳ Ｐ明朝" pitchFamily="18" charset="-128"/>
                <a:ea typeface="ＭＳ Ｐ明朝" pitchFamily="18" charset="-128"/>
              </a:rPr>
              <a:t>人道</a:t>
            </a:r>
            <a:r>
              <a:rPr lang="ja-JP" altLang="en-US" dirty="0">
                <a:solidFill>
                  <a:schemeClr val="tx1"/>
                </a:solidFill>
                <a:latin typeface="ＭＳ Ｐ明朝" pitchFamily="18" charset="-128"/>
                <a:ea typeface="ＭＳ Ｐ明朝" pitchFamily="18" charset="-128"/>
              </a:rPr>
              <a:t>に照ら</a:t>
            </a:r>
            <a:r>
              <a:rPr lang="ja-JP" altLang="en-US" dirty="0" err="1">
                <a:solidFill>
                  <a:schemeClr val="tx1"/>
                </a:solidFill>
                <a:latin typeface="ＭＳ Ｐ明朝" pitchFamily="18" charset="-128"/>
                <a:ea typeface="ＭＳ Ｐ明朝" pitchFamily="18" charset="-128"/>
              </a:rPr>
              <a:t>て</a:t>
            </a:r>
            <a:r>
              <a:rPr lang="ja-JP" altLang="en-US" dirty="0">
                <a:solidFill>
                  <a:schemeClr val="tx1"/>
                </a:solidFill>
                <a:latin typeface="ＭＳ Ｐ明朝" pitchFamily="18" charset="-128"/>
                <a:ea typeface="ＭＳ Ｐ明朝" pitchFamily="18" charset="-128"/>
              </a:rPr>
              <a:t>　</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ja-JP" altLang="en-US" dirty="0">
                <a:solidFill>
                  <a:schemeClr val="tx1"/>
                </a:solidFill>
                <a:latin typeface="ＭＳ Ｐ明朝" pitchFamily="18" charset="-128"/>
                <a:ea typeface="ＭＳ Ｐ明朝" pitchFamily="18" charset="-128"/>
              </a:rPr>
              <a:t>　 許されない。職を失うと同時に住居も失い、ホームレスに追い込まれる。</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ja-JP" altLang="en-US" dirty="0">
                <a:solidFill>
                  <a:schemeClr val="tx1"/>
                </a:solidFill>
                <a:latin typeface="ＭＳ Ｐ明朝" pitchFamily="18" charset="-128"/>
                <a:ea typeface="ＭＳ Ｐ明朝" pitchFamily="18" charset="-128"/>
              </a:rPr>
              <a:t>②契約中途の解雇は、法令違反。契約満了であっても「継続雇用への合理的期待が認めら</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en-US" altLang="ja-JP" dirty="0">
                <a:solidFill>
                  <a:schemeClr val="tx1"/>
                </a:solidFill>
                <a:latin typeface="ＭＳ Ｐ明朝" pitchFamily="18" charset="-128"/>
                <a:ea typeface="ＭＳ Ｐ明朝" pitchFamily="18" charset="-128"/>
              </a:rPr>
              <a:t>   </a:t>
            </a:r>
            <a:r>
              <a:rPr lang="ja-JP" altLang="en-US" dirty="0" err="1">
                <a:solidFill>
                  <a:schemeClr val="tx1"/>
                </a:solidFill>
                <a:latin typeface="ＭＳ Ｐ明朝" pitchFamily="18" charset="-128"/>
                <a:ea typeface="ＭＳ Ｐ明朝" pitchFamily="18" charset="-128"/>
              </a:rPr>
              <a:t>れる</a:t>
            </a:r>
            <a:r>
              <a:rPr lang="ja-JP" altLang="en-US" dirty="0">
                <a:solidFill>
                  <a:schemeClr val="tx1"/>
                </a:solidFill>
                <a:latin typeface="ＭＳ Ｐ明朝" pitchFamily="18" charset="-128"/>
                <a:ea typeface="ＭＳ Ｐ明朝" pitchFamily="18" charset="-128"/>
              </a:rPr>
              <a:t>場合」は解雇と同様に扱われ、</a:t>
            </a:r>
            <a:r>
              <a:rPr lang="ja-JP" altLang="en-US" b="1" dirty="0">
                <a:solidFill>
                  <a:srgbClr val="FF0000"/>
                </a:solidFill>
                <a:latin typeface="ＭＳ Ｐ明朝" pitchFamily="18" charset="-128"/>
                <a:ea typeface="ＭＳ Ｐ明朝" pitchFamily="18" charset="-128"/>
              </a:rPr>
              <a:t>違法</a:t>
            </a:r>
            <a:r>
              <a:rPr lang="ja-JP" altLang="en-US" dirty="0">
                <a:solidFill>
                  <a:schemeClr val="tx1"/>
                </a:solidFill>
                <a:latin typeface="ＭＳ Ｐ明朝" pitchFamily="18" charset="-128"/>
                <a:ea typeface="ＭＳ Ｐ明朝" pitchFamily="18" charset="-128"/>
              </a:rPr>
              <a:t>である。</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ja-JP" altLang="en-US" dirty="0">
                <a:solidFill>
                  <a:schemeClr val="tx1"/>
                </a:solidFill>
                <a:latin typeface="ＭＳ Ｐ明朝" pitchFamily="18" charset="-128"/>
                <a:ea typeface="ＭＳ Ｐ明朝" pitchFamily="18" charset="-128"/>
              </a:rPr>
              <a:t>③大量解雇を避けられない合理的理由がない。</a:t>
            </a:r>
            <a:r>
              <a:rPr lang="en-US" altLang="ja-JP" dirty="0">
                <a:solidFill>
                  <a:schemeClr val="tx1"/>
                </a:solidFill>
                <a:latin typeface="ＭＳ Ｐ明朝" pitchFamily="18" charset="-128"/>
                <a:ea typeface="ＭＳ Ｐ明朝" pitchFamily="18" charset="-128"/>
              </a:rPr>
              <a:t>8</a:t>
            </a:r>
            <a:r>
              <a:rPr lang="ja-JP" altLang="en-US" dirty="0">
                <a:solidFill>
                  <a:schemeClr val="tx1"/>
                </a:solidFill>
                <a:latin typeface="ＭＳ Ｐ明朝" pitchFamily="18" charset="-128"/>
                <a:ea typeface="ＭＳ Ｐ明朝" pitchFamily="18" charset="-128"/>
              </a:rPr>
              <a:t>年間に株主配当を</a:t>
            </a:r>
            <a:r>
              <a:rPr lang="en-US" altLang="ja-JP" dirty="0">
                <a:solidFill>
                  <a:schemeClr val="tx1"/>
                </a:solidFill>
                <a:latin typeface="ＭＳ Ｐ明朝" pitchFamily="18" charset="-128"/>
                <a:ea typeface="ＭＳ Ｐ明朝" pitchFamily="18" charset="-128"/>
              </a:rPr>
              <a:t>5</a:t>
            </a:r>
            <a:r>
              <a:rPr lang="ja-JP" altLang="en-US" dirty="0">
                <a:solidFill>
                  <a:schemeClr val="tx1"/>
                </a:solidFill>
                <a:latin typeface="ＭＳ Ｐ明朝" pitchFamily="18" charset="-128"/>
                <a:ea typeface="ＭＳ Ｐ明朝" pitchFamily="18" charset="-128"/>
              </a:rPr>
              <a:t>倍に内部留保を</a:t>
            </a:r>
            <a:r>
              <a:rPr lang="en-US" altLang="ja-JP" dirty="0">
                <a:solidFill>
                  <a:schemeClr val="tx1"/>
                </a:solidFill>
                <a:latin typeface="ＭＳ Ｐ明朝" pitchFamily="18" charset="-128"/>
                <a:ea typeface="ＭＳ Ｐ明朝" pitchFamily="18" charset="-128"/>
              </a:rPr>
              <a:t>2</a:t>
            </a:r>
            <a:r>
              <a:rPr lang="ja-JP" altLang="en-US" dirty="0">
                <a:solidFill>
                  <a:schemeClr val="tx1"/>
                </a:solidFill>
                <a:latin typeface="ＭＳ Ｐ明朝" pitchFamily="18" charset="-128"/>
                <a:ea typeface="ＭＳ Ｐ明朝" pitchFamily="18" charset="-128"/>
              </a:rPr>
              <a:t>倍近</a:t>
            </a:r>
            <a:r>
              <a:rPr lang="en-US" altLang="ja-JP" dirty="0">
                <a:solidFill>
                  <a:schemeClr val="tx1"/>
                </a:solidFill>
                <a:latin typeface="ＭＳ Ｐ明朝" pitchFamily="18" charset="-128"/>
                <a:ea typeface="ＭＳ Ｐ明朝" pitchFamily="18" charset="-128"/>
              </a:rPr>
              <a:t> </a:t>
            </a:r>
          </a:p>
          <a:p>
            <a:pPr>
              <a:lnSpc>
                <a:spcPct val="120000"/>
              </a:lnSpc>
              <a:spcBef>
                <a:spcPts val="0"/>
              </a:spcBef>
              <a:buNone/>
            </a:pPr>
            <a:r>
              <a:rPr lang="en-US" altLang="ja-JP" dirty="0">
                <a:solidFill>
                  <a:schemeClr val="tx1"/>
                </a:solidFill>
                <a:latin typeface="ＭＳ Ｐ明朝" pitchFamily="18" charset="-128"/>
                <a:ea typeface="ＭＳ Ｐ明朝" pitchFamily="18" charset="-128"/>
              </a:rPr>
              <a:t>   </a:t>
            </a:r>
            <a:r>
              <a:rPr lang="ja-JP" altLang="en-US" dirty="0">
                <a:solidFill>
                  <a:schemeClr val="tx1"/>
                </a:solidFill>
                <a:latin typeface="ＭＳ Ｐ明朝" pitchFamily="18" charset="-128"/>
                <a:ea typeface="ＭＳ Ｐ明朝" pitchFamily="18" charset="-128"/>
              </a:rPr>
              <a:t>く伸ばしている。内部留保の</a:t>
            </a:r>
            <a:r>
              <a:rPr lang="en-US" altLang="ja-JP" dirty="0">
                <a:solidFill>
                  <a:schemeClr val="tx1"/>
                </a:solidFill>
                <a:latin typeface="ＭＳ Ｐ明朝" pitchFamily="18" charset="-128"/>
                <a:ea typeface="ＭＳ Ｐ明朝" pitchFamily="18" charset="-128"/>
              </a:rPr>
              <a:t>0.2</a:t>
            </a:r>
            <a:r>
              <a:rPr lang="ja-JP" altLang="en-US" dirty="0">
                <a:solidFill>
                  <a:schemeClr val="tx1"/>
                </a:solidFill>
                <a:latin typeface="ＭＳ Ｐ明朝" pitchFamily="18" charset="-128"/>
                <a:ea typeface="ＭＳ Ｐ明朝" pitchFamily="18" charset="-128"/>
              </a:rPr>
              <a:t>％、中間配当の</a:t>
            </a:r>
            <a:r>
              <a:rPr lang="en-US" altLang="ja-JP" dirty="0">
                <a:solidFill>
                  <a:schemeClr val="tx1"/>
                </a:solidFill>
                <a:latin typeface="ＭＳ Ｐ明朝" pitchFamily="18" charset="-128"/>
                <a:ea typeface="ＭＳ Ｐ明朝" pitchFamily="18" charset="-128"/>
              </a:rPr>
              <a:t>1/8</a:t>
            </a:r>
            <a:r>
              <a:rPr lang="ja-JP" altLang="en-US" dirty="0">
                <a:solidFill>
                  <a:schemeClr val="tx1"/>
                </a:solidFill>
                <a:latin typeface="ＭＳ Ｐ明朝" pitchFamily="18" charset="-128"/>
                <a:ea typeface="ＭＳ Ｐ明朝" pitchFamily="18" charset="-128"/>
              </a:rPr>
              <a:t>で</a:t>
            </a:r>
            <a:r>
              <a:rPr lang="ja-JP" altLang="en-US" b="1" dirty="0">
                <a:solidFill>
                  <a:srgbClr val="FF0000"/>
                </a:solidFill>
                <a:latin typeface="ＭＳ Ｐ明朝" pitchFamily="18" charset="-128"/>
                <a:ea typeface="ＭＳ Ｐ明朝" pitchFamily="18" charset="-128"/>
              </a:rPr>
              <a:t>雇用を維持</a:t>
            </a:r>
            <a:r>
              <a:rPr lang="ja-JP" altLang="en-US" dirty="0">
                <a:solidFill>
                  <a:schemeClr val="tx1"/>
                </a:solidFill>
                <a:latin typeface="ＭＳ Ｐ明朝" pitchFamily="18" charset="-128"/>
                <a:ea typeface="ＭＳ Ｐ明朝" pitchFamily="18" charset="-128"/>
              </a:rPr>
              <a:t>できる。</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ja-JP" altLang="en-US" dirty="0">
                <a:solidFill>
                  <a:schemeClr val="tx1"/>
                </a:solidFill>
                <a:latin typeface="ＭＳ Ｐ明朝" pitchFamily="18" charset="-128"/>
                <a:ea typeface="ＭＳ Ｐ明朝" pitchFamily="18" charset="-128"/>
              </a:rPr>
              <a:t>④競い合って大量解雇をすすめれば、日本経済を雇用破壊と景気悪化の</a:t>
            </a:r>
            <a:r>
              <a:rPr lang="ja-JP" altLang="en-US" b="1" dirty="0">
                <a:solidFill>
                  <a:srgbClr val="FF0000"/>
                </a:solidFill>
                <a:latin typeface="ＭＳ Ｐ明朝" pitchFamily="18" charset="-128"/>
                <a:ea typeface="ＭＳ Ｐ明朝" pitchFamily="18" charset="-128"/>
              </a:rPr>
              <a:t>悪循環</a:t>
            </a:r>
            <a:r>
              <a:rPr lang="ja-JP" altLang="en-US" dirty="0">
                <a:solidFill>
                  <a:schemeClr val="tx1"/>
                </a:solidFill>
                <a:latin typeface="ＭＳ Ｐ明朝" pitchFamily="18" charset="-128"/>
                <a:ea typeface="ＭＳ Ｐ明朝" pitchFamily="18" charset="-128"/>
              </a:rPr>
              <a:t>に突き落と</a:t>
            </a:r>
            <a:endParaRPr lang="en-US" altLang="ja-JP" dirty="0">
              <a:solidFill>
                <a:schemeClr val="tx1"/>
              </a:solidFill>
              <a:latin typeface="ＭＳ Ｐ明朝" pitchFamily="18" charset="-128"/>
              <a:ea typeface="ＭＳ Ｐ明朝" pitchFamily="18" charset="-128"/>
            </a:endParaRPr>
          </a:p>
          <a:p>
            <a:pPr>
              <a:lnSpc>
                <a:spcPct val="120000"/>
              </a:lnSpc>
              <a:spcBef>
                <a:spcPts val="0"/>
              </a:spcBef>
              <a:buNone/>
            </a:pPr>
            <a:r>
              <a:rPr lang="en-US" altLang="ja-JP" dirty="0">
                <a:solidFill>
                  <a:schemeClr val="tx1"/>
                </a:solidFill>
                <a:latin typeface="ＭＳ Ｐ明朝" pitchFamily="18" charset="-128"/>
                <a:ea typeface="ＭＳ Ｐ明朝" pitchFamily="18" charset="-128"/>
              </a:rPr>
              <a:t>   </a:t>
            </a:r>
            <a:r>
              <a:rPr lang="ja-JP" altLang="en-US" dirty="0">
                <a:solidFill>
                  <a:schemeClr val="tx1"/>
                </a:solidFill>
                <a:latin typeface="ＭＳ Ｐ明朝" pitchFamily="18" charset="-128"/>
                <a:ea typeface="ＭＳ Ｐ明朝" pitchFamily="18" charset="-128"/>
              </a:rPr>
              <a:t>すことになる。</a:t>
            </a:r>
            <a:endParaRPr kumimoji="1" lang="ja-JP" altLang="en-US" dirty="0">
              <a:solidFill>
                <a:schemeClr val="tx1"/>
              </a:solidFill>
              <a:latin typeface="ＭＳ Ｐ明朝" pitchFamily="18" charset="-128"/>
              <a:ea typeface="ＭＳ Ｐ明朝" pitchFamily="18"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佐藤陵一\Pictures\MP Navigator EX\2008_12_10\IMG_0001.tif"/>
          <p:cNvPicPr>
            <a:picLocks noGrp="1" noChangeAspect="1" noChangeArrowheads="1"/>
          </p:cNvPicPr>
          <p:nvPr>
            <p:ph idx="1"/>
          </p:nvPr>
        </p:nvPicPr>
        <p:blipFill>
          <a:blip r:embed="rId3" cstate="print"/>
          <a:stretch>
            <a:fillRect/>
          </a:stretch>
        </p:blipFill>
        <p:spPr bwMode="auto">
          <a:xfrm>
            <a:off x="4524373" y="285730"/>
            <a:ext cx="4449151" cy="6178459"/>
          </a:xfrm>
          <a:prstGeom prst="rect">
            <a:avLst/>
          </a:prstGeom>
          <a:noFill/>
          <a:ln>
            <a:solidFill>
              <a:schemeClr val="tx1"/>
            </a:solidFill>
          </a:ln>
        </p:spPr>
      </p:pic>
      <p:sp>
        <p:nvSpPr>
          <p:cNvPr id="2" name="タイトル 1"/>
          <p:cNvSpPr>
            <a:spLocks noGrp="1"/>
          </p:cNvSpPr>
          <p:nvPr>
            <p:ph type="title"/>
          </p:nvPr>
        </p:nvSpPr>
        <p:spPr>
          <a:xfrm>
            <a:off x="464313" y="214290"/>
            <a:ext cx="9003510" cy="1500198"/>
          </a:xfrm>
        </p:spPr>
        <p:txBody>
          <a:bodyPr>
            <a:normAutofit/>
          </a:bodyPr>
          <a:lstStyle/>
          <a:p>
            <a:pPr>
              <a:lnSpc>
                <a:spcPts val="3000"/>
              </a:lnSpc>
            </a:pPr>
            <a:br>
              <a:rPr kumimoji="1" lang="en-US" altLang="ja-JP" sz="2800" dirty="0"/>
            </a:br>
            <a:br>
              <a:rPr lang="en-US" altLang="ja-JP" sz="2800" b="1" dirty="0">
                <a:solidFill>
                  <a:schemeClr val="tx1"/>
                </a:solidFill>
                <a:latin typeface="ＭＳ Ｐゴシック" pitchFamily="50" charset="-128"/>
                <a:ea typeface="ＭＳ Ｐゴシック" pitchFamily="50" charset="-128"/>
              </a:rPr>
            </a:br>
            <a:endParaRPr kumimoji="1" lang="ja-JP" altLang="en-US" sz="2800" b="1" dirty="0">
              <a:solidFill>
                <a:schemeClr val="tx1"/>
              </a:solidFill>
              <a:latin typeface="ＭＳ Ｐゴシック" pitchFamily="50" charset="-128"/>
              <a:ea typeface="ＭＳ Ｐゴシック" pitchFamily="50" charset="-128"/>
            </a:endParaRPr>
          </a:p>
        </p:txBody>
      </p:sp>
      <p:sp>
        <p:nvSpPr>
          <p:cNvPr id="17" name="スライド番号プレースホルダ 16"/>
          <p:cNvSpPr>
            <a:spLocks noGrp="1"/>
          </p:cNvSpPr>
          <p:nvPr>
            <p:ph type="sldNum" sz="quarter" idx="12"/>
          </p:nvPr>
        </p:nvSpPr>
        <p:spPr/>
        <p:txBody>
          <a:bodyPr/>
          <a:lstStyle/>
          <a:p>
            <a:fld id="{A55F6373-3133-431B-A341-E995000F8430}" type="slidenum">
              <a:rPr lang="en-US" altLang="ja-JP" smtClean="0"/>
              <a:pPr/>
              <a:t>11</a:t>
            </a:fld>
            <a:endParaRPr lang="en-US" altLang="ja-JP"/>
          </a:p>
        </p:txBody>
      </p:sp>
      <p:sp>
        <p:nvSpPr>
          <p:cNvPr id="6" name="正方形/長方形 5"/>
          <p:cNvSpPr/>
          <p:nvPr/>
        </p:nvSpPr>
        <p:spPr>
          <a:xfrm>
            <a:off x="541704" y="1714488"/>
            <a:ext cx="3857653" cy="1857388"/>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道路や橋、校舎の建設・改修、省エネ対策、医療への支出など</a:t>
            </a:r>
            <a:r>
              <a:rPr kumimoji="1" lang="ja-JP" altLang="en-US" b="1" dirty="0">
                <a:solidFill>
                  <a:srgbClr val="FF0000"/>
                </a:solidFill>
                <a:latin typeface="ＭＳ ゴシック" pitchFamily="49" charset="-128"/>
                <a:ea typeface="ＭＳ ゴシック" pitchFamily="49" charset="-128"/>
              </a:rPr>
              <a:t>国民生活関連の大規模公共事業</a:t>
            </a:r>
            <a:r>
              <a:rPr kumimoji="1" lang="ja-JP" altLang="en-US" dirty="0">
                <a:solidFill>
                  <a:schemeClr val="tx1"/>
                </a:solidFill>
                <a:latin typeface="+mj-ea"/>
                <a:ea typeface="+mj-ea"/>
              </a:rPr>
              <a:t>を通じ、政府主導で</a:t>
            </a:r>
            <a:r>
              <a:rPr kumimoji="1" lang="en-US" altLang="ja-JP" dirty="0">
                <a:solidFill>
                  <a:schemeClr val="tx1"/>
                </a:solidFill>
                <a:latin typeface="+mj-ea"/>
                <a:ea typeface="+mj-ea"/>
              </a:rPr>
              <a:t>2</a:t>
            </a:r>
            <a:r>
              <a:rPr kumimoji="1" lang="ja-JP" altLang="en-US" dirty="0">
                <a:solidFill>
                  <a:schemeClr val="tx1"/>
                </a:solidFill>
                <a:latin typeface="+mj-ea"/>
                <a:ea typeface="+mj-ea"/>
              </a:rPr>
              <a:t>年間に</a:t>
            </a:r>
            <a:r>
              <a:rPr kumimoji="1" lang="en-US" altLang="ja-JP" dirty="0">
                <a:solidFill>
                  <a:schemeClr val="tx1"/>
                </a:solidFill>
                <a:latin typeface="+mj-ea"/>
                <a:ea typeface="+mj-ea"/>
              </a:rPr>
              <a:t>250</a:t>
            </a:r>
            <a:r>
              <a:rPr kumimoji="1" lang="ja-JP" altLang="en-US" dirty="0">
                <a:solidFill>
                  <a:schemeClr val="tx1"/>
                </a:solidFill>
                <a:latin typeface="+mj-ea"/>
                <a:ea typeface="+mj-ea"/>
              </a:rPr>
              <a:t>万人の新規雇用を創出するとした自身の提案の必要性を強調しました。</a:t>
            </a:r>
            <a:endParaRPr kumimoji="1" lang="en-US" altLang="ja-JP" dirty="0">
              <a:solidFill>
                <a:schemeClr val="tx1"/>
              </a:solidFill>
              <a:latin typeface="+mj-ea"/>
              <a:ea typeface="+mj-ea"/>
            </a:endParaRPr>
          </a:p>
        </p:txBody>
      </p:sp>
      <p:sp>
        <p:nvSpPr>
          <p:cNvPr id="7" name="正方形/長方形 6"/>
          <p:cNvSpPr/>
          <p:nvPr/>
        </p:nvSpPr>
        <p:spPr>
          <a:xfrm>
            <a:off x="541704" y="3643315"/>
            <a:ext cx="3857653" cy="2857520"/>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「労働者を解雇するならば、自分が年間</a:t>
            </a:r>
            <a:r>
              <a:rPr kumimoji="1" lang="en-US" altLang="ja-JP" dirty="0">
                <a:solidFill>
                  <a:schemeClr val="tx1"/>
                </a:solidFill>
                <a:latin typeface="+mj-ea"/>
                <a:ea typeface="+mj-ea"/>
              </a:rPr>
              <a:t>2500</a:t>
            </a:r>
            <a:r>
              <a:rPr kumimoji="1" lang="ja-JP" altLang="en-US" dirty="0">
                <a:solidFill>
                  <a:schemeClr val="tx1"/>
                </a:solidFill>
                <a:latin typeface="+mj-ea"/>
                <a:ea typeface="+mj-ea"/>
              </a:rPr>
              <a:t>万ドルもの報酬を受けているときに最低限できることは、報酬の一部を放棄することだ」と批判。解雇の回避、医療保険の継続などに努める経営者の「新しい倫理観」を導入したいとして「福利と重荷を分かち合うという発想は、長らく失われている。私はこれを取り戻したい」と述べました。</a:t>
            </a:r>
          </a:p>
        </p:txBody>
      </p:sp>
      <p:sp>
        <p:nvSpPr>
          <p:cNvPr id="8" name="正方形/長方形 7"/>
          <p:cNvSpPr/>
          <p:nvPr/>
        </p:nvSpPr>
        <p:spPr>
          <a:xfrm>
            <a:off x="4881562" y="3286125"/>
            <a:ext cx="1571636"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24571" y="4357694"/>
            <a:ext cx="1857388"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024571" y="5429264"/>
            <a:ext cx="928694"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rot="10800000" flipV="1">
            <a:off x="4179091" y="4572008"/>
            <a:ext cx="1934778"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191262" y="1571612"/>
            <a:ext cx="1791903" cy="3571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赤旗</a:t>
            </a:r>
            <a:r>
              <a:rPr kumimoji="1" lang="en-US" altLang="ja-JP" dirty="0">
                <a:solidFill>
                  <a:schemeClr val="tx1"/>
                </a:solidFill>
                <a:latin typeface="+mj-ea"/>
                <a:ea typeface="+mj-ea"/>
              </a:rPr>
              <a:t>09.12.9</a:t>
            </a:r>
            <a:endParaRPr kumimoji="1" lang="ja-JP" altLang="en-US" dirty="0">
              <a:solidFill>
                <a:schemeClr val="tx1"/>
              </a:solidFill>
              <a:latin typeface="+mj-ea"/>
              <a:ea typeface="+mj-ea"/>
            </a:endParaRPr>
          </a:p>
        </p:txBody>
      </p:sp>
      <p:sp>
        <p:nvSpPr>
          <p:cNvPr id="13" name="正方形/長方形 12"/>
          <p:cNvSpPr/>
          <p:nvPr/>
        </p:nvSpPr>
        <p:spPr>
          <a:xfrm>
            <a:off x="4875610" y="2500306"/>
            <a:ext cx="3018256" cy="64294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ＭＳ Ｐゴシック" pitchFamily="50" charset="-128"/>
                <a:ea typeface="ＭＳ Ｐゴシック" pitchFamily="50" charset="-128"/>
              </a:rPr>
              <a:t>その後、</a:t>
            </a:r>
            <a:r>
              <a:rPr kumimoji="1" lang="en-US" altLang="ja-JP" b="1" dirty="0">
                <a:latin typeface="ＭＳ Ｐゴシック" pitchFamily="50" charset="-128"/>
                <a:ea typeface="ＭＳ Ｐゴシック" pitchFamily="50" charset="-128"/>
              </a:rPr>
              <a:t>72</a:t>
            </a:r>
            <a:r>
              <a:rPr kumimoji="1" lang="ja-JP" altLang="en-US" b="1" dirty="0">
                <a:latin typeface="ＭＳ Ｐゴシック" pitchFamily="50" charset="-128"/>
                <a:ea typeface="ＭＳ Ｐゴシック" pitchFamily="50" charset="-128"/>
              </a:rPr>
              <a:t>兆円、</a:t>
            </a:r>
            <a:r>
              <a:rPr kumimoji="1" lang="en-US" altLang="ja-JP" b="1" dirty="0">
                <a:latin typeface="ＭＳ Ｐゴシック" pitchFamily="50" charset="-128"/>
                <a:ea typeface="ＭＳ Ｐゴシック" pitchFamily="50" charset="-128"/>
              </a:rPr>
              <a:t>300</a:t>
            </a:r>
            <a:r>
              <a:rPr kumimoji="1" lang="ja-JP" altLang="en-US" b="1" dirty="0">
                <a:latin typeface="ＭＳ Ｐゴシック" pitchFamily="50" charset="-128"/>
                <a:ea typeface="ＭＳ Ｐゴシック" pitchFamily="50" charset="-128"/>
              </a:rPr>
              <a:t>万人の雇用創出</a:t>
            </a:r>
            <a:r>
              <a:rPr lang="ja-JP" altLang="en-US" b="1" dirty="0">
                <a:latin typeface="ＭＳ Ｐゴシック" pitchFamily="50" charset="-128"/>
                <a:ea typeface="ＭＳ Ｐゴシック" pitchFamily="50" charset="-128"/>
              </a:rPr>
              <a:t>計画</a:t>
            </a:r>
            <a:r>
              <a:rPr kumimoji="1" lang="ja-JP" altLang="en-US" b="1" dirty="0">
                <a:latin typeface="ＭＳ Ｐゴシック" pitchFamily="50" charset="-128"/>
                <a:ea typeface="ＭＳ Ｐゴシック" pitchFamily="50" charset="-128"/>
              </a:rPr>
              <a:t>に拡大。</a:t>
            </a:r>
          </a:p>
        </p:txBody>
      </p:sp>
      <p:cxnSp>
        <p:nvCxnSpPr>
          <p:cNvPr id="20" name="直線矢印コネクタ 19"/>
          <p:cNvCxnSpPr/>
          <p:nvPr/>
        </p:nvCxnSpPr>
        <p:spPr>
          <a:xfrm rot="16200000" flipH="1">
            <a:off x="4932165" y="2163954"/>
            <a:ext cx="428628" cy="3869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523845" y="285728"/>
            <a:ext cx="4000527"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ＭＳ Ｐゴシック" pitchFamily="50" charset="-128"/>
                <a:ea typeface="ＭＳ Ｐゴシック" pitchFamily="50" charset="-128"/>
              </a:rPr>
              <a:t>大企業、富裕層ばかりを</a:t>
            </a:r>
            <a:br>
              <a:rPr lang="en-US" altLang="ja-JP" sz="2800" b="1" dirty="0">
                <a:solidFill>
                  <a:schemeClr val="bg1"/>
                </a:solidFill>
                <a:latin typeface="ＭＳ Ｐゴシック" pitchFamily="50" charset="-128"/>
                <a:ea typeface="ＭＳ Ｐゴシック" pitchFamily="50" charset="-128"/>
              </a:rPr>
            </a:br>
            <a:r>
              <a:rPr lang="ja-JP" altLang="en-US" sz="2800" b="1" dirty="0">
                <a:solidFill>
                  <a:schemeClr val="bg1"/>
                </a:solidFill>
                <a:latin typeface="ＭＳ Ｐゴシック" pitchFamily="50" charset="-128"/>
                <a:ea typeface="ＭＳ Ｐゴシック" pitchFamily="50" charset="-128"/>
              </a:rPr>
              <a:t>優遇してきた歴代政権の経済政策を暗に批判！</a:t>
            </a:r>
            <a:endParaRPr kumimoji="1" lang="ja-JP" altLang="en-US" sz="2800" b="1" dirty="0">
              <a:solidFill>
                <a:schemeClr val="bg1"/>
              </a:solidFill>
            </a:endParaRPr>
          </a:p>
        </p:txBody>
      </p:sp>
      <p:cxnSp>
        <p:nvCxnSpPr>
          <p:cNvPr id="12" name="直線矢印コネクタ 11"/>
          <p:cNvCxnSpPr/>
          <p:nvPr/>
        </p:nvCxnSpPr>
        <p:spPr>
          <a:xfrm rot="10800000">
            <a:off x="3381364" y="2357430"/>
            <a:ext cx="1857392" cy="1071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8162" y="214295"/>
            <a:ext cx="8801103" cy="1462087"/>
          </a:xfrm>
        </p:spPr>
        <p:txBody>
          <a:bodyPr>
            <a:normAutofit/>
          </a:bodyPr>
          <a:lstStyle/>
          <a:p>
            <a:pPr algn="l"/>
            <a:r>
              <a:rPr kumimoji="1" lang="ja-JP" altLang="en-US" sz="2800" dirty="0">
                <a:solidFill>
                  <a:srgbClr val="FF0000"/>
                </a:solidFill>
                <a:latin typeface="ＭＳ Ｐゴシック" pitchFamily="50" charset="-128"/>
                <a:ea typeface="ＭＳ Ｐゴシック" pitchFamily="50" charset="-128"/>
              </a:rPr>
              <a:t>  </a:t>
            </a:r>
            <a:br>
              <a:rPr kumimoji="1" lang="en-US" altLang="ja-JP" sz="2800" dirty="0">
                <a:solidFill>
                  <a:srgbClr val="FF0000"/>
                </a:solidFill>
                <a:latin typeface="ＭＳ Ｐゴシック" pitchFamily="50" charset="-128"/>
                <a:ea typeface="ＭＳ Ｐゴシック" pitchFamily="50" charset="-128"/>
              </a:rPr>
            </a:br>
            <a:r>
              <a:rPr kumimoji="1" lang="ja-JP" altLang="en-US" sz="2800" b="1" dirty="0">
                <a:solidFill>
                  <a:srgbClr val="FF0000"/>
                </a:solidFill>
                <a:latin typeface="ＭＳ Ｐゴシック" pitchFamily="50" charset="-128"/>
                <a:ea typeface="ＭＳ Ｐゴシック" pitchFamily="50" charset="-128"/>
              </a:rPr>
              <a:t>トラック</a:t>
            </a:r>
            <a:r>
              <a:rPr kumimoji="1" lang="ja-JP" altLang="en-US" sz="2800" dirty="0">
                <a:solidFill>
                  <a:srgbClr val="FF0000"/>
                </a:solidFill>
                <a:latin typeface="ＭＳ Ｐゴシック" pitchFamily="50" charset="-128"/>
                <a:ea typeface="ＭＳ Ｐゴシック" pitchFamily="50" charset="-128"/>
              </a:rPr>
              <a:t>　</a:t>
            </a:r>
            <a:r>
              <a:rPr kumimoji="1" lang="ja-JP" altLang="en-US" sz="2800" dirty="0">
                <a:solidFill>
                  <a:schemeClr val="tx1"/>
                </a:solidFill>
                <a:latin typeface="ＭＳ Ｐゴシック" pitchFamily="50" charset="-128"/>
                <a:ea typeface="ＭＳ Ｐゴシック" pitchFamily="50" charset="-128"/>
              </a:rPr>
              <a:t>「</a:t>
            </a:r>
            <a:r>
              <a:rPr kumimoji="1" lang="en-US" altLang="ja-JP" sz="2800" b="1" dirty="0">
                <a:solidFill>
                  <a:schemeClr val="tx1"/>
                </a:solidFill>
                <a:latin typeface="+mj-ea"/>
              </a:rPr>
              <a:t>08</a:t>
            </a:r>
            <a:r>
              <a:rPr kumimoji="1" lang="ja-JP" altLang="en-US" sz="2800" b="1" dirty="0">
                <a:solidFill>
                  <a:schemeClr val="tx1"/>
                </a:solidFill>
                <a:latin typeface="+mj-ea"/>
              </a:rPr>
              <a:t>春闘は経営危機がかってなく進行する中で</a:t>
            </a:r>
            <a:br>
              <a:rPr kumimoji="1" lang="en-US" altLang="ja-JP" sz="2800" b="1" dirty="0">
                <a:solidFill>
                  <a:schemeClr val="tx1"/>
                </a:solidFill>
                <a:latin typeface="+mj-ea"/>
              </a:rPr>
            </a:br>
            <a:r>
              <a:rPr lang="en-US" altLang="ja-JP" sz="2800" b="1" dirty="0">
                <a:solidFill>
                  <a:schemeClr val="tx1"/>
                </a:solidFill>
                <a:latin typeface="+mj-ea"/>
              </a:rPr>
              <a:t>         </a:t>
            </a:r>
            <a:r>
              <a:rPr kumimoji="1" lang="ja-JP" altLang="en-US" sz="2800" b="1" dirty="0">
                <a:solidFill>
                  <a:schemeClr val="tx1"/>
                </a:solidFill>
                <a:latin typeface="+mj-ea"/>
              </a:rPr>
              <a:t>前年を上回る賃上げ、制度要求を前進させた」 </a:t>
            </a:r>
          </a:p>
        </p:txBody>
      </p:sp>
      <p:sp>
        <p:nvSpPr>
          <p:cNvPr id="3" name="コンテンツ プレースホルダ 2"/>
          <p:cNvSpPr>
            <a:spLocks noGrp="1"/>
          </p:cNvSpPr>
          <p:nvPr>
            <p:ph idx="1"/>
          </p:nvPr>
        </p:nvSpPr>
        <p:spPr>
          <a:xfrm>
            <a:off x="666724" y="1714488"/>
            <a:ext cx="9001190" cy="4786346"/>
          </a:xfrm>
          <a:ln w="28575"/>
        </p:spPr>
        <p:txBody>
          <a:bodyPr/>
          <a:lstStyle/>
          <a:p>
            <a:pPr>
              <a:spcBef>
                <a:spcPts val="0"/>
              </a:spcBef>
              <a:buNone/>
            </a:pPr>
            <a:r>
              <a:rPr kumimoji="1" lang="ja-JP" altLang="en-US" sz="1800" dirty="0">
                <a:latin typeface="+mj-ea"/>
                <a:ea typeface="+mj-ea"/>
              </a:rPr>
              <a:t>教訓は何か－</a:t>
            </a:r>
            <a:r>
              <a:rPr lang="ja-JP" altLang="en-US" sz="1800" dirty="0">
                <a:latin typeface="+mj-ea"/>
                <a:ea typeface="+mj-ea"/>
              </a:rPr>
              <a:t>①「労使共同」行動をつうじ、経営側にトラッ</a:t>
            </a:r>
            <a:endParaRPr lang="en-US" altLang="ja-JP" sz="1800" dirty="0">
              <a:latin typeface="+mj-ea"/>
              <a:ea typeface="+mj-ea"/>
            </a:endParaRPr>
          </a:p>
          <a:p>
            <a:pPr>
              <a:spcBef>
                <a:spcPts val="0"/>
              </a:spcBef>
              <a:buNone/>
            </a:pPr>
            <a:r>
              <a:rPr lang="en-US" altLang="ja-JP" sz="1800" dirty="0">
                <a:latin typeface="+mj-ea"/>
                <a:ea typeface="+mj-ea"/>
              </a:rPr>
              <a:t>    </a:t>
            </a:r>
            <a:r>
              <a:rPr lang="ja-JP" altLang="en-US" sz="1800" dirty="0">
                <a:latin typeface="+mj-ea"/>
                <a:ea typeface="+mj-ea"/>
              </a:rPr>
              <a:t>ク大運動に対する確信を持たせてきた。</a:t>
            </a:r>
            <a:endParaRPr lang="en-US" altLang="ja-JP" sz="1800" dirty="0">
              <a:latin typeface="+mj-ea"/>
              <a:ea typeface="+mj-ea"/>
            </a:endParaRPr>
          </a:p>
          <a:p>
            <a:pPr>
              <a:spcBef>
                <a:spcPts val="0"/>
              </a:spcBef>
              <a:buNone/>
            </a:pPr>
            <a:r>
              <a:rPr kumimoji="1" lang="ja-JP" altLang="en-US" sz="1800" dirty="0">
                <a:latin typeface="+mj-ea"/>
                <a:ea typeface="+mj-ea"/>
              </a:rPr>
              <a:t>②要求趣旨説明から団体交渉に至るまで、業界の「厳しさ」</a:t>
            </a:r>
            <a:endParaRPr kumimoji="1" lang="en-US" altLang="ja-JP" sz="1800" dirty="0">
              <a:latin typeface="+mj-ea"/>
              <a:ea typeface="+mj-ea"/>
            </a:endParaRPr>
          </a:p>
          <a:p>
            <a:pPr>
              <a:spcBef>
                <a:spcPts val="0"/>
              </a:spcBef>
              <a:buNone/>
            </a:pPr>
            <a:r>
              <a:rPr kumimoji="1" lang="ja-JP" altLang="en-US" sz="1800" dirty="0">
                <a:latin typeface="+mj-ea"/>
                <a:ea typeface="+mj-ea"/>
              </a:rPr>
              <a:t>    </a:t>
            </a:r>
            <a:r>
              <a:rPr kumimoji="1" lang="ja-JP" altLang="en-US" sz="1800" dirty="0" err="1">
                <a:latin typeface="+mj-ea"/>
                <a:ea typeface="+mj-ea"/>
              </a:rPr>
              <a:t>だけを</a:t>
            </a:r>
            <a:r>
              <a:rPr kumimoji="1" lang="ja-JP" altLang="en-US" sz="1800" dirty="0">
                <a:latin typeface="+mj-ea"/>
                <a:ea typeface="+mj-ea"/>
              </a:rPr>
              <a:t>見るのではなく「大運動」の認識一致を重視してきた。</a:t>
            </a:r>
            <a:endParaRPr kumimoji="1" lang="en-US" altLang="ja-JP" sz="1800" dirty="0">
              <a:latin typeface="+mj-ea"/>
              <a:ea typeface="+mj-ea"/>
            </a:endParaRPr>
          </a:p>
          <a:p>
            <a:pPr>
              <a:spcBef>
                <a:spcPts val="0"/>
              </a:spcBef>
              <a:buNone/>
            </a:pPr>
            <a:r>
              <a:rPr lang="ja-JP" altLang="en-US" sz="1800" dirty="0">
                <a:latin typeface="+mj-ea"/>
                <a:ea typeface="+mj-ea"/>
              </a:rPr>
              <a:t>③職場が「大運動」の到達点に確信を持ち、</a:t>
            </a:r>
            <a:r>
              <a:rPr lang="ja-JP" altLang="en-US" sz="1800" dirty="0">
                <a:solidFill>
                  <a:srgbClr val="FF0000"/>
                </a:solidFill>
                <a:latin typeface="+mj-ea"/>
                <a:ea typeface="+mj-ea"/>
              </a:rPr>
              <a:t>職場交渉</a:t>
            </a:r>
            <a:r>
              <a:rPr lang="ja-JP" altLang="en-US" sz="1800" dirty="0">
                <a:latin typeface="+mj-ea"/>
                <a:ea typeface="+mj-ea"/>
              </a:rPr>
              <a:t>を粘</a:t>
            </a:r>
            <a:endParaRPr lang="en-US" altLang="ja-JP" sz="1800" dirty="0">
              <a:latin typeface="+mj-ea"/>
              <a:ea typeface="+mj-ea"/>
            </a:endParaRPr>
          </a:p>
          <a:p>
            <a:pPr>
              <a:spcBef>
                <a:spcPts val="0"/>
              </a:spcBef>
              <a:buNone/>
            </a:pPr>
            <a:r>
              <a:rPr lang="ja-JP" altLang="en-US" sz="1800" dirty="0">
                <a:latin typeface="+mj-ea"/>
                <a:ea typeface="+mj-ea"/>
              </a:rPr>
              <a:t>    り強く行い回答促進をはかってきた。</a:t>
            </a:r>
            <a:endParaRPr lang="en-US" altLang="ja-JP" sz="1800" dirty="0">
              <a:latin typeface="+mj-ea"/>
              <a:ea typeface="+mj-ea"/>
            </a:endParaRPr>
          </a:p>
          <a:p>
            <a:pPr>
              <a:spcBef>
                <a:spcPts val="0"/>
              </a:spcBef>
              <a:buNone/>
            </a:pPr>
            <a:r>
              <a:rPr lang="ja-JP" altLang="en-US" sz="1800" b="1" dirty="0">
                <a:solidFill>
                  <a:srgbClr val="FF0000"/>
                </a:solidFill>
                <a:latin typeface="+mj-ea"/>
                <a:ea typeface="+mj-ea"/>
              </a:rPr>
              <a:t>● </a:t>
            </a:r>
            <a:r>
              <a:rPr lang="ja-JP" altLang="en-US" sz="1800" dirty="0">
                <a:latin typeface="+mj-ea"/>
                <a:ea typeface="+mj-ea"/>
              </a:rPr>
              <a:t>行政や業界団体の変化や「大運動」の到達点を経営</a:t>
            </a:r>
            <a:endParaRPr lang="en-US" altLang="ja-JP" sz="1800" dirty="0">
              <a:latin typeface="+mj-ea"/>
              <a:ea typeface="+mj-ea"/>
            </a:endParaRPr>
          </a:p>
          <a:p>
            <a:pPr>
              <a:spcBef>
                <a:spcPts val="0"/>
              </a:spcBef>
              <a:buNone/>
            </a:pPr>
            <a:r>
              <a:rPr lang="ja-JP" altLang="en-US" sz="1800" dirty="0">
                <a:latin typeface="+mj-ea"/>
                <a:ea typeface="+mj-ea"/>
              </a:rPr>
              <a:t>　　側が評価し、「</a:t>
            </a:r>
            <a:r>
              <a:rPr lang="ja-JP" altLang="en-US" sz="1800" u="sng" dirty="0">
                <a:latin typeface="+mj-ea"/>
                <a:ea typeface="+mj-ea"/>
              </a:rPr>
              <a:t>労働条件の改善をテコに運賃引き上げ</a:t>
            </a:r>
            <a:endParaRPr lang="en-US" altLang="ja-JP" sz="1800" u="sng" dirty="0">
              <a:latin typeface="+mj-ea"/>
              <a:ea typeface="+mj-ea"/>
            </a:endParaRPr>
          </a:p>
          <a:p>
            <a:pPr>
              <a:spcBef>
                <a:spcPts val="0"/>
              </a:spcBef>
              <a:buNone/>
            </a:pPr>
            <a:r>
              <a:rPr lang="ja-JP" altLang="en-US" sz="1800" dirty="0">
                <a:latin typeface="+mj-ea"/>
                <a:ea typeface="+mj-ea"/>
              </a:rPr>
              <a:t>　　</a:t>
            </a:r>
            <a:r>
              <a:rPr lang="ja-JP" altLang="en-US" sz="1800" u="sng" dirty="0">
                <a:latin typeface="+mj-ea"/>
                <a:ea typeface="+mj-ea"/>
              </a:rPr>
              <a:t>交渉を</a:t>
            </a:r>
            <a:r>
              <a:rPr lang="ja-JP" altLang="en-US" sz="1800" dirty="0">
                <a:latin typeface="+mj-ea"/>
                <a:ea typeface="+mj-ea"/>
              </a:rPr>
              <a:t>」との主張が反映し、厳しい経営環境のもとで</a:t>
            </a:r>
            <a:endParaRPr lang="en-US" altLang="ja-JP" sz="1800" dirty="0">
              <a:latin typeface="+mj-ea"/>
              <a:ea typeface="+mj-ea"/>
            </a:endParaRPr>
          </a:p>
          <a:p>
            <a:pPr>
              <a:spcBef>
                <a:spcPts val="0"/>
              </a:spcBef>
              <a:buNone/>
            </a:pPr>
            <a:r>
              <a:rPr lang="ja-JP" altLang="en-US" sz="1800" dirty="0">
                <a:latin typeface="+mj-ea"/>
                <a:ea typeface="+mj-ea"/>
              </a:rPr>
              <a:t>　　「組合の要求に</a:t>
            </a:r>
            <a:r>
              <a:rPr lang="ja-JP" altLang="en-US" sz="1800" dirty="0">
                <a:solidFill>
                  <a:srgbClr val="FF0000"/>
                </a:solidFill>
                <a:latin typeface="+mj-ea"/>
                <a:ea typeface="+mj-ea"/>
              </a:rPr>
              <a:t>誠実に応えなければならない</a:t>
            </a:r>
            <a:r>
              <a:rPr lang="ja-JP" altLang="en-US" sz="1800" dirty="0">
                <a:latin typeface="+mj-ea"/>
                <a:ea typeface="+mj-ea"/>
              </a:rPr>
              <a:t>」との姿</a:t>
            </a:r>
            <a:endParaRPr lang="en-US" altLang="ja-JP" sz="1800" dirty="0">
              <a:latin typeface="+mj-ea"/>
              <a:ea typeface="+mj-ea"/>
            </a:endParaRPr>
          </a:p>
          <a:p>
            <a:pPr>
              <a:spcBef>
                <a:spcPts val="0"/>
              </a:spcBef>
              <a:buNone/>
            </a:pPr>
            <a:r>
              <a:rPr lang="ja-JP" altLang="en-US" sz="1800" dirty="0">
                <a:latin typeface="+mj-ea"/>
                <a:ea typeface="+mj-ea"/>
              </a:rPr>
              <a:t>　　勢が示された。</a:t>
            </a:r>
            <a:endParaRPr kumimoji="1" lang="ja-JP" altLang="en-US" sz="1800" dirty="0">
              <a:latin typeface="+mj-ea"/>
              <a:ea typeface="+mj-ea"/>
            </a:endParaRPr>
          </a:p>
        </p:txBody>
      </p:sp>
      <p:sp>
        <p:nvSpPr>
          <p:cNvPr id="13" name="スライド番号プレースホルダ 12"/>
          <p:cNvSpPr>
            <a:spLocks noGrp="1"/>
          </p:cNvSpPr>
          <p:nvPr>
            <p:ph type="sldNum" sz="quarter" idx="12"/>
          </p:nvPr>
        </p:nvSpPr>
        <p:spPr/>
        <p:txBody>
          <a:bodyPr/>
          <a:lstStyle/>
          <a:p>
            <a:fld id="{A55F6373-3133-431B-A341-E995000F8430}" type="slidenum">
              <a:rPr lang="en-US" altLang="ja-JP" smtClean="0"/>
              <a:pPr/>
              <a:t>12</a:t>
            </a:fld>
            <a:endParaRPr lang="en-US" altLang="ja-JP"/>
          </a:p>
        </p:txBody>
      </p:sp>
      <p:sp>
        <p:nvSpPr>
          <p:cNvPr id="5" name="正方形/長方形 4"/>
          <p:cNvSpPr/>
          <p:nvPr/>
        </p:nvSpPr>
        <p:spPr>
          <a:xfrm>
            <a:off x="523845" y="357167"/>
            <a:ext cx="311350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j-ea"/>
                <a:ea typeface="+mj-ea"/>
              </a:rPr>
              <a:t>芦崎光夫</a:t>
            </a:r>
            <a:r>
              <a:rPr kumimoji="1" lang="ja-JP" altLang="en-US" sz="1600" dirty="0">
                <a:solidFill>
                  <a:schemeClr val="tx1"/>
                </a:solidFill>
                <a:latin typeface="+mj-ea"/>
                <a:ea typeface="+mj-ea"/>
              </a:rPr>
              <a:t>報告</a:t>
            </a:r>
            <a:r>
              <a:rPr lang="ja-JP" altLang="en-US" sz="1400" dirty="0">
                <a:solidFill>
                  <a:schemeClr val="tx1"/>
                </a:solidFill>
                <a:latin typeface="+mj-ea"/>
                <a:ea typeface="+mj-ea"/>
              </a:rPr>
              <a:t>（</a:t>
            </a:r>
            <a:r>
              <a:rPr kumimoji="1" lang="ja-JP" altLang="en-US" sz="1400" dirty="0">
                <a:solidFill>
                  <a:schemeClr val="tx1"/>
                </a:solidFill>
                <a:latin typeface="+mj-ea"/>
                <a:ea typeface="+mj-ea"/>
              </a:rPr>
              <a:t>「学習の友」</a:t>
            </a:r>
            <a:r>
              <a:rPr kumimoji="1" lang="en-US" altLang="ja-JP" sz="1400" dirty="0">
                <a:solidFill>
                  <a:schemeClr val="tx1"/>
                </a:solidFill>
                <a:latin typeface="+mj-ea"/>
                <a:ea typeface="+mj-ea"/>
              </a:rPr>
              <a:t>12</a:t>
            </a:r>
            <a:r>
              <a:rPr kumimoji="1" lang="ja-JP" altLang="en-US" sz="1400" dirty="0">
                <a:solidFill>
                  <a:schemeClr val="tx1"/>
                </a:solidFill>
                <a:latin typeface="+mj-ea"/>
                <a:ea typeface="+mj-ea"/>
              </a:rPr>
              <a:t>月号）</a:t>
            </a:r>
          </a:p>
        </p:txBody>
      </p:sp>
      <p:sp>
        <p:nvSpPr>
          <p:cNvPr id="6" name="正方形/長方形 5"/>
          <p:cNvSpPr/>
          <p:nvPr/>
        </p:nvSpPr>
        <p:spPr>
          <a:xfrm>
            <a:off x="3869525" y="357167"/>
            <a:ext cx="5441193" cy="357190"/>
          </a:xfrm>
          <a:prstGeom prst="rect">
            <a:avLst/>
          </a:prstGeom>
          <a:solidFill>
            <a:schemeClr val="tx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市民を犠牲にするトラック事故をなくす大運動</a:t>
            </a:r>
          </a:p>
        </p:txBody>
      </p:sp>
      <p:sp>
        <p:nvSpPr>
          <p:cNvPr id="10" name="メモ 9"/>
          <p:cNvSpPr/>
          <p:nvPr/>
        </p:nvSpPr>
        <p:spPr>
          <a:xfrm>
            <a:off x="6810390" y="1785927"/>
            <a:ext cx="2631300" cy="4714908"/>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latin typeface="+mj-ea"/>
              <a:ea typeface="+mj-ea"/>
            </a:endParaRPr>
          </a:p>
          <a:p>
            <a:endParaRPr lang="en-US" altLang="ja-JP" sz="2800" b="1" dirty="0">
              <a:solidFill>
                <a:schemeClr val="tx1"/>
              </a:solidFill>
              <a:latin typeface="+mj-ea"/>
              <a:ea typeface="+mj-ea"/>
            </a:endParaRPr>
          </a:p>
          <a:p>
            <a:r>
              <a:rPr lang="ja-JP" altLang="en-US" sz="2400" b="1" dirty="0">
                <a:solidFill>
                  <a:schemeClr val="tx1"/>
                </a:solidFill>
                <a:latin typeface="+mj-ea"/>
                <a:ea typeface="+mj-ea"/>
              </a:rPr>
              <a:t>取引動向アンケートから</a:t>
            </a:r>
            <a:endParaRPr kumimoji="1" lang="en-US" altLang="ja-JP" sz="2400" b="1" dirty="0">
              <a:solidFill>
                <a:schemeClr val="tx1"/>
              </a:solidFill>
              <a:latin typeface="+mj-ea"/>
              <a:ea typeface="+mj-ea"/>
            </a:endParaRPr>
          </a:p>
          <a:p>
            <a:r>
              <a:rPr kumimoji="1" lang="ja-JP" altLang="en-US" sz="1600" b="1" dirty="0">
                <a:solidFill>
                  <a:schemeClr val="tx1"/>
                </a:solidFill>
                <a:latin typeface="+mj-ea"/>
                <a:ea typeface="+mj-ea"/>
              </a:rPr>
              <a:t>・運賃が上がった－</a:t>
            </a:r>
            <a:r>
              <a:rPr lang="en-US" altLang="ja-JP" sz="1600" dirty="0">
                <a:solidFill>
                  <a:schemeClr val="tx1"/>
                </a:solidFill>
                <a:latin typeface="+mj-ea"/>
                <a:ea typeface="+mj-ea"/>
              </a:rPr>
              <a:t>07</a:t>
            </a:r>
            <a:r>
              <a:rPr lang="ja-JP" altLang="en-US" sz="1600" dirty="0">
                <a:solidFill>
                  <a:schemeClr val="tx1"/>
                </a:solidFill>
                <a:latin typeface="+mj-ea"/>
                <a:ea typeface="+mj-ea"/>
              </a:rPr>
              <a:t>年の状況</a:t>
            </a:r>
            <a:r>
              <a:rPr lang="en-US" altLang="ja-JP" sz="1600" dirty="0">
                <a:solidFill>
                  <a:schemeClr val="tx1"/>
                </a:solidFill>
                <a:latin typeface="+mj-ea"/>
                <a:ea typeface="+mj-ea"/>
              </a:rPr>
              <a:t>5.8%</a:t>
            </a:r>
            <a:r>
              <a:rPr lang="ja-JP" altLang="en-US" sz="1600" dirty="0">
                <a:solidFill>
                  <a:schemeClr val="tx1"/>
                </a:solidFill>
                <a:latin typeface="+mj-ea"/>
                <a:ea typeface="+mj-ea"/>
              </a:rPr>
              <a:t>→</a:t>
            </a:r>
            <a:r>
              <a:rPr lang="en-US" altLang="ja-JP" sz="1600" dirty="0">
                <a:solidFill>
                  <a:schemeClr val="tx1"/>
                </a:solidFill>
                <a:latin typeface="+mj-ea"/>
                <a:ea typeface="+mj-ea"/>
              </a:rPr>
              <a:t>08</a:t>
            </a:r>
            <a:r>
              <a:rPr lang="ja-JP" altLang="en-US" sz="1600" dirty="0">
                <a:solidFill>
                  <a:schemeClr val="tx1"/>
                </a:solidFill>
                <a:latin typeface="+mj-ea"/>
                <a:ea typeface="+mj-ea"/>
              </a:rPr>
              <a:t>年</a:t>
            </a:r>
            <a:r>
              <a:rPr lang="en-US" altLang="ja-JP" sz="1600" dirty="0">
                <a:solidFill>
                  <a:schemeClr val="tx1"/>
                </a:solidFill>
                <a:latin typeface="+mj-ea"/>
                <a:ea typeface="+mj-ea"/>
              </a:rPr>
              <a:t>17.1</a:t>
            </a:r>
            <a:r>
              <a:rPr lang="ja-JP" altLang="en-US" sz="1600" dirty="0">
                <a:solidFill>
                  <a:schemeClr val="tx1"/>
                </a:solidFill>
                <a:latin typeface="+mj-ea"/>
                <a:ea typeface="+mj-ea"/>
              </a:rPr>
              <a:t>％</a:t>
            </a:r>
            <a:endParaRPr lang="en-US" altLang="ja-JP" sz="1600" dirty="0">
              <a:solidFill>
                <a:schemeClr val="tx1"/>
              </a:solidFill>
              <a:latin typeface="+mj-ea"/>
              <a:ea typeface="+mj-ea"/>
            </a:endParaRPr>
          </a:p>
          <a:p>
            <a:r>
              <a:rPr lang="ja-JP" altLang="en-US" sz="1600" b="1" dirty="0">
                <a:solidFill>
                  <a:schemeClr val="tx1"/>
                </a:solidFill>
                <a:latin typeface="+mj-ea"/>
                <a:ea typeface="+mj-ea"/>
              </a:rPr>
              <a:t>・軽油上昇分の運賃転嫁－</a:t>
            </a:r>
            <a:r>
              <a:rPr lang="ja-JP" altLang="en-US" sz="1600" dirty="0">
                <a:solidFill>
                  <a:schemeClr val="tx1"/>
                </a:solidFill>
                <a:latin typeface="+mj-ea"/>
                <a:ea typeface="+mj-ea"/>
              </a:rPr>
              <a:t>「ほぼ」と「一部」が</a:t>
            </a:r>
            <a:r>
              <a:rPr lang="en-US" altLang="ja-JP" sz="1600" dirty="0">
                <a:solidFill>
                  <a:schemeClr val="tx1"/>
                </a:solidFill>
                <a:latin typeface="+mj-ea"/>
                <a:ea typeface="+mj-ea"/>
              </a:rPr>
              <a:t>44</a:t>
            </a:r>
            <a:r>
              <a:rPr lang="ja-JP" altLang="en-US" sz="1600" dirty="0">
                <a:solidFill>
                  <a:schemeClr val="tx1"/>
                </a:solidFill>
                <a:latin typeface="+mj-ea"/>
                <a:ea typeface="+mj-ea"/>
              </a:rPr>
              <a:t>％　　</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en-US" altLang="ja-JP" sz="1600" dirty="0">
                <a:solidFill>
                  <a:schemeClr val="tx1"/>
                </a:solidFill>
                <a:latin typeface="+mj-ea"/>
                <a:ea typeface="+mj-ea"/>
              </a:rPr>
              <a:t>08</a:t>
            </a:r>
            <a:r>
              <a:rPr lang="ja-JP" altLang="en-US" sz="1600" dirty="0">
                <a:solidFill>
                  <a:schemeClr val="tx1"/>
                </a:solidFill>
                <a:latin typeface="+mj-ea"/>
                <a:ea typeface="+mj-ea"/>
              </a:rPr>
              <a:t>年、昨年は</a:t>
            </a:r>
            <a:r>
              <a:rPr lang="en-US" altLang="ja-JP" sz="1600" dirty="0">
                <a:solidFill>
                  <a:schemeClr val="tx1"/>
                </a:solidFill>
                <a:latin typeface="+mj-ea"/>
                <a:ea typeface="+mj-ea"/>
              </a:rPr>
              <a:t>24</a:t>
            </a:r>
            <a:r>
              <a:rPr lang="ja-JP" altLang="en-US" sz="1600" dirty="0">
                <a:solidFill>
                  <a:schemeClr val="tx1"/>
                </a:solidFill>
                <a:latin typeface="+mj-ea"/>
                <a:ea typeface="+mj-ea"/>
              </a:rPr>
              <a:t>％）</a:t>
            </a:r>
            <a:endParaRPr lang="en-US" altLang="ja-JP" sz="1600" dirty="0">
              <a:solidFill>
                <a:schemeClr val="tx1"/>
              </a:solidFill>
              <a:latin typeface="+mj-ea"/>
              <a:ea typeface="+mj-ea"/>
            </a:endParaRPr>
          </a:p>
          <a:p>
            <a:r>
              <a:rPr lang="ja-JP" altLang="en-US" sz="1600" b="1" dirty="0">
                <a:solidFill>
                  <a:schemeClr val="tx1"/>
                </a:solidFill>
                <a:latin typeface="+mj-ea"/>
                <a:ea typeface="+mj-ea"/>
              </a:rPr>
              <a:t>・経営状況－</a:t>
            </a:r>
            <a:r>
              <a:rPr lang="ja-JP" altLang="en-US" sz="1600" dirty="0">
                <a:solidFill>
                  <a:schemeClr val="tx1"/>
                </a:solidFill>
                <a:latin typeface="+mj-ea"/>
                <a:ea typeface="+mj-ea"/>
              </a:rPr>
              <a:t>「黒字」と「トントン」が</a:t>
            </a:r>
            <a:r>
              <a:rPr lang="en-US" altLang="ja-JP" sz="1600" dirty="0">
                <a:solidFill>
                  <a:schemeClr val="tx1"/>
                </a:solidFill>
                <a:latin typeface="+mj-ea"/>
                <a:ea typeface="+mj-ea"/>
              </a:rPr>
              <a:t>43.1</a:t>
            </a:r>
            <a:r>
              <a:rPr lang="ja-JP" altLang="en-US" sz="1600" dirty="0">
                <a:solidFill>
                  <a:schemeClr val="tx1"/>
                </a:solidFill>
                <a:latin typeface="+mj-ea"/>
                <a:ea typeface="+mj-ea"/>
              </a:rPr>
              <a:t>％（</a:t>
            </a:r>
            <a:r>
              <a:rPr lang="en-US" altLang="ja-JP" sz="1600" dirty="0">
                <a:solidFill>
                  <a:schemeClr val="tx1"/>
                </a:solidFill>
                <a:latin typeface="+mj-ea"/>
                <a:ea typeface="+mj-ea"/>
              </a:rPr>
              <a:t>08</a:t>
            </a:r>
            <a:r>
              <a:rPr lang="ja-JP" altLang="en-US" sz="1600" dirty="0">
                <a:solidFill>
                  <a:schemeClr val="tx1"/>
                </a:solidFill>
                <a:latin typeface="+mj-ea"/>
                <a:ea typeface="+mj-ea"/>
              </a:rPr>
              <a:t>年、</a:t>
            </a:r>
            <a:r>
              <a:rPr lang="en-US" altLang="ja-JP" sz="1600" dirty="0">
                <a:solidFill>
                  <a:schemeClr val="tx1"/>
                </a:solidFill>
                <a:latin typeface="+mj-ea"/>
                <a:ea typeface="+mj-ea"/>
              </a:rPr>
              <a:t>07</a:t>
            </a:r>
            <a:r>
              <a:rPr lang="ja-JP" altLang="en-US" sz="1600" dirty="0">
                <a:solidFill>
                  <a:schemeClr val="tx1"/>
                </a:solidFill>
                <a:latin typeface="+mj-ea"/>
                <a:ea typeface="+mj-ea"/>
              </a:rPr>
              <a:t>年は</a:t>
            </a:r>
            <a:r>
              <a:rPr lang="en-US" altLang="ja-JP" sz="1600" dirty="0">
                <a:solidFill>
                  <a:schemeClr val="tx1"/>
                </a:solidFill>
                <a:latin typeface="+mj-ea"/>
                <a:ea typeface="+mj-ea"/>
              </a:rPr>
              <a:t>49.1</a:t>
            </a:r>
            <a:r>
              <a:rPr lang="ja-JP" altLang="en-US" sz="1600" dirty="0">
                <a:solidFill>
                  <a:schemeClr val="tx1"/>
                </a:solidFill>
                <a:latin typeface="+mj-ea"/>
                <a:ea typeface="+mj-ea"/>
              </a:rPr>
              <a:t>％、</a:t>
            </a:r>
            <a:r>
              <a:rPr lang="en-US" altLang="ja-JP" sz="1600" dirty="0">
                <a:solidFill>
                  <a:schemeClr val="tx1"/>
                </a:solidFill>
                <a:latin typeface="+mj-ea"/>
                <a:ea typeface="+mj-ea"/>
              </a:rPr>
              <a:t>06</a:t>
            </a:r>
            <a:r>
              <a:rPr lang="ja-JP" altLang="en-US" sz="1600" dirty="0">
                <a:solidFill>
                  <a:schemeClr val="tx1"/>
                </a:solidFill>
                <a:latin typeface="+mj-ea"/>
                <a:ea typeface="+mj-ea"/>
              </a:rPr>
              <a:t>年は</a:t>
            </a:r>
            <a:r>
              <a:rPr lang="en-US" altLang="ja-JP" sz="1600" dirty="0">
                <a:solidFill>
                  <a:schemeClr val="tx1"/>
                </a:solidFill>
                <a:latin typeface="+mj-ea"/>
                <a:ea typeface="+mj-ea"/>
              </a:rPr>
              <a:t>46.6</a:t>
            </a:r>
            <a:r>
              <a:rPr lang="ja-JP" altLang="en-US" sz="1600" dirty="0">
                <a:solidFill>
                  <a:schemeClr val="tx1"/>
                </a:solidFill>
                <a:latin typeface="+mj-ea"/>
                <a:ea typeface="+mj-ea"/>
              </a:rPr>
              <a:t>％，</a:t>
            </a:r>
            <a:r>
              <a:rPr lang="en-US" altLang="ja-JP" sz="1600" dirty="0">
                <a:solidFill>
                  <a:schemeClr val="tx1"/>
                </a:solidFill>
                <a:latin typeface="+mj-ea"/>
                <a:ea typeface="+mj-ea"/>
              </a:rPr>
              <a:t>05</a:t>
            </a:r>
            <a:r>
              <a:rPr lang="ja-JP" altLang="en-US" sz="1600" dirty="0">
                <a:solidFill>
                  <a:schemeClr val="tx1"/>
                </a:solidFill>
                <a:latin typeface="+mj-ea"/>
                <a:ea typeface="+mj-ea"/>
              </a:rPr>
              <a:t>年は</a:t>
            </a:r>
            <a:r>
              <a:rPr lang="en-US" altLang="ja-JP" sz="1600" dirty="0">
                <a:solidFill>
                  <a:schemeClr val="tx1"/>
                </a:solidFill>
                <a:latin typeface="+mj-ea"/>
                <a:ea typeface="+mj-ea"/>
              </a:rPr>
              <a:t>86.2</a:t>
            </a:r>
            <a:r>
              <a:rPr lang="ja-JP" altLang="en-US" sz="1600" dirty="0">
                <a:solidFill>
                  <a:schemeClr val="tx1"/>
                </a:solidFill>
                <a:latin typeface="+mj-ea"/>
                <a:ea typeface="+mj-ea"/>
              </a:rPr>
              <a:t>％）過去数年との関係で確実に悪化している。</a:t>
            </a:r>
            <a:endParaRPr lang="en-US" altLang="ja-JP" sz="1600" dirty="0">
              <a:solidFill>
                <a:schemeClr val="tx1"/>
              </a:solidFill>
              <a:latin typeface="+mj-ea"/>
              <a:ea typeface="+mj-ea"/>
            </a:endParaRPr>
          </a:p>
          <a:p>
            <a:r>
              <a:rPr lang="ja-JP" altLang="en-US" sz="1600" b="1" dirty="0">
                <a:solidFill>
                  <a:schemeClr val="tx1"/>
                </a:solidFill>
                <a:latin typeface="+mj-ea"/>
                <a:ea typeface="+mj-ea"/>
              </a:rPr>
              <a:t>・経営悪化の要因－</a:t>
            </a:r>
            <a:r>
              <a:rPr lang="ja-JP" altLang="en-US" sz="1600" dirty="0">
                <a:solidFill>
                  <a:schemeClr val="tx1"/>
                </a:solidFill>
                <a:latin typeface="+mj-ea"/>
                <a:ea typeface="+mj-ea"/>
              </a:rPr>
              <a:t>「運賃の下落」（</a:t>
            </a:r>
            <a:r>
              <a:rPr lang="en-US" altLang="ja-JP" sz="1600" dirty="0">
                <a:solidFill>
                  <a:schemeClr val="tx1"/>
                </a:solidFill>
                <a:latin typeface="+mj-ea"/>
                <a:ea typeface="+mj-ea"/>
              </a:rPr>
              <a:t>33.2</a:t>
            </a:r>
            <a:r>
              <a:rPr lang="ja-JP" altLang="en-US" sz="1600" dirty="0">
                <a:solidFill>
                  <a:schemeClr val="tx1"/>
                </a:solidFill>
                <a:latin typeface="+mj-ea"/>
                <a:ea typeface="+mj-ea"/>
              </a:rPr>
              <a:t>％）とともに「仕事量の減少」（</a:t>
            </a:r>
            <a:r>
              <a:rPr lang="en-US" altLang="ja-JP" sz="1600" dirty="0">
                <a:solidFill>
                  <a:schemeClr val="tx1"/>
                </a:solidFill>
                <a:latin typeface="+mj-ea"/>
                <a:ea typeface="+mj-ea"/>
              </a:rPr>
              <a:t>59</a:t>
            </a:r>
            <a:r>
              <a:rPr lang="ja-JP" altLang="en-US" sz="1600" dirty="0">
                <a:solidFill>
                  <a:schemeClr val="tx1"/>
                </a:solidFill>
                <a:latin typeface="+mj-ea"/>
                <a:ea typeface="+mj-ea"/>
              </a:rPr>
              <a:t>％）が倍増している。</a:t>
            </a:r>
            <a:endParaRPr lang="en-US" altLang="ja-JP" sz="1600" dirty="0">
              <a:solidFill>
                <a:schemeClr val="tx1"/>
              </a:solidFill>
              <a:latin typeface="+mj-ea"/>
              <a:ea typeface="+mj-ea"/>
            </a:endParaRPr>
          </a:p>
          <a:p>
            <a:r>
              <a:rPr lang="ja-JP" altLang="en-US" dirty="0">
                <a:solidFill>
                  <a:schemeClr val="tx1"/>
                </a:solidFill>
                <a:latin typeface="+mj-ea"/>
                <a:ea typeface="+mj-ea"/>
              </a:rPr>
              <a:t>　</a:t>
            </a:r>
            <a:endParaRPr lang="en-US" altLang="ja-JP" dirty="0">
              <a:solidFill>
                <a:schemeClr val="tx1"/>
              </a:solidFill>
              <a:latin typeface="+mj-ea"/>
              <a:ea typeface="+mj-ea"/>
            </a:endParaRPr>
          </a:p>
          <a:p>
            <a:endParaRPr lang="en-US" altLang="ja-JP" dirty="0">
              <a:solidFill>
                <a:schemeClr val="tx1"/>
              </a:solidFill>
              <a:latin typeface="+mj-ea"/>
              <a:ea typeface="+mj-ea"/>
            </a:endParaRPr>
          </a:p>
        </p:txBody>
      </p:sp>
      <p:sp>
        <p:nvSpPr>
          <p:cNvPr id="11" name="正方形/長方形 10"/>
          <p:cNvSpPr/>
          <p:nvPr/>
        </p:nvSpPr>
        <p:spPr>
          <a:xfrm>
            <a:off x="881039" y="4857762"/>
            <a:ext cx="5643602" cy="164307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「全ト協」の</a:t>
            </a:r>
            <a:r>
              <a:rPr kumimoji="1" lang="en-US" altLang="ja-JP" dirty="0">
                <a:solidFill>
                  <a:schemeClr val="tx1"/>
                </a:solidFill>
                <a:latin typeface="+mj-ea"/>
                <a:ea typeface="+mj-ea"/>
              </a:rPr>
              <a:t>09</a:t>
            </a:r>
            <a:r>
              <a:rPr kumimoji="1" lang="ja-JP" altLang="en-US" dirty="0">
                <a:solidFill>
                  <a:schemeClr val="tx1"/>
                </a:solidFill>
                <a:latin typeface="+mj-ea"/>
                <a:ea typeface="+mj-ea"/>
              </a:rPr>
              <a:t>年度重点施策から　</a:t>
            </a:r>
            <a:r>
              <a:rPr lang="ja-JP" altLang="en-US" sz="1600" dirty="0">
                <a:solidFill>
                  <a:schemeClr val="tx1"/>
                </a:solidFill>
                <a:latin typeface="+mj-ea"/>
                <a:ea typeface="+mj-ea"/>
              </a:rPr>
              <a:t>（日本流通新聞</a:t>
            </a:r>
            <a:r>
              <a:rPr lang="en-US" altLang="ja-JP" sz="1600" dirty="0">
                <a:solidFill>
                  <a:schemeClr val="tx1"/>
                </a:solidFill>
                <a:latin typeface="+mj-ea"/>
                <a:ea typeface="+mj-ea"/>
              </a:rPr>
              <a:t>12.8</a:t>
            </a:r>
            <a:r>
              <a:rPr lang="ja-JP" altLang="en-US" sz="1600" dirty="0">
                <a:solidFill>
                  <a:schemeClr val="tx1"/>
                </a:solidFill>
                <a:latin typeface="+mj-ea"/>
                <a:ea typeface="+mj-ea"/>
              </a:rPr>
              <a:t>）　</a:t>
            </a:r>
            <a:endParaRPr kumimoji="1" lang="en-US" altLang="ja-JP" sz="1600" dirty="0">
              <a:solidFill>
                <a:schemeClr val="tx1"/>
              </a:solidFill>
              <a:latin typeface="+mj-ea"/>
              <a:ea typeface="+mj-ea"/>
            </a:endParaRPr>
          </a:p>
          <a:p>
            <a:r>
              <a:rPr lang="ja-JP" altLang="en-US" dirty="0">
                <a:solidFill>
                  <a:schemeClr val="tx1"/>
                </a:solidFill>
                <a:latin typeface="+mj-ea"/>
                <a:ea typeface="+mj-ea"/>
              </a:rPr>
              <a:t>・「</a:t>
            </a:r>
            <a:r>
              <a:rPr lang="ja-JP" altLang="en-US" u="sng" dirty="0">
                <a:solidFill>
                  <a:schemeClr val="tx1"/>
                </a:solidFill>
                <a:latin typeface="+mj-ea"/>
                <a:ea typeface="+mj-ea"/>
              </a:rPr>
              <a:t>行き過ぎた</a:t>
            </a:r>
            <a:r>
              <a:rPr lang="ja-JP" altLang="en-US" dirty="0">
                <a:solidFill>
                  <a:schemeClr val="tx1"/>
                </a:solidFill>
                <a:latin typeface="+mj-ea"/>
                <a:ea typeface="+mj-ea"/>
              </a:rPr>
              <a:t>規制緩和の必要な見直し」と強力にとり</a:t>
            </a:r>
            <a:r>
              <a:rPr lang="ja-JP" altLang="en-US" dirty="0" err="1">
                <a:solidFill>
                  <a:schemeClr val="tx1"/>
                </a:solidFill>
                <a:latin typeface="+mj-ea"/>
                <a:ea typeface="+mj-ea"/>
              </a:rPr>
              <a:t>く</a:t>
            </a:r>
            <a:endParaRPr lang="en-US" altLang="ja-JP" dirty="0">
              <a:solidFill>
                <a:schemeClr val="tx1"/>
              </a:solidFill>
              <a:latin typeface="+mj-ea"/>
              <a:ea typeface="+mj-ea"/>
            </a:endParaRPr>
          </a:p>
          <a:p>
            <a:r>
              <a:rPr lang="ja-JP" altLang="en-US" dirty="0">
                <a:solidFill>
                  <a:schemeClr val="tx1"/>
                </a:solidFill>
                <a:latin typeface="+mj-ea"/>
                <a:ea typeface="+mj-ea"/>
              </a:rPr>
              <a:t>　む姿勢</a:t>
            </a:r>
            <a:endParaRPr lang="en-US" altLang="ja-JP" dirty="0">
              <a:solidFill>
                <a:schemeClr val="tx1"/>
              </a:solidFill>
              <a:latin typeface="+mj-ea"/>
              <a:ea typeface="+mj-ea"/>
            </a:endParaRPr>
          </a:p>
          <a:p>
            <a:r>
              <a:rPr kumimoji="1" lang="ja-JP" altLang="en-US" dirty="0">
                <a:solidFill>
                  <a:schemeClr val="tx1"/>
                </a:solidFill>
                <a:latin typeface="+mj-ea"/>
                <a:ea typeface="+mj-ea"/>
              </a:rPr>
              <a:t>・「標準運賃の活用」「緊急時の経営カルテル制度」の　</a:t>
            </a:r>
            <a:endParaRPr kumimoji="1" lang="en-US" altLang="ja-JP" dirty="0">
              <a:solidFill>
                <a:schemeClr val="tx1"/>
              </a:solidFill>
              <a:latin typeface="+mj-ea"/>
              <a:ea typeface="+mj-ea"/>
            </a:endParaRPr>
          </a:p>
          <a:p>
            <a:r>
              <a:rPr lang="ja-JP" altLang="en-US" dirty="0">
                <a:solidFill>
                  <a:schemeClr val="tx1"/>
                </a:solidFill>
                <a:latin typeface="+mj-ea"/>
                <a:ea typeface="+mj-ea"/>
              </a:rPr>
              <a:t>　</a:t>
            </a:r>
            <a:r>
              <a:rPr kumimoji="1" lang="ja-JP" altLang="en-US" dirty="0">
                <a:solidFill>
                  <a:schemeClr val="tx1"/>
                </a:solidFill>
                <a:latin typeface="+mj-ea"/>
                <a:ea typeface="+mj-ea"/>
              </a:rPr>
              <a:t>研究　　　　　　　　　　　　　　　　</a:t>
            </a:r>
            <a:r>
              <a:rPr lang="ja-JP" altLang="en-US" sz="1600" dirty="0">
                <a:solidFill>
                  <a:schemeClr val="tx1"/>
                </a:solidFill>
                <a:latin typeface="+mj-ea"/>
                <a:ea typeface="+mj-ea"/>
              </a:rPr>
              <a:t>　　　　　　　　　　　　　　　　　　　　　　　</a:t>
            </a:r>
            <a:endParaRPr kumimoji="1" lang="ja-JP" altLang="en-US" sz="1600" dirty="0">
              <a:solidFill>
                <a:schemeClr val="tx1"/>
              </a:solidFill>
              <a:latin typeface="+mj-ea"/>
              <a:ea typeface="+mj-ea"/>
            </a:endParaRPr>
          </a:p>
        </p:txBody>
      </p:sp>
      <p:sp>
        <p:nvSpPr>
          <p:cNvPr id="8" name="正方形/長方形 7"/>
          <p:cNvSpPr/>
          <p:nvPr/>
        </p:nvSpPr>
        <p:spPr>
          <a:xfrm>
            <a:off x="1934744" y="6286520"/>
            <a:ext cx="4488688" cy="3571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トラック最賃、「集交の協定賃金」の意義</a:t>
            </a:r>
          </a:p>
        </p:txBody>
      </p:sp>
      <p:cxnSp>
        <p:nvCxnSpPr>
          <p:cNvPr id="12" name="直線コネクタ 11"/>
          <p:cNvCxnSpPr/>
          <p:nvPr/>
        </p:nvCxnSpPr>
        <p:spPr>
          <a:xfrm rot="10800000" flipV="1">
            <a:off x="4488654" y="6072206"/>
            <a:ext cx="464347"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10" y="214317"/>
            <a:ext cx="8666190" cy="1462087"/>
          </a:xfrm>
        </p:spPr>
        <p:txBody>
          <a:bodyPr>
            <a:normAutofit fontScale="90000"/>
          </a:bodyPr>
          <a:lstStyle/>
          <a:p>
            <a:br>
              <a:rPr kumimoji="1" lang="en-US" altLang="ja-JP" sz="2800" b="1" dirty="0">
                <a:solidFill>
                  <a:schemeClr val="tx1"/>
                </a:solidFill>
                <a:latin typeface="+mj-ea"/>
              </a:rPr>
            </a:br>
            <a:br>
              <a:rPr lang="en-US" altLang="ja-JP" sz="2800" b="1" dirty="0">
                <a:solidFill>
                  <a:schemeClr val="tx1"/>
                </a:solidFill>
                <a:latin typeface="+mj-ea"/>
              </a:rPr>
            </a:br>
            <a:br>
              <a:rPr lang="en-US" altLang="ja-JP" sz="2800" b="1" dirty="0">
                <a:solidFill>
                  <a:schemeClr val="tx1"/>
                </a:solidFill>
                <a:latin typeface="+mj-ea"/>
              </a:rPr>
            </a:br>
            <a:br>
              <a:rPr lang="en-US" altLang="ja-JP" sz="2800" b="1" dirty="0">
                <a:solidFill>
                  <a:schemeClr val="tx1"/>
                </a:solidFill>
                <a:latin typeface="+mj-ea"/>
              </a:rPr>
            </a:br>
            <a:r>
              <a:rPr kumimoji="1" lang="ja-JP" altLang="en-US" sz="2800" b="1" dirty="0">
                <a:solidFill>
                  <a:schemeClr val="tx1"/>
                </a:solidFill>
                <a:latin typeface="+mj-ea"/>
              </a:rPr>
              <a:t>　</a:t>
            </a:r>
          </a:p>
        </p:txBody>
      </p:sp>
      <p:pic>
        <p:nvPicPr>
          <p:cNvPr id="1026" name="Picture 2" descr="C:\Users\佐藤陵一\Pictures\MP Navigator EX\2008_12_03\IMG.jpg"/>
          <p:cNvPicPr>
            <a:picLocks noGrp="1" noChangeAspect="1" noChangeArrowheads="1"/>
          </p:cNvPicPr>
          <p:nvPr>
            <p:ph idx="1"/>
          </p:nvPr>
        </p:nvPicPr>
        <p:blipFill>
          <a:blip r:embed="rId3" cstate="print"/>
          <a:stretch>
            <a:fillRect/>
          </a:stretch>
        </p:blipFill>
        <p:spPr bwMode="auto">
          <a:xfrm>
            <a:off x="3745811" y="171232"/>
            <a:ext cx="5636346" cy="5900974"/>
          </a:xfrm>
          <a:prstGeom prst="rect">
            <a:avLst/>
          </a:prstGeom>
          <a:noFill/>
          <a:ln>
            <a:solidFill>
              <a:schemeClr val="accent6">
                <a:lumMod val="75000"/>
              </a:schemeClr>
            </a:solidFill>
          </a:ln>
        </p:spPr>
      </p:pic>
      <p:sp>
        <p:nvSpPr>
          <p:cNvPr id="15" name="スライド番号プレースホルダ 14"/>
          <p:cNvSpPr>
            <a:spLocks noGrp="1"/>
          </p:cNvSpPr>
          <p:nvPr>
            <p:ph type="sldNum" sz="quarter" idx="12"/>
          </p:nvPr>
        </p:nvSpPr>
        <p:spPr/>
        <p:txBody>
          <a:bodyPr/>
          <a:lstStyle/>
          <a:p>
            <a:fld id="{A55F6373-3133-431B-A341-E995000F8430}" type="slidenum">
              <a:rPr lang="en-US" altLang="ja-JP" smtClean="0"/>
              <a:pPr/>
              <a:t>13</a:t>
            </a:fld>
            <a:endParaRPr lang="en-US" altLang="ja-JP"/>
          </a:p>
        </p:txBody>
      </p:sp>
      <p:sp>
        <p:nvSpPr>
          <p:cNvPr id="6" name="メモ 5"/>
          <p:cNvSpPr/>
          <p:nvPr/>
        </p:nvSpPr>
        <p:spPr>
          <a:xfrm>
            <a:off x="386925" y="214290"/>
            <a:ext cx="3226616" cy="4714908"/>
          </a:xfrm>
          <a:prstGeom prst="foldedCorner">
            <a:avLst/>
          </a:prstGeom>
          <a:solidFill>
            <a:schemeClr val="bg2">
              <a:lumMod val="10000"/>
              <a:lumOff val="9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endParaRPr kumimoji="1" lang="en-US" altLang="ja-JP" dirty="0">
              <a:solidFill>
                <a:schemeClr val="tx1"/>
              </a:solidFill>
            </a:endParaRPr>
          </a:p>
          <a:p>
            <a:endParaRPr lang="en-US" altLang="ja-JP" dirty="0">
              <a:solidFill>
                <a:schemeClr val="tx1"/>
              </a:solidFill>
            </a:endParaRPr>
          </a:p>
          <a:p>
            <a:r>
              <a:rPr kumimoji="1" lang="ja-JP" altLang="en-US" b="1" dirty="0">
                <a:solidFill>
                  <a:schemeClr val="tx1"/>
                </a:solidFill>
                <a:latin typeface="+mn-ea"/>
              </a:rPr>
              <a:t>　</a:t>
            </a:r>
            <a:endParaRPr kumimoji="1" lang="en-US" altLang="ja-JP" b="1" dirty="0">
              <a:solidFill>
                <a:schemeClr val="tx1"/>
              </a:solidFill>
              <a:latin typeface="+mn-ea"/>
            </a:endParaRPr>
          </a:p>
          <a:p>
            <a:endParaRPr kumimoji="1" lang="en-US" altLang="ja-JP" b="1" dirty="0">
              <a:solidFill>
                <a:schemeClr val="tx1"/>
              </a:solidFill>
              <a:latin typeface="+mn-ea"/>
            </a:endParaRPr>
          </a:p>
          <a:p>
            <a:r>
              <a:rPr kumimoji="1" lang="ja-JP" altLang="en-US" b="1" dirty="0">
                <a:solidFill>
                  <a:schemeClr val="tx1"/>
                </a:solidFill>
                <a:latin typeface="+mn-ea"/>
              </a:rPr>
              <a:t>小笠原和俊</a:t>
            </a:r>
            <a:endParaRPr kumimoji="1" lang="en-US" altLang="ja-JP" b="1" dirty="0">
              <a:solidFill>
                <a:schemeClr val="tx1"/>
              </a:solidFill>
              <a:latin typeface="+mn-ea"/>
            </a:endParaRPr>
          </a:p>
          <a:p>
            <a:r>
              <a:rPr lang="ja-JP" altLang="en-US" b="1" dirty="0">
                <a:solidFill>
                  <a:schemeClr val="tx1"/>
                </a:solidFill>
                <a:latin typeface="+mn-ea"/>
              </a:rPr>
              <a:t>　　　　　</a:t>
            </a:r>
            <a:r>
              <a:rPr kumimoji="1" lang="ja-JP" altLang="en-US" b="1" dirty="0">
                <a:solidFill>
                  <a:schemeClr val="tx1"/>
                </a:solidFill>
                <a:latin typeface="+mn-ea"/>
              </a:rPr>
              <a:t>愛知県トラ協会長</a:t>
            </a:r>
            <a:endParaRPr kumimoji="1" lang="en-US" altLang="ja-JP" b="1" dirty="0">
              <a:solidFill>
                <a:schemeClr val="tx1"/>
              </a:solidFill>
              <a:latin typeface="+mn-ea"/>
            </a:endParaRPr>
          </a:p>
          <a:p>
            <a:r>
              <a:rPr kumimoji="1" lang="ja-JP" altLang="en-US" dirty="0">
                <a:solidFill>
                  <a:schemeClr val="tx1"/>
                </a:solidFill>
                <a:latin typeface="+mn-ea"/>
              </a:rPr>
              <a:t>・規制緩和は見直すべき。せ　</a:t>
            </a:r>
            <a:endParaRPr kumimoji="1" lang="en-US" altLang="ja-JP" dirty="0">
              <a:solidFill>
                <a:schemeClr val="tx1"/>
              </a:solidFill>
              <a:latin typeface="+mn-ea"/>
            </a:endParaRPr>
          </a:p>
          <a:p>
            <a:r>
              <a:rPr lang="ja-JP" altLang="en-US" dirty="0">
                <a:solidFill>
                  <a:schemeClr val="tx1"/>
                </a:solidFill>
                <a:latin typeface="+mn-ea"/>
              </a:rPr>
              <a:t>　</a:t>
            </a:r>
            <a:r>
              <a:rPr kumimoji="1" lang="ja-JP" altLang="en-US" dirty="0" err="1">
                <a:solidFill>
                  <a:schemeClr val="tx1"/>
                </a:solidFill>
                <a:latin typeface="+mn-ea"/>
              </a:rPr>
              <a:t>めて</a:t>
            </a:r>
            <a:r>
              <a:rPr kumimoji="1" lang="ja-JP" altLang="en-US" dirty="0">
                <a:solidFill>
                  <a:schemeClr val="tx1"/>
                </a:solidFill>
                <a:latin typeface="+mn-ea"/>
              </a:rPr>
              <a:t>標準運賃の基準を</a:t>
            </a:r>
            <a:r>
              <a:rPr kumimoji="1" lang="ja-JP" altLang="en-US" dirty="0" err="1">
                <a:solidFill>
                  <a:schemeClr val="tx1"/>
                </a:solidFill>
                <a:latin typeface="+mn-ea"/>
              </a:rPr>
              <a:t>つ</a:t>
            </a:r>
            <a:endParaRPr kumimoji="1" lang="en-US" altLang="ja-JP" dirty="0">
              <a:solidFill>
                <a:schemeClr val="tx1"/>
              </a:solidFill>
              <a:latin typeface="+mn-ea"/>
            </a:endParaRPr>
          </a:p>
          <a:p>
            <a:r>
              <a:rPr lang="ja-JP" altLang="en-US" dirty="0">
                <a:solidFill>
                  <a:schemeClr val="tx1"/>
                </a:solidFill>
                <a:latin typeface="+mn-ea"/>
              </a:rPr>
              <a:t>　</a:t>
            </a:r>
            <a:r>
              <a:rPr kumimoji="1" lang="ja-JP" altLang="en-US" dirty="0">
                <a:solidFill>
                  <a:schemeClr val="tx1"/>
                </a:solidFill>
                <a:latin typeface="+mn-ea"/>
              </a:rPr>
              <a:t>く</a:t>
            </a:r>
            <a:r>
              <a:rPr lang="ja-JP" altLang="en-US" dirty="0">
                <a:solidFill>
                  <a:schemeClr val="tx1"/>
                </a:solidFill>
                <a:latin typeface="+mn-ea"/>
              </a:rPr>
              <a:t>ってもらえば、それを目標</a:t>
            </a:r>
            <a:endParaRPr lang="en-US" altLang="ja-JP" dirty="0">
              <a:solidFill>
                <a:schemeClr val="tx1"/>
              </a:solidFill>
              <a:latin typeface="+mn-ea"/>
            </a:endParaRPr>
          </a:p>
          <a:p>
            <a:r>
              <a:rPr lang="ja-JP" altLang="en-US" dirty="0">
                <a:solidFill>
                  <a:schemeClr val="tx1"/>
                </a:solidFill>
                <a:latin typeface="+mn-ea"/>
              </a:rPr>
              <a:t>　にがんばれる。</a:t>
            </a:r>
            <a:endParaRPr lang="en-US" altLang="ja-JP" dirty="0">
              <a:solidFill>
                <a:schemeClr val="tx1"/>
              </a:solidFill>
              <a:latin typeface="+mn-ea"/>
            </a:endParaRPr>
          </a:p>
          <a:p>
            <a:r>
              <a:rPr kumimoji="1" lang="ja-JP" altLang="en-US" dirty="0">
                <a:solidFill>
                  <a:schemeClr val="tx1"/>
                </a:solidFill>
                <a:latin typeface="+mn-ea"/>
              </a:rPr>
              <a:t>・道路特定財源を一般財源</a:t>
            </a:r>
            <a:endParaRPr kumimoji="1" lang="en-US" altLang="ja-JP" dirty="0">
              <a:solidFill>
                <a:schemeClr val="tx1"/>
              </a:solidFill>
              <a:latin typeface="+mn-ea"/>
            </a:endParaRPr>
          </a:p>
          <a:p>
            <a:r>
              <a:rPr lang="ja-JP" altLang="en-US" dirty="0">
                <a:solidFill>
                  <a:schemeClr val="tx1"/>
                </a:solidFill>
                <a:latin typeface="+mn-ea"/>
              </a:rPr>
              <a:t>　</a:t>
            </a:r>
            <a:r>
              <a:rPr kumimoji="1" lang="ja-JP" altLang="en-US" dirty="0">
                <a:solidFill>
                  <a:schemeClr val="tx1"/>
                </a:solidFill>
                <a:latin typeface="+mn-ea"/>
              </a:rPr>
              <a:t>化する</a:t>
            </a:r>
            <a:r>
              <a:rPr lang="ja-JP" altLang="en-US" dirty="0">
                <a:solidFill>
                  <a:schemeClr val="tx1"/>
                </a:solidFill>
                <a:latin typeface="+mn-ea"/>
              </a:rPr>
              <a:t>というなら、ガソリン税</a:t>
            </a:r>
            <a:endParaRPr lang="en-US" altLang="ja-JP" dirty="0">
              <a:solidFill>
                <a:schemeClr val="tx1"/>
              </a:solidFill>
              <a:latin typeface="+mn-ea"/>
            </a:endParaRPr>
          </a:p>
          <a:p>
            <a:r>
              <a:rPr lang="ja-JP" altLang="en-US" dirty="0">
                <a:solidFill>
                  <a:schemeClr val="tx1"/>
                </a:solidFill>
                <a:latin typeface="+mn-ea"/>
              </a:rPr>
              <a:t>　や軽油引き取り税を</a:t>
            </a:r>
            <a:r>
              <a:rPr lang="ja-JP" altLang="en-US" dirty="0" err="1">
                <a:solidFill>
                  <a:schemeClr val="tx1"/>
                </a:solidFill>
                <a:latin typeface="+mn-ea"/>
              </a:rPr>
              <a:t>減税す</a:t>
            </a:r>
            <a:endParaRPr lang="en-US" altLang="ja-JP" dirty="0">
              <a:solidFill>
                <a:schemeClr val="tx1"/>
              </a:solidFill>
              <a:latin typeface="+mn-ea"/>
            </a:endParaRPr>
          </a:p>
          <a:p>
            <a:r>
              <a:rPr lang="ja-JP" altLang="en-US" dirty="0">
                <a:solidFill>
                  <a:schemeClr val="tx1"/>
                </a:solidFill>
                <a:latin typeface="+mn-ea"/>
              </a:rPr>
              <a:t>　</a:t>
            </a:r>
            <a:r>
              <a:rPr lang="ja-JP" altLang="en-US" dirty="0" err="1">
                <a:solidFill>
                  <a:schemeClr val="tx1"/>
                </a:solidFill>
                <a:latin typeface="+mn-ea"/>
              </a:rPr>
              <a:t>るのが</a:t>
            </a:r>
            <a:r>
              <a:rPr lang="ja-JP" altLang="en-US" dirty="0">
                <a:solidFill>
                  <a:schemeClr val="tx1"/>
                </a:solidFill>
                <a:latin typeface="+mn-ea"/>
              </a:rPr>
              <a:t>当然。</a:t>
            </a:r>
            <a:endParaRPr lang="en-US" altLang="ja-JP" dirty="0">
              <a:solidFill>
                <a:schemeClr val="tx1"/>
              </a:solidFill>
              <a:latin typeface="+mn-ea"/>
            </a:endParaRPr>
          </a:p>
          <a:p>
            <a:r>
              <a:rPr lang="ja-JP" altLang="en-US" dirty="0">
                <a:solidFill>
                  <a:schemeClr val="tx1"/>
                </a:solidFill>
                <a:latin typeface="+mn-ea"/>
              </a:rPr>
              <a:t>・運輸関係の就労条件は一</a:t>
            </a:r>
            <a:endParaRPr lang="en-US" altLang="ja-JP" dirty="0">
              <a:solidFill>
                <a:schemeClr val="tx1"/>
              </a:solidFill>
              <a:latin typeface="+mn-ea"/>
            </a:endParaRPr>
          </a:p>
          <a:p>
            <a:r>
              <a:rPr lang="ja-JP" altLang="en-US" dirty="0">
                <a:solidFill>
                  <a:schemeClr val="tx1"/>
                </a:solidFill>
                <a:latin typeface="+mn-ea"/>
              </a:rPr>
              <a:t>　番悪い。労働者の賃金を平</a:t>
            </a:r>
            <a:endParaRPr lang="en-US" altLang="ja-JP" dirty="0">
              <a:solidFill>
                <a:schemeClr val="tx1"/>
              </a:solidFill>
              <a:latin typeface="+mn-ea"/>
            </a:endParaRPr>
          </a:p>
          <a:p>
            <a:r>
              <a:rPr lang="ja-JP" altLang="en-US" dirty="0">
                <a:solidFill>
                  <a:schemeClr val="tx1"/>
                </a:solidFill>
                <a:latin typeface="+mn-ea"/>
              </a:rPr>
              <a:t>　均５万円ほどあげ、残業も２</a:t>
            </a:r>
            <a:endParaRPr lang="en-US" altLang="ja-JP" dirty="0">
              <a:solidFill>
                <a:schemeClr val="tx1"/>
              </a:solidFill>
              <a:latin typeface="+mn-ea"/>
            </a:endParaRPr>
          </a:p>
          <a:p>
            <a:r>
              <a:rPr lang="ja-JP" altLang="en-US" dirty="0">
                <a:solidFill>
                  <a:schemeClr val="tx1"/>
                </a:solidFill>
                <a:latin typeface="+mn-ea"/>
              </a:rPr>
              <a:t>　割ほど減らさないとドライ</a:t>
            </a:r>
            <a:endParaRPr lang="en-US" altLang="ja-JP" dirty="0">
              <a:solidFill>
                <a:schemeClr val="tx1"/>
              </a:solidFill>
              <a:latin typeface="+mn-ea"/>
            </a:endParaRPr>
          </a:p>
          <a:p>
            <a:r>
              <a:rPr lang="ja-JP" altLang="en-US" dirty="0">
                <a:solidFill>
                  <a:schemeClr val="tx1"/>
                </a:solidFill>
                <a:latin typeface="+mn-ea"/>
              </a:rPr>
              <a:t>　バーも確保できない。</a:t>
            </a:r>
            <a:r>
              <a:rPr lang="en-US" altLang="ja-JP" dirty="0">
                <a:solidFill>
                  <a:schemeClr val="tx1"/>
                </a:solidFill>
                <a:latin typeface="+mn-ea"/>
              </a:rPr>
              <a:t>2015</a:t>
            </a:r>
          </a:p>
          <a:p>
            <a:r>
              <a:rPr lang="ja-JP" altLang="en-US" dirty="0">
                <a:solidFill>
                  <a:schemeClr val="tx1"/>
                </a:solidFill>
                <a:latin typeface="+mn-ea"/>
              </a:rPr>
              <a:t>　年には</a:t>
            </a:r>
            <a:r>
              <a:rPr lang="en-US" altLang="ja-JP" dirty="0">
                <a:solidFill>
                  <a:schemeClr val="tx1"/>
                </a:solidFill>
                <a:latin typeface="+mn-ea"/>
              </a:rPr>
              <a:t>14</a:t>
            </a:r>
            <a:r>
              <a:rPr lang="ja-JP" altLang="en-US" dirty="0">
                <a:solidFill>
                  <a:schemeClr val="tx1"/>
                </a:solidFill>
                <a:latin typeface="+mn-ea"/>
              </a:rPr>
              <a:t>万人のドライバー　</a:t>
            </a:r>
            <a:endParaRPr lang="en-US" altLang="ja-JP" dirty="0">
              <a:solidFill>
                <a:schemeClr val="tx1"/>
              </a:solidFill>
              <a:latin typeface="+mn-ea"/>
            </a:endParaRPr>
          </a:p>
          <a:p>
            <a:r>
              <a:rPr lang="ja-JP" altLang="en-US" dirty="0">
                <a:solidFill>
                  <a:schemeClr val="tx1"/>
                </a:solidFill>
                <a:latin typeface="+mn-ea"/>
              </a:rPr>
              <a:t>　が不足する。</a:t>
            </a:r>
            <a:endParaRPr lang="en-US" altLang="ja-JP" dirty="0">
              <a:solidFill>
                <a:schemeClr val="tx1"/>
              </a:solidFill>
              <a:latin typeface="+mn-ea"/>
            </a:endParaRPr>
          </a:p>
          <a:p>
            <a:endParaRPr lang="en-US" altLang="ja-JP" dirty="0">
              <a:solidFill>
                <a:schemeClr val="tx1"/>
              </a:solidFill>
              <a:latin typeface="+mn-ea"/>
            </a:endParaRPr>
          </a:p>
          <a:p>
            <a:endParaRPr lang="ja-JP" altLang="en-US" dirty="0">
              <a:solidFill>
                <a:schemeClr val="tx1"/>
              </a:solidFill>
              <a:latin typeface="+mn-ea"/>
            </a:endParaRPr>
          </a:p>
          <a:p>
            <a:endParaRPr kumimoji="1" lang="ja-JP" altLang="en-US" dirty="0">
              <a:solidFill>
                <a:schemeClr val="tx1"/>
              </a:solidFill>
            </a:endParaRPr>
          </a:p>
        </p:txBody>
      </p:sp>
      <p:sp>
        <p:nvSpPr>
          <p:cNvPr id="8" name="正方形/長方形 7"/>
          <p:cNvSpPr/>
          <p:nvPr/>
        </p:nvSpPr>
        <p:spPr>
          <a:xfrm>
            <a:off x="5881697" y="785794"/>
            <a:ext cx="1559728"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08.10.28</a:t>
            </a:r>
          </a:p>
          <a:p>
            <a:pPr algn="ctr"/>
            <a:r>
              <a:rPr lang="ja-JP" altLang="en-US" b="1" dirty="0">
                <a:solidFill>
                  <a:schemeClr val="tx1"/>
                </a:solidFill>
                <a:latin typeface="+mj-ea"/>
                <a:ea typeface="+mj-ea"/>
              </a:rPr>
              <a:t>対談</a:t>
            </a:r>
            <a:endParaRPr kumimoji="1" lang="en-US" altLang="ja-JP" b="1" dirty="0">
              <a:solidFill>
                <a:schemeClr val="tx1"/>
              </a:solidFill>
              <a:latin typeface="+mj-ea"/>
              <a:ea typeface="+mj-ea"/>
            </a:endParaRPr>
          </a:p>
        </p:txBody>
      </p:sp>
      <p:sp>
        <p:nvSpPr>
          <p:cNvPr id="7" name="角丸四角形 6"/>
          <p:cNvSpPr/>
          <p:nvPr/>
        </p:nvSpPr>
        <p:spPr>
          <a:xfrm>
            <a:off x="8953528" y="3143248"/>
            <a:ext cx="500066" cy="3000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52407" y="5000636"/>
            <a:ext cx="3250429" cy="114300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altLang="ja-JP" b="1" dirty="0">
                <a:solidFill>
                  <a:schemeClr val="tx1"/>
                </a:solidFill>
                <a:latin typeface="+mj-ea"/>
              </a:rPr>
            </a:br>
            <a:r>
              <a:rPr lang="ja-JP" altLang="en-US" b="1" dirty="0">
                <a:solidFill>
                  <a:schemeClr val="bg1"/>
                </a:solidFill>
                <a:latin typeface="+mj-ea"/>
              </a:rPr>
              <a:t>●「適正運賃」の収受</a:t>
            </a:r>
            <a:endParaRPr lang="en-US" altLang="ja-JP" b="1" dirty="0">
              <a:solidFill>
                <a:schemeClr val="bg1"/>
              </a:solidFill>
              <a:latin typeface="+mj-ea"/>
            </a:endParaRPr>
          </a:p>
          <a:p>
            <a:r>
              <a:rPr kumimoji="1" lang="ja-JP" altLang="en-US" b="1" dirty="0">
                <a:solidFill>
                  <a:schemeClr val="bg1"/>
                </a:solidFill>
                <a:latin typeface="+mj-ea"/>
              </a:rPr>
              <a:t>●経営環境の改善</a:t>
            </a:r>
            <a:endParaRPr kumimoji="1" lang="en-US" altLang="ja-JP" b="1" dirty="0">
              <a:solidFill>
                <a:schemeClr val="bg1"/>
              </a:solidFill>
              <a:latin typeface="+mj-ea"/>
            </a:endParaRPr>
          </a:p>
          <a:p>
            <a:r>
              <a:rPr lang="ja-JP" altLang="en-US" b="1" dirty="0">
                <a:solidFill>
                  <a:schemeClr val="bg1"/>
                </a:solidFill>
                <a:latin typeface="+mj-ea"/>
              </a:rPr>
              <a:t>・</a:t>
            </a:r>
            <a:r>
              <a:rPr lang="ja-JP" altLang="en-US" sz="1600" b="1" dirty="0">
                <a:solidFill>
                  <a:schemeClr val="bg1"/>
                </a:solidFill>
                <a:latin typeface="+mj-ea"/>
              </a:rPr>
              <a:t>軽油引取暫定税率の廃止</a:t>
            </a:r>
            <a:endParaRPr lang="en-US" altLang="ja-JP" sz="1600" b="1" dirty="0">
              <a:solidFill>
                <a:schemeClr val="bg1"/>
              </a:solidFill>
              <a:latin typeface="+mj-ea"/>
            </a:endParaRPr>
          </a:p>
          <a:p>
            <a:r>
              <a:rPr kumimoji="1" lang="ja-JP" altLang="en-US" sz="1600" b="1" dirty="0">
                <a:solidFill>
                  <a:schemeClr val="bg1"/>
                </a:solidFill>
                <a:latin typeface="+mj-ea"/>
              </a:rPr>
              <a:t>・高速料金の大幅引き下げ</a:t>
            </a:r>
            <a:endParaRPr kumimoji="1" lang="en-US" altLang="ja-JP" sz="1600" b="1" dirty="0">
              <a:solidFill>
                <a:schemeClr val="bg1"/>
              </a:solidFill>
              <a:latin typeface="+mj-ea"/>
            </a:endParaRPr>
          </a:p>
          <a:p>
            <a:endParaRPr kumimoji="1" lang="ja-JP" altLang="en-US" sz="1600" dirty="0">
              <a:solidFill>
                <a:schemeClr val="tx1"/>
              </a:solidFill>
            </a:endParaRPr>
          </a:p>
        </p:txBody>
      </p:sp>
      <p:sp>
        <p:nvSpPr>
          <p:cNvPr id="10" name="正方形/長方形 9"/>
          <p:cNvSpPr/>
          <p:nvPr/>
        </p:nvSpPr>
        <p:spPr>
          <a:xfrm>
            <a:off x="386920" y="6215082"/>
            <a:ext cx="8358246" cy="42862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現下の情勢のもとで「需要拡大の方向」を追求することが重要となっている。</a:t>
            </a:r>
          </a:p>
        </p:txBody>
      </p:sp>
      <p:cxnSp>
        <p:nvCxnSpPr>
          <p:cNvPr id="12" name="直線矢印コネクタ 11"/>
          <p:cNvCxnSpPr/>
          <p:nvPr/>
        </p:nvCxnSpPr>
        <p:spPr>
          <a:xfrm>
            <a:off x="2452671" y="5500702"/>
            <a:ext cx="1357322" cy="78581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6988" y="428604"/>
            <a:ext cx="6774703" cy="3143272"/>
          </a:xfrm>
          <a:solidFill>
            <a:schemeClr val="accent2">
              <a:lumMod val="20000"/>
              <a:lumOff val="80000"/>
            </a:schemeClr>
          </a:solidFill>
          <a:ln>
            <a:solidFill>
              <a:schemeClr val="accent4">
                <a:lumMod val="75000"/>
              </a:schemeClr>
            </a:solidFill>
          </a:ln>
        </p:spPr>
        <p:txBody>
          <a:bodyPr>
            <a:normAutofit/>
          </a:bodyPr>
          <a:lstStyle/>
          <a:p>
            <a:pPr algn="l"/>
            <a:r>
              <a:rPr kumimoji="1" lang="ja-JP" altLang="en-US" sz="2000" b="1" dirty="0">
                <a:solidFill>
                  <a:schemeClr val="tx1"/>
                </a:solidFill>
                <a:latin typeface="+mj-ea"/>
              </a:rPr>
              <a:t>          </a:t>
            </a:r>
            <a:br>
              <a:rPr kumimoji="1" lang="en-US" altLang="ja-JP" sz="2000" b="1" dirty="0">
                <a:solidFill>
                  <a:schemeClr val="tx1"/>
                </a:solidFill>
                <a:latin typeface="+mj-ea"/>
              </a:rPr>
            </a:br>
            <a:r>
              <a:rPr lang="ja-JP" altLang="en-US" sz="2000" b="1" dirty="0">
                <a:latin typeface="+mj-ea"/>
              </a:rPr>
              <a:t>　　　　　　　　</a:t>
            </a:r>
            <a:r>
              <a:rPr kumimoji="1" lang="ja-JP" altLang="en-US" sz="2000" dirty="0">
                <a:solidFill>
                  <a:schemeClr val="tx1"/>
                </a:solidFill>
                <a:latin typeface="+mj-ea"/>
              </a:rPr>
              <a:t>税収　　　　　　　　</a:t>
            </a:r>
            <a:r>
              <a:rPr kumimoji="1" lang="en-US" altLang="ja-JP" sz="2000" dirty="0">
                <a:solidFill>
                  <a:schemeClr val="tx1"/>
                </a:solidFill>
                <a:latin typeface="+mj-ea"/>
              </a:rPr>
              <a:t>46</a:t>
            </a:r>
            <a:r>
              <a:rPr kumimoji="1" lang="ja-JP" altLang="en-US" sz="2000" dirty="0">
                <a:solidFill>
                  <a:schemeClr val="tx1"/>
                </a:solidFill>
                <a:latin typeface="+mj-ea"/>
              </a:rPr>
              <a:t>兆</a:t>
            </a:r>
            <a:r>
              <a:rPr kumimoji="1" lang="en-US" altLang="ja-JP" sz="2000" dirty="0">
                <a:solidFill>
                  <a:schemeClr val="tx1"/>
                </a:solidFill>
                <a:latin typeface="+mj-ea"/>
              </a:rPr>
              <a:t>1,030</a:t>
            </a:r>
            <a:r>
              <a:rPr kumimoji="1" lang="ja-JP" altLang="en-US" sz="2000" dirty="0">
                <a:solidFill>
                  <a:schemeClr val="tx1"/>
                </a:solidFill>
                <a:latin typeface="+mj-ea"/>
              </a:rPr>
              <a:t>億円　</a:t>
            </a:r>
            <a:r>
              <a:rPr kumimoji="1" lang="en-US" altLang="ja-JP" sz="2000" dirty="0">
                <a:solidFill>
                  <a:schemeClr val="tx1"/>
                </a:solidFill>
                <a:latin typeface="+mj-ea"/>
              </a:rPr>
              <a:t>(</a:t>
            </a:r>
            <a:r>
              <a:rPr kumimoji="1" lang="ja-JP" altLang="en-US" sz="2000" dirty="0">
                <a:solidFill>
                  <a:schemeClr val="tx1"/>
                </a:solidFill>
                <a:latin typeface="+mj-ea"/>
              </a:rPr>
              <a:t>▼</a:t>
            </a:r>
            <a:r>
              <a:rPr kumimoji="1" lang="en-US" altLang="ja-JP" sz="2000" dirty="0">
                <a:solidFill>
                  <a:schemeClr val="tx1"/>
                </a:solidFill>
                <a:latin typeface="+mj-ea"/>
              </a:rPr>
              <a:t>13.9%)</a:t>
            </a:r>
            <a:br>
              <a:rPr kumimoji="1" lang="en-US" altLang="ja-JP" sz="2000" dirty="0">
                <a:solidFill>
                  <a:schemeClr val="tx1"/>
                </a:solidFill>
                <a:latin typeface="+mj-ea"/>
              </a:rPr>
            </a:br>
            <a:r>
              <a:rPr kumimoji="1" lang="en-US" altLang="ja-JP" sz="2000" dirty="0">
                <a:solidFill>
                  <a:schemeClr val="tx1"/>
                </a:solidFill>
                <a:latin typeface="+mj-ea"/>
              </a:rPr>
              <a:t>          </a:t>
            </a:r>
            <a:r>
              <a:rPr kumimoji="1" lang="ja-JP" altLang="en-US" sz="2000" dirty="0">
                <a:solidFill>
                  <a:schemeClr val="tx1"/>
                </a:solidFill>
                <a:latin typeface="+mj-ea"/>
              </a:rPr>
              <a:t>　　　 </a:t>
            </a:r>
            <a:r>
              <a:rPr lang="ja-JP" altLang="en-US" sz="2000" dirty="0">
                <a:solidFill>
                  <a:schemeClr val="tx1"/>
                </a:solidFill>
                <a:latin typeface="+mj-ea"/>
              </a:rPr>
              <a:t>その他収入         </a:t>
            </a:r>
            <a:r>
              <a:rPr lang="en-US" altLang="ja-JP" sz="2000" dirty="0">
                <a:solidFill>
                  <a:schemeClr val="tx1"/>
                </a:solidFill>
                <a:latin typeface="+mj-ea"/>
              </a:rPr>
              <a:t>9</a:t>
            </a:r>
            <a:r>
              <a:rPr lang="ja-JP" altLang="en-US" sz="2000" dirty="0">
                <a:solidFill>
                  <a:schemeClr val="tx1"/>
                </a:solidFill>
                <a:latin typeface="+mj-ea"/>
              </a:rPr>
              <a:t>兆</a:t>
            </a:r>
            <a:r>
              <a:rPr lang="en-US" altLang="ja-JP" sz="2000" dirty="0">
                <a:solidFill>
                  <a:schemeClr val="tx1"/>
                </a:solidFill>
                <a:latin typeface="+mj-ea"/>
              </a:rPr>
              <a:t>1,510</a:t>
            </a:r>
            <a:r>
              <a:rPr lang="ja-JP" altLang="en-US" sz="2000" dirty="0">
                <a:solidFill>
                  <a:schemeClr val="tx1"/>
                </a:solidFill>
                <a:latin typeface="+mj-ea"/>
              </a:rPr>
              <a:t>億円　 </a:t>
            </a:r>
            <a:r>
              <a:rPr lang="en-US" altLang="ja-JP" sz="2000" dirty="0">
                <a:solidFill>
                  <a:schemeClr val="tx1"/>
                </a:solidFill>
                <a:latin typeface="+mj-ea"/>
              </a:rPr>
              <a:t>( 120.0%</a:t>
            </a:r>
            <a:r>
              <a:rPr lang="ja-JP" altLang="en-US" sz="2000" dirty="0">
                <a:solidFill>
                  <a:schemeClr val="tx1"/>
                </a:solidFill>
                <a:latin typeface="+mj-ea"/>
              </a:rPr>
              <a:t>）</a:t>
            </a:r>
            <a:br>
              <a:rPr lang="en-US" altLang="ja-JP" sz="2000" dirty="0">
                <a:solidFill>
                  <a:schemeClr val="tx1"/>
                </a:solidFill>
                <a:latin typeface="+mj-ea"/>
              </a:rPr>
            </a:br>
            <a:r>
              <a:rPr lang="ja-JP" altLang="en-US" sz="2000" dirty="0">
                <a:solidFill>
                  <a:schemeClr val="tx1"/>
                </a:solidFill>
                <a:latin typeface="+mj-ea"/>
              </a:rPr>
              <a:t>　                 </a:t>
            </a:r>
            <a:r>
              <a:rPr lang="en-US" altLang="ja-JP" sz="2000" dirty="0">
                <a:solidFill>
                  <a:schemeClr val="tx1"/>
                </a:solidFill>
                <a:latin typeface="+mj-ea"/>
              </a:rPr>
              <a:t>(</a:t>
            </a:r>
            <a:r>
              <a:rPr lang="ja-JP" altLang="en-US" sz="2000" dirty="0">
                <a:solidFill>
                  <a:schemeClr val="tx1"/>
                </a:solidFill>
                <a:latin typeface="+mj-ea"/>
              </a:rPr>
              <a:t>うち「埋蔵金」　  </a:t>
            </a:r>
            <a:r>
              <a:rPr lang="en-US" altLang="ja-JP" sz="2000" dirty="0">
                <a:solidFill>
                  <a:schemeClr val="tx1"/>
                </a:solidFill>
                <a:latin typeface="+mj-ea"/>
              </a:rPr>
              <a:t>4</a:t>
            </a:r>
            <a:r>
              <a:rPr lang="ja-JP" altLang="en-US" sz="2000" dirty="0">
                <a:solidFill>
                  <a:schemeClr val="tx1"/>
                </a:solidFill>
                <a:latin typeface="+mj-ea"/>
              </a:rPr>
              <a:t>兆</a:t>
            </a:r>
            <a:r>
              <a:rPr lang="en-US" altLang="ja-JP" sz="2000" dirty="0">
                <a:solidFill>
                  <a:schemeClr val="tx1"/>
                </a:solidFill>
                <a:latin typeface="+mj-ea"/>
              </a:rPr>
              <a:t>2,350</a:t>
            </a:r>
            <a:r>
              <a:rPr lang="ja-JP" altLang="en-US" sz="2000" dirty="0">
                <a:solidFill>
                  <a:schemeClr val="tx1"/>
                </a:solidFill>
                <a:latin typeface="+mj-ea"/>
              </a:rPr>
              <a:t>億円）</a:t>
            </a:r>
            <a:br>
              <a:rPr lang="en-US" altLang="ja-JP" sz="2000" dirty="0">
                <a:solidFill>
                  <a:schemeClr val="tx1"/>
                </a:solidFill>
                <a:latin typeface="+mj-ea"/>
              </a:rPr>
            </a:br>
            <a:r>
              <a:rPr lang="en-US" altLang="ja-JP" sz="2000" dirty="0">
                <a:solidFill>
                  <a:schemeClr val="tx1"/>
                </a:solidFill>
                <a:latin typeface="+mj-ea"/>
              </a:rPr>
              <a:t>                  </a:t>
            </a:r>
            <a:r>
              <a:rPr lang="ja-JP" altLang="en-US" sz="2000" dirty="0">
                <a:solidFill>
                  <a:schemeClr val="tx1"/>
                </a:solidFill>
                <a:latin typeface="+mj-ea"/>
              </a:rPr>
              <a:t>国債発行　　　　  </a:t>
            </a:r>
            <a:r>
              <a:rPr lang="en-US" altLang="ja-JP" sz="2000" dirty="0">
                <a:solidFill>
                  <a:schemeClr val="tx1"/>
                </a:solidFill>
                <a:latin typeface="+mj-ea"/>
              </a:rPr>
              <a:t>33</a:t>
            </a:r>
            <a:r>
              <a:rPr lang="ja-JP" altLang="en-US" sz="2000" dirty="0">
                <a:solidFill>
                  <a:schemeClr val="tx1"/>
                </a:solidFill>
                <a:latin typeface="+mj-ea"/>
              </a:rPr>
              <a:t>兆</a:t>
            </a:r>
            <a:r>
              <a:rPr lang="en-US" altLang="ja-JP" sz="2000" dirty="0">
                <a:solidFill>
                  <a:schemeClr val="tx1"/>
                </a:solidFill>
                <a:latin typeface="+mj-ea"/>
              </a:rPr>
              <a:t>2,940</a:t>
            </a:r>
            <a:r>
              <a:rPr lang="ja-JP" altLang="en-US" sz="2000" dirty="0">
                <a:solidFill>
                  <a:schemeClr val="tx1"/>
                </a:solidFill>
                <a:latin typeface="+mj-ea"/>
              </a:rPr>
              <a:t>億円    （</a:t>
            </a:r>
            <a:r>
              <a:rPr lang="en-US" altLang="ja-JP" sz="2000" dirty="0">
                <a:solidFill>
                  <a:schemeClr val="tx1"/>
                </a:solidFill>
                <a:latin typeface="+mj-ea"/>
              </a:rPr>
              <a:t>31.3%)</a:t>
            </a:r>
            <a:br>
              <a:rPr lang="en-US" altLang="ja-JP" sz="2000" dirty="0">
                <a:solidFill>
                  <a:schemeClr val="tx1"/>
                </a:solidFill>
                <a:latin typeface="+mj-ea"/>
              </a:rPr>
            </a:br>
            <a:r>
              <a:rPr lang="ja-JP" altLang="en-US" sz="2000" dirty="0">
                <a:solidFill>
                  <a:schemeClr val="tx1"/>
                </a:solidFill>
                <a:latin typeface="+mj-ea"/>
              </a:rPr>
              <a:t>　　　　         一般歳出　　       </a:t>
            </a:r>
            <a:r>
              <a:rPr lang="en-US" altLang="ja-JP" sz="2000" dirty="0">
                <a:solidFill>
                  <a:schemeClr val="tx1"/>
                </a:solidFill>
                <a:latin typeface="+mj-ea"/>
              </a:rPr>
              <a:t>51</a:t>
            </a:r>
            <a:r>
              <a:rPr lang="ja-JP" altLang="en-US" sz="2000" dirty="0">
                <a:solidFill>
                  <a:schemeClr val="tx1"/>
                </a:solidFill>
                <a:latin typeface="+mj-ea"/>
              </a:rPr>
              <a:t>兆</a:t>
            </a:r>
            <a:r>
              <a:rPr lang="en-US" altLang="ja-JP" sz="2000" dirty="0">
                <a:solidFill>
                  <a:schemeClr val="tx1"/>
                </a:solidFill>
                <a:latin typeface="+mj-ea"/>
              </a:rPr>
              <a:t>7,310</a:t>
            </a:r>
            <a:r>
              <a:rPr lang="ja-JP" altLang="en-US" sz="2000" dirty="0">
                <a:solidFill>
                  <a:schemeClr val="tx1"/>
                </a:solidFill>
                <a:latin typeface="+mj-ea"/>
              </a:rPr>
              <a:t>億円   　 </a:t>
            </a:r>
            <a:r>
              <a:rPr lang="en-US" altLang="ja-JP" sz="2000" dirty="0">
                <a:solidFill>
                  <a:schemeClr val="tx1"/>
                </a:solidFill>
                <a:latin typeface="+mj-ea"/>
              </a:rPr>
              <a:t>(9.4%)</a:t>
            </a:r>
            <a:br>
              <a:rPr lang="en-US" altLang="ja-JP" sz="2000" dirty="0">
                <a:solidFill>
                  <a:schemeClr val="tx1"/>
                </a:solidFill>
                <a:latin typeface="+mj-ea"/>
              </a:rPr>
            </a:br>
            <a:r>
              <a:rPr lang="en-US" altLang="ja-JP" sz="2000" dirty="0">
                <a:solidFill>
                  <a:schemeClr val="tx1"/>
                </a:solidFill>
                <a:latin typeface="+mj-ea"/>
              </a:rPr>
              <a:t>                  </a:t>
            </a:r>
            <a:r>
              <a:rPr lang="ja-JP" altLang="en-US" sz="2000" dirty="0">
                <a:solidFill>
                  <a:schemeClr val="tx1"/>
                </a:solidFill>
                <a:latin typeface="+mj-ea"/>
              </a:rPr>
              <a:t>社会保障　　　 　 </a:t>
            </a:r>
            <a:r>
              <a:rPr lang="en-US" altLang="ja-JP" sz="2000" dirty="0">
                <a:solidFill>
                  <a:schemeClr val="tx1"/>
                </a:solidFill>
                <a:latin typeface="+mj-ea"/>
              </a:rPr>
              <a:t>24</a:t>
            </a:r>
            <a:r>
              <a:rPr lang="ja-JP" altLang="en-US" sz="2000" dirty="0">
                <a:solidFill>
                  <a:schemeClr val="tx1"/>
                </a:solidFill>
                <a:latin typeface="+mj-ea"/>
              </a:rPr>
              <a:t>兆</a:t>
            </a:r>
            <a:r>
              <a:rPr lang="en-US" altLang="ja-JP" sz="2000" dirty="0">
                <a:solidFill>
                  <a:schemeClr val="tx1"/>
                </a:solidFill>
                <a:latin typeface="+mj-ea"/>
              </a:rPr>
              <a:t>8,344</a:t>
            </a:r>
            <a:r>
              <a:rPr lang="ja-JP" altLang="en-US" sz="2000" dirty="0">
                <a:solidFill>
                  <a:schemeClr val="tx1"/>
                </a:solidFill>
                <a:latin typeface="+mj-ea"/>
              </a:rPr>
              <a:t>億円 　 </a:t>
            </a:r>
            <a:r>
              <a:rPr lang="en-US" altLang="ja-JP" sz="2000" dirty="0">
                <a:solidFill>
                  <a:schemeClr val="tx1"/>
                </a:solidFill>
                <a:latin typeface="+mj-ea"/>
              </a:rPr>
              <a:t>(14.0%</a:t>
            </a:r>
            <a:r>
              <a:rPr lang="ja-JP" altLang="en-US" sz="2000" dirty="0">
                <a:solidFill>
                  <a:schemeClr val="tx1"/>
                </a:solidFill>
                <a:latin typeface="+mj-ea"/>
              </a:rPr>
              <a:t>）</a:t>
            </a:r>
            <a:br>
              <a:rPr kumimoji="1" lang="en-US" altLang="ja-JP" sz="2000" dirty="0">
                <a:solidFill>
                  <a:schemeClr val="tx1"/>
                </a:solidFill>
                <a:latin typeface="+mj-ea"/>
              </a:rPr>
            </a:br>
            <a:r>
              <a:rPr kumimoji="1" lang="en-US" altLang="ja-JP" sz="2000" dirty="0">
                <a:solidFill>
                  <a:schemeClr val="tx1"/>
                </a:solidFill>
                <a:latin typeface="+mj-ea"/>
              </a:rPr>
              <a:t>                  </a:t>
            </a:r>
            <a:r>
              <a:rPr kumimoji="1" lang="ja-JP" altLang="en-US" sz="2000" dirty="0">
                <a:solidFill>
                  <a:schemeClr val="tx1"/>
                </a:solidFill>
                <a:latin typeface="+mj-ea"/>
              </a:rPr>
              <a:t>公共事業　　　　   </a:t>
            </a:r>
            <a:r>
              <a:rPr kumimoji="1" lang="en-US" altLang="ja-JP" sz="2000" dirty="0">
                <a:solidFill>
                  <a:schemeClr val="tx1"/>
                </a:solidFill>
                <a:latin typeface="+mj-ea"/>
              </a:rPr>
              <a:t>7</a:t>
            </a:r>
            <a:r>
              <a:rPr kumimoji="1" lang="ja-JP" altLang="en-US" sz="2000" dirty="0">
                <a:solidFill>
                  <a:schemeClr val="tx1"/>
                </a:solidFill>
                <a:latin typeface="+mj-ea"/>
              </a:rPr>
              <a:t>兆　 </a:t>
            </a:r>
            <a:r>
              <a:rPr kumimoji="1" lang="en-US" altLang="ja-JP" sz="2000" dirty="0">
                <a:solidFill>
                  <a:schemeClr val="tx1"/>
                </a:solidFill>
                <a:latin typeface="+mj-ea"/>
              </a:rPr>
              <a:t>701</a:t>
            </a:r>
            <a:r>
              <a:rPr kumimoji="1" lang="ja-JP" altLang="en-US" sz="2000" dirty="0">
                <a:solidFill>
                  <a:schemeClr val="tx1"/>
                </a:solidFill>
                <a:latin typeface="+mj-ea"/>
              </a:rPr>
              <a:t>億円　　  </a:t>
            </a:r>
            <a:r>
              <a:rPr kumimoji="1" lang="en-US" altLang="ja-JP" sz="2000" dirty="0">
                <a:solidFill>
                  <a:schemeClr val="tx1"/>
                </a:solidFill>
                <a:latin typeface="+mj-ea"/>
              </a:rPr>
              <a:t>(5.0%)</a:t>
            </a:r>
            <a:br>
              <a:rPr kumimoji="1" lang="en-US" altLang="ja-JP" sz="2000" dirty="0">
                <a:solidFill>
                  <a:schemeClr val="tx1"/>
                </a:solidFill>
                <a:latin typeface="+mj-ea"/>
              </a:rPr>
            </a:br>
            <a:r>
              <a:rPr kumimoji="1" lang="en-US" altLang="ja-JP" sz="2000" dirty="0">
                <a:solidFill>
                  <a:schemeClr val="tx1"/>
                </a:solidFill>
                <a:latin typeface="+mj-ea"/>
              </a:rPr>
              <a:t>          </a:t>
            </a:r>
            <a:r>
              <a:rPr kumimoji="1" lang="ja-JP" altLang="en-US" sz="2000" dirty="0">
                <a:solidFill>
                  <a:schemeClr val="tx1"/>
                </a:solidFill>
                <a:latin typeface="+mj-ea"/>
              </a:rPr>
              <a:t>　　　　地方</a:t>
            </a:r>
            <a:r>
              <a:rPr lang="ja-JP" altLang="en-US" sz="2000" dirty="0">
                <a:solidFill>
                  <a:schemeClr val="tx1"/>
                </a:solidFill>
                <a:latin typeface="+mj-ea"/>
              </a:rPr>
              <a:t>交付税など </a:t>
            </a:r>
            <a:r>
              <a:rPr lang="en-US" altLang="ja-JP" sz="2000" dirty="0">
                <a:solidFill>
                  <a:schemeClr val="tx1"/>
                </a:solidFill>
                <a:latin typeface="+mj-ea"/>
              </a:rPr>
              <a:t>16</a:t>
            </a:r>
            <a:r>
              <a:rPr lang="ja-JP" altLang="en-US" sz="2000" dirty="0">
                <a:solidFill>
                  <a:schemeClr val="tx1"/>
                </a:solidFill>
                <a:latin typeface="+mj-ea"/>
              </a:rPr>
              <a:t>兆</a:t>
            </a:r>
            <a:r>
              <a:rPr lang="en-US" altLang="ja-JP" sz="2000" dirty="0">
                <a:solidFill>
                  <a:schemeClr val="tx1"/>
                </a:solidFill>
                <a:latin typeface="+mj-ea"/>
              </a:rPr>
              <a:t>5,733</a:t>
            </a:r>
            <a:r>
              <a:rPr lang="ja-JP" altLang="en-US" sz="2000" dirty="0">
                <a:solidFill>
                  <a:schemeClr val="tx1"/>
                </a:solidFill>
                <a:latin typeface="+mj-ea"/>
              </a:rPr>
              <a:t>億円  　　</a:t>
            </a:r>
            <a:r>
              <a:rPr lang="en-US" altLang="ja-JP" sz="2000" dirty="0">
                <a:solidFill>
                  <a:schemeClr val="tx1"/>
                </a:solidFill>
                <a:latin typeface="+mj-ea"/>
              </a:rPr>
              <a:t>(6.1%)</a:t>
            </a:r>
            <a:br>
              <a:rPr lang="en-US" altLang="ja-JP" sz="2000" dirty="0">
                <a:solidFill>
                  <a:schemeClr val="tx1"/>
                </a:solidFill>
                <a:latin typeface="+mj-ea"/>
              </a:rPr>
            </a:br>
            <a:r>
              <a:rPr lang="en-US" altLang="ja-JP" sz="2000" dirty="0">
                <a:solidFill>
                  <a:schemeClr val="tx1"/>
                </a:solidFill>
                <a:latin typeface="+mj-ea"/>
              </a:rPr>
              <a:t>         </a:t>
            </a:r>
            <a:r>
              <a:rPr lang="ja-JP" altLang="en-US" sz="2000" dirty="0">
                <a:solidFill>
                  <a:schemeClr val="tx1"/>
                </a:solidFill>
                <a:latin typeface="+mj-ea"/>
              </a:rPr>
              <a:t>　　　　</a:t>
            </a:r>
            <a:r>
              <a:rPr lang="en-US" altLang="ja-JP" sz="2000" dirty="0">
                <a:solidFill>
                  <a:schemeClr val="tx1"/>
                </a:solidFill>
                <a:latin typeface="+mj-ea"/>
              </a:rPr>
              <a:t> </a:t>
            </a:r>
            <a:r>
              <a:rPr lang="ja-JP" altLang="en-US" sz="2000" dirty="0">
                <a:solidFill>
                  <a:schemeClr val="tx1"/>
                </a:solidFill>
                <a:latin typeface="+mj-ea"/>
              </a:rPr>
              <a:t>国債費　　　　     </a:t>
            </a:r>
            <a:r>
              <a:rPr lang="en-US" altLang="ja-JP" sz="2000" dirty="0">
                <a:solidFill>
                  <a:schemeClr val="tx1"/>
                </a:solidFill>
                <a:latin typeface="+mj-ea"/>
              </a:rPr>
              <a:t>20</a:t>
            </a:r>
            <a:r>
              <a:rPr lang="ja-JP" altLang="en-US" sz="2000" dirty="0">
                <a:solidFill>
                  <a:schemeClr val="tx1"/>
                </a:solidFill>
                <a:latin typeface="+mj-ea"/>
              </a:rPr>
              <a:t>兆</a:t>
            </a:r>
            <a:r>
              <a:rPr lang="en-US" altLang="ja-JP" sz="2000" dirty="0">
                <a:solidFill>
                  <a:schemeClr val="tx1"/>
                </a:solidFill>
                <a:latin typeface="+mj-ea"/>
              </a:rPr>
              <a:t>2,437</a:t>
            </a:r>
            <a:r>
              <a:rPr lang="ja-JP" altLang="en-US" sz="2000" dirty="0">
                <a:solidFill>
                  <a:schemeClr val="tx1"/>
                </a:solidFill>
                <a:latin typeface="+mj-ea"/>
              </a:rPr>
              <a:t>億円 　　 </a:t>
            </a:r>
            <a:r>
              <a:rPr lang="en-US" altLang="ja-JP" sz="2000" dirty="0">
                <a:solidFill>
                  <a:schemeClr val="tx1"/>
                </a:solidFill>
                <a:latin typeface="+mj-ea"/>
              </a:rPr>
              <a:t>(0.4%</a:t>
            </a:r>
            <a:r>
              <a:rPr lang="ja-JP" altLang="en-US" sz="2000" dirty="0">
                <a:solidFill>
                  <a:schemeClr val="tx1"/>
                </a:solidFill>
                <a:latin typeface="+mj-ea"/>
              </a:rPr>
              <a:t>）</a:t>
            </a:r>
            <a:endParaRPr kumimoji="1" lang="ja-JP" altLang="en-US" sz="2000" dirty="0">
              <a:solidFill>
                <a:schemeClr val="tx1"/>
              </a:solidFill>
              <a:latin typeface="+mj-ea"/>
            </a:endParaRPr>
          </a:p>
        </p:txBody>
      </p:sp>
      <p:sp>
        <p:nvSpPr>
          <p:cNvPr id="3" name="コンテンツ プレースホルダ 2"/>
          <p:cNvSpPr>
            <a:spLocks noGrp="1"/>
          </p:cNvSpPr>
          <p:nvPr>
            <p:ph idx="1"/>
          </p:nvPr>
        </p:nvSpPr>
        <p:spPr>
          <a:xfrm>
            <a:off x="386922" y="285728"/>
            <a:ext cx="2244345" cy="6357982"/>
          </a:xfrm>
        </p:spPr>
        <p:txBody>
          <a:bodyPr/>
          <a:lstStyle/>
          <a:p>
            <a:pPr>
              <a:buNone/>
            </a:pPr>
            <a:endParaRPr kumimoji="1" lang="en-US" altLang="ja-JP" sz="1800" b="1" dirty="0">
              <a:latin typeface="+mj-ea"/>
              <a:ea typeface="+mj-ea"/>
            </a:endParaRPr>
          </a:p>
          <a:p>
            <a:pPr>
              <a:buNone/>
            </a:pPr>
            <a:endParaRPr lang="en-US" altLang="ja-JP" sz="1800" b="1" dirty="0">
              <a:latin typeface="+mj-ea"/>
              <a:ea typeface="+mj-ea"/>
            </a:endParaRPr>
          </a:p>
          <a:p>
            <a:pPr>
              <a:buNone/>
            </a:pPr>
            <a:endParaRPr kumimoji="1" lang="en-US" altLang="ja-JP" sz="1800" b="1" dirty="0">
              <a:latin typeface="+mj-ea"/>
              <a:ea typeface="+mj-ea"/>
            </a:endParaRPr>
          </a:p>
          <a:p>
            <a:pPr>
              <a:buNone/>
            </a:pPr>
            <a:endParaRPr kumimoji="1" lang="en-US" altLang="ja-JP" sz="1800" b="1" dirty="0">
              <a:latin typeface="+mj-ea"/>
              <a:ea typeface="+mj-ea"/>
            </a:endParaRPr>
          </a:p>
          <a:p>
            <a:pPr>
              <a:buNone/>
            </a:pPr>
            <a:endParaRPr kumimoji="1" lang="en-US" altLang="ja-JP" dirty="0">
              <a:latin typeface="+mj-ea"/>
              <a:ea typeface="+mj-ea"/>
            </a:endParaRPr>
          </a:p>
          <a:p>
            <a:pPr>
              <a:buNone/>
            </a:pPr>
            <a:endParaRPr kumimoji="1" lang="en-US" altLang="ja-JP" dirty="0">
              <a:latin typeface="+mj-ea"/>
              <a:ea typeface="+mj-ea"/>
            </a:endParaRPr>
          </a:p>
        </p:txBody>
      </p:sp>
      <p:sp>
        <p:nvSpPr>
          <p:cNvPr id="4" name="正方形/長方形 3"/>
          <p:cNvSpPr/>
          <p:nvPr/>
        </p:nvSpPr>
        <p:spPr>
          <a:xfrm>
            <a:off x="2666988" y="285728"/>
            <a:ext cx="6774703" cy="4286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latin typeface="ＭＳ Ｐゴシック" pitchFamily="50" charset="-128"/>
                <a:ea typeface="ＭＳ Ｐゴシック" pitchFamily="50" charset="-128"/>
              </a:rPr>
              <a:t>09</a:t>
            </a:r>
            <a:r>
              <a:rPr lang="ja-JP" altLang="en-US" sz="2400" b="1" dirty="0">
                <a:latin typeface="ＭＳ Ｐゴシック" pitchFamily="50" charset="-128"/>
                <a:ea typeface="ＭＳ Ｐゴシック" pitchFamily="50" charset="-128"/>
              </a:rPr>
              <a:t>年度一般会計　　</a:t>
            </a:r>
            <a:r>
              <a:rPr lang="en-US" altLang="ja-JP" sz="2400" b="1" dirty="0">
                <a:latin typeface="ＭＳ Ｐゴシック" pitchFamily="50" charset="-128"/>
                <a:ea typeface="ＭＳ Ｐゴシック" pitchFamily="50" charset="-128"/>
              </a:rPr>
              <a:t>88</a:t>
            </a:r>
            <a:r>
              <a:rPr lang="ja-JP" altLang="en-US" sz="2400" b="1" dirty="0">
                <a:latin typeface="ＭＳ Ｐゴシック" pitchFamily="50" charset="-128"/>
                <a:ea typeface="ＭＳ Ｐゴシック" pitchFamily="50" charset="-128"/>
              </a:rPr>
              <a:t>兆</a:t>
            </a:r>
            <a:r>
              <a:rPr lang="en-US" altLang="ja-JP" sz="2400" b="1" dirty="0">
                <a:latin typeface="ＭＳ Ｐゴシック" pitchFamily="50" charset="-128"/>
                <a:ea typeface="ＭＳ Ｐゴシック" pitchFamily="50" charset="-128"/>
              </a:rPr>
              <a:t>5480</a:t>
            </a:r>
            <a:r>
              <a:rPr lang="ja-JP" altLang="en-US" sz="2400" b="1" dirty="0">
                <a:latin typeface="ＭＳ Ｐゴシック" pitchFamily="50" charset="-128"/>
                <a:ea typeface="ＭＳ Ｐゴシック" pitchFamily="50" charset="-128"/>
              </a:rPr>
              <a:t>億円　</a:t>
            </a:r>
            <a:r>
              <a:rPr lang="en-US" altLang="ja-JP" sz="2400" b="1" dirty="0">
                <a:latin typeface="ＭＳ Ｐゴシック" pitchFamily="50" charset="-128"/>
                <a:ea typeface="ＭＳ Ｐゴシック" pitchFamily="50" charset="-128"/>
              </a:rPr>
              <a:t>6.6</a:t>
            </a:r>
            <a:r>
              <a:rPr lang="ja-JP" altLang="en-US" sz="2400" b="1" dirty="0">
                <a:latin typeface="ＭＳ Ｐゴシック" pitchFamily="50" charset="-128"/>
                <a:ea typeface="ＭＳ Ｐゴシック" pitchFamily="50" charset="-128"/>
              </a:rPr>
              <a:t>％増</a:t>
            </a:r>
            <a:endParaRPr kumimoji="1" lang="ja-JP" altLang="en-US" sz="2400" b="1" dirty="0">
              <a:latin typeface="ＭＳ Ｐゴシック" pitchFamily="50" charset="-128"/>
              <a:ea typeface="ＭＳ Ｐゴシック" pitchFamily="50" charset="-128"/>
            </a:endParaRPr>
          </a:p>
        </p:txBody>
      </p:sp>
      <p:sp>
        <p:nvSpPr>
          <p:cNvPr id="5" name="正方形/長方形 4"/>
          <p:cNvSpPr/>
          <p:nvPr/>
        </p:nvSpPr>
        <p:spPr>
          <a:xfrm>
            <a:off x="3018224" y="857232"/>
            <a:ext cx="464347"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歳入</a:t>
            </a:r>
            <a:endParaRPr kumimoji="1" lang="ja-JP" altLang="en-US" sz="2000" dirty="0">
              <a:solidFill>
                <a:schemeClr val="tx1"/>
              </a:solidFill>
            </a:endParaRPr>
          </a:p>
        </p:txBody>
      </p:sp>
      <p:sp>
        <p:nvSpPr>
          <p:cNvPr id="6" name="正方形/長方形 5"/>
          <p:cNvSpPr/>
          <p:nvPr/>
        </p:nvSpPr>
        <p:spPr>
          <a:xfrm>
            <a:off x="3018224" y="2071678"/>
            <a:ext cx="464347"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歳出</a:t>
            </a:r>
            <a:endParaRPr kumimoji="1" lang="ja-JP" altLang="en-US" dirty="0">
              <a:solidFill>
                <a:schemeClr val="tx1"/>
              </a:solidFill>
            </a:endParaRPr>
          </a:p>
        </p:txBody>
      </p:sp>
      <p:cxnSp>
        <p:nvCxnSpPr>
          <p:cNvPr id="8" name="直線コネクタ 7"/>
          <p:cNvCxnSpPr/>
          <p:nvPr/>
        </p:nvCxnSpPr>
        <p:spPr>
          <a:xfrm>
            <a:off x="3095614" y="2000240"/>
            <a:ext cx="595912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666986" y="3786190"/>
            <a:ext cx="2053843" cy="2857520"/>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ea typeface="+mj-ea"/>
              </a:rPr>
              <a:t>「</a:t>
            </a:r>
            <a:r>
              <a:rPr lang="ja-JP" altLang="en-US" b="1" dirty="0">
                <a:solidFill>
                  <a:schemeClr val="tx1"/>
                </a:solidFill>
                <a:latin typeface="+mj-ea"/>
                <a:ea typeface="+mj-ea"/>
              </a:rPr>
              <a:t>埋蔵金</a:t>
            </a:r>
            <a:r>
              <a:rPr lang="ja-JP" altLang="en-US" dirty="0">
                <a:solidFill>
                  <a:schemeClr val="tx1"/>
                </a:solidFill>
                <a:latin typeface="+mj-ea"/>
                <a:ea typeface="+mj-ea"/>
              </a:rPr>
              <a:t>」</a:t>
            </a:r>
            <a:r>
              <a:rPr lang="en-US" altLang="ja-JP" dirty="0">
                <a:solidFill>
                  <a:schemeClr val="tx1"/>
                </a:solidFill>
                <a:latin typeface="+mj-ea"/>
                <a:ea typeface="+mj-ea"/>
              </a:rPr>
              <a:t>(=</a:t>
            </a:r>
            <a:r>
              <a:rPr lang="ja-JP" altLang="en-US" dirty="0">
                <a:solidFill>
                  <a:schemeClr val="tx1"/>
                </a:solidFill>
                <a:latin typeface="+mj-ea"/>
                <a:ea typeface="+mj-ea"/>
              </a:rPr>
              <a:t>財政投融資</a:t>
            </a:r>
            <a:r>
              <a:rPr lang="en-US" altLang="ja-JP" dirty="0">
                <a:solidFill>
                  <a:schemeClr val="tx1"/>
                </a:solidFill>
                <a:latin typeface="+mj-ea"/>
                <a:ea typeface="+mj-ea"/>
              </a:rPr>
              <a:t>21</a:t>
            </a:r>
            <a:r>
              <a:rPr lang="ja-JP" altLang="en-US" dirty="0">
                <a:solidFill>
                  <a:schemeClr val="tx1"/>
                </a:solidFill>
                <a:latin typeface="+mj-ea"/>
                <a:ea typeface="+mj-ea"/>
              </a:rPr>
              <a:t>特別会計の準備金</a:t>
            </a:r>
            <a:r>
              <a:rPr lang="en-US" altLang="ja-JP" dirty="0">
                <a:solidFill>
                  <a:schemeClr val="tx1"/>
                </a:solidFill>
                <a:latin typeface="+mj-ea"/>
                <a:ea typeface="+mj-ea"/>
              </a:rPr>
              <a:t>)</a:t>
            </a:r>
            <a:r>
              <a:rPr lang="ja-JP" altLang="en-US" dirty="0">
                <a:solidFill>
                  <a:schemeClr val="tx1"/>
                </a:solidFill>
                <a:latin typeface="+mj-ea"/>
                <a:ea typeface="+mj-ea"/>
              </a:rPr>
              <a:t>から</a:t>
            </a:r>
            <a:r>
              <a:rPr lang="en-US" altLang="ja-JP" b="1" dirty="0">
                <a:solidFill>
                  <a:srgbClr val="FF0000"/>
                </a:solidFill>
                <a:latin typeface="+mj-ea"/>
                <a:ea typeface="+mj-ea"/>
              </a:rPr>
              <a:t>8.4</a:t>
            </a:r>
            <a:r>
              <a:rPr lang="ja-JP" altLang="en-US" b="1" dirty="0">
                <a:solidFill>
                  <a:srgbClr val="FF0000"/>
                </a:solidFill>
                <a:latin typeface="+mj-ea"/>
                <a:ea typeface="+mj-ea"/>
              </a:rPr>
              <a:t>兆円</a:t>
            </a:r>
            <a:r>
              <a:rPr lang="ja-JP" altLang="en-US" dirty="0">
                <a:solidFill>
                  <a:schemeClr val="tx1"/>
                </a:solidFill>
                <a:latin typeface="+mj-ea"/>
                <a:ea typeface="+mj-ea"/>
              </a:rPr>
              <a:t>を取崩し</a:t>
            </a:r>
            <a:endParaRPr lang="en-US" altLang="ja-JP" dirty="0">
              <a:solidFill>
                <a:schemeClr val="tx1"/>
              </a:solidFill>
              <a:latin typeface="+mj-ea"/>
              <a:ea typeface="+mj-ea"/>
            </a:endParaRPr>
          </a:p>
          <a:p>
            <a:r>
              <a:rPr lang="ja-JP" altLang="en-US" dirty="0">
                <a:solidFill>
                  <a:schemeClr val="tx1"/>
                </a:solidFill>
                <a:latin typeface="+mj-ea"/>
                <a:ea typeface="+mj-ea"/>
              </a:rPr>
              <a:t>・</a:t>
            </a:r>
            <a:r>
              <a:rPr lang="en-US" altLang="ja-JP" dirty="0">
                <a:solidFill>
                  <a:schemeClr val="tx1"/>
                </a:solidFill>
                <a:latin typeface="+mj-ea"/>
                <a:ea typeface="+mj-ea"/>
              </a:rPr>
              <a:t>09</a:t>
            </a:r>
            <a:r>
              <a:rPr lang="ja-JP" altLang="en-US" dirty="0">
                <a:solidFill>
                  <a:schemeClr val="tx1"/>
                </a:solidFill>
                <a:latin typeface="+mj-ea"/>
                <a:ea typeface="+mj-ea"/>
              </a:rPr>
              <a:t>予算－</a:t>
            </a:r>
            <a:r>
              <a:rPr lang="en-US" altLang="ja-JP" dirty="0">
                <a:solidFill>
                  <a:schemeClr val="tx1"/>
                </a:solidFill>
                <a:latin typeface="+mj-ea"/>
                <a:ea typeface="+mj-ea"/>
              </a:rPr>
              <a:t>4</a:t>
            </a:r>
            <a:r>
              <a:rPr lang="ja-JP" altLang="en-US" dirty="0">
                <a:solidFill>
                  <a:schemeClr val="tx1"/>
                </a:solidFill>
                <a:latin typeface="+mj-ea"/>
                <a:ea typeface="+mj-ea"/>
              </a:rPr>
              <a:t>兆</a:t>
            </a:r>
            <a:endParaRPr lang="en-US" altLang="ja-JP" dirty="0">
              <a:solidFill>
                <a:schemeClr val="tx1"/>
              </a:solidFill>
              <a:latin typeface="+mj-ea"/>
              <a:ea typeface="+mj-ea"/>
            </a:endParaRPr>
          </a:p>
          <a:p>
            <a:r>
              <a:rPr lang="ja-JP" altLang="en-US" dirty="0">
                <a:solidFill>
                  <a:schemeClr val="tx1"/>
                </a:solidFill>
                <a:latin typeface="+mj-ea"/>
                <a:ea typeface="+mj-ea"/>
              </a:rPr>
              <a:t>　</a:t>
            </a:r>
            <a:r>
              <a:rPr lang="en-US" altLang="ja-JP" dirty="0">
                <a:solidFill>
                  <a:schemeClr val="tx1"/>
                </a:solidFill>
                <a:latin typeface="+mj-ea"/>
                <a:ea typeface="+mj-ea"/>
              </a:rPr>
              <a:t>2,350</a:t>
            </a:r>
            <a:r>
              <a:rPr lang="ja-JP" altLang="en-US" dirty="0">
                <a:solidFill>
                  <a:schemeClr val="tx1"/>
                </a:solidFill>
                <a:latin typeface="+mj-ea"/>
                <a:ea typeface="+mj-ea"/>
              </a:rPr>
              <a:t>億円</a:t>
            </a:r>
            <a:endParaRPr lang="en-US" altLang="ja-JP" dirty="0">
              <a:solidFill>
                <a:schemeClr val="tx1"/>
              </a:solidFill>
              <a:latin typeface="+mj-ea"/>
              <a:ea typeface="+mj-ea"/>
            </a:endParaRPr>
          </a:p>
          <a:p>
            <a:r>
              <a:rPr lang="ja-JP" altLang="en-US" dirty="0">
                <a:solidFill>
                  <a:schemeClr val="tx1"/>
                </a:solidFill>
                <a:latin typeface="+mj-ea"/>
                <a:ea typeface="+mj-ea"/>
              </a:rPr>
              <a:t>・</a:t>
            </a:r>
            <a:r>
              <a:rPr lang="en-US" altLang="ja-JP" dirty="0">
                <a:solidFill>
                  <a:schemeClr val="tx1"/>
                </a:solidFill>
                <a:latin typeface="+mj-ea"/>
                <a:ea typeface="+mj-ea"/>
              </a:rPr>
              <a:t>08</a:t>
            </a:r>
            <a:r>
              <a:rPr lang="ja-JP" altLang="en-US" dirty="0">
                <a:solidFill>
                  <a:schemeClr val="tx1"/>
                </a:solidFill>
                <a:latin typeface="+mj-ea"/>
                <a:ea typeface="+mj-ea"/>
              </a:rPr>
              <a:t>年度</a:t>
            </a:r>
            <a:r>
              <a:rPr lang="en-US" altLang="ja-JP" dirty="0">
                <a:solidFill>
                  <a:schemeClr val="tx1"/>
                </a:solidFill>
                <a:latin typeface="+mj-ea"/>
                <a:ea typeface="+mj-ea"/>
              </a:rPr>
              <a:t>2</a:t>
            </a:r>
            <a:r>
              <a:rPr lang="ja-JP" altLang="en-US" dirty="0">
                <a:solidFill>
                  <a:schemeClr val="tx1"/>
                </a:solidFill>
                <a:latin typeface="+mj-ea"/>
                <a:ea typeface="+mj-ea"/>
              </a:rPr>
              <a:t>次補正　</a:t>
            </a:r>
            <a:endParaRPr lang="en-US" altLang="ja-JP" dirty="0">
              <a:solidFill>
                <a:schemeClr val="tx1"/>
              </a:solidFill>
              <a:latin typeface="+mj-ea"/>
              <a:ea typeface="+mj-ea"/>
            </a:endParaRPr>
          </a:p>
          <a:p>
            <a:r>
              <a:rPr lang="ja-JP" altLang="en-US" dirty="0">
                <a:solidFill>
                  <a:schemeClr val="tx1"/>
                </a:solidFill>
                <a:latin typeface="+mj-ea"/>
                <a:ea typeface="+mj-ea"/>
              </a:rPr>
              <a:t>　定額給付金な</a:t>
            </a:r>
            <a:endParaRPr lang="en-US" altLang="ja-JP" dirty="0">
              <a:solidFill>
                <a:schemeClr val="tx1"/>
              </a:solidFill>
              <a:latin typeface="+mj-ea"/>
              <a:ea typeface="+mj-ea"/>
            </a:endParaRPr>
          </a:p>
          <a:p>
            <a:r>
              <a:rPr lang="ja-JP" altLang="en-US" dirty="0">
                <a:solidFill>
                  <a:schemeClr val="tx1"/>
                </a:solidFill>
                <a:latin typeface="+mj-ea"/>
                <a:ea typeface="+mj-ea"/>
              </a:rPr>
              <a:t>　ど</a:t>
            </a:r>
            <a:r>
              <a:rPr lang="en-US" altLang="ja-JP" dirty="0">
                <a:solidFill>
                  <a:schemeClr val="tx1"/>
                </a:solidFill>
                <a:latin typeface="+mj-ea"/>
                <a:ea typeface="+mj-ea"/>
              </a:rPr>
              <a:t>4</a:t>
            </a:r>
            <a:r>
              <a:rPr lang="ja-JP" altLang="en-US" dirty="0">
                <a:solidFill>
                  <a:schemeClr val="tx1"/>
                </a:solidFill>
                <a:latin typeface="+mj-ea"/>
                <a:ea typeface="+mj-ea"/>
              </a:rPr>
              <a:t>兆</a:t>
            </a:r>
            <a:r>
              <a:rPr lang="en-US" altLang="ja-JP" dirty="0">
                <a:solidFill>
                  <a:schemeClr val="tx1"/>
                </a:solidFill>
                <a:latin typeface="+mj-ea"/>
                <a:ea typeface="+mj-ea"/>
              </a:rPr>
              <a:t> 1,580</a:t>
            </a:r>
            <a:r>
              <a:rPr lang="ja-JP" altLang="en-US" dirty="0">
                <a:solidFill>
                  <a:schemeClr val="tx1"/>
                </a:solidFill>
                <a:latin typeface="+mj-ea"/>
                <a:ea typeface="+mj-ea"/>
              </a:rPr>
              <a:t>億円</a:t>
            </a:r>
            <a:endParaRPr kumimoji="1" lang="ja-JP" altLang="en-US" dirty="0">
              <a:solidFill>
                <a:schemeClr val="tx1"/>
              </a:solidFill>
              <a:latin typeface="+mj-ea"/>
              <a:ea typeface="+mj-ea"/>
            </a:endParaRPr>
          </a:p>
        </p:txBody>
      </p:sp>
      <p:sp>
        <p:nvSpPr>
          <p:cNvPr id="13" name="正方形/長方形 12"/>
          <p:cNvSpPr/>
          <p:nvPr/>
        </p:nvSpPr>
        <p:spPr>
          <a:xfrm>
            <a:off x="4798218" y="3786190"/>
            <a:ext cx="4643470" cy="2857520"/>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srgbClr val="FF0000"/>
              </a:solidFill>
              <a:latin typeface="+mj-ea"/>
              <a:ea typeface="+mj-ea"/>
            </a:endParaRPr>
          </a:p>
          <a:p>
            <a:endParaRPr lang="en-US" altLang="ja-JP" sz="1600" dirty="0">
              <a:solidFill>
                <a:srgbClr val="FF0000"/>
              </a:solidFill>
              <a:latin typeface="+mj-ea"/>
              <a:ea typeface="+mj-ea"/>
            </a:endParaRPr>
          </a:p>
          <a:p>
            <a:r>
              <a:rPr lang="ja-JP" altLang="en-US" sz="1600" dirty="0">
                <a:solidFill>
                  <a:srgbClr val="FF0000"/>
                </a:solidFill>
                <a:latin typeface="+mj-ea"/>
                <a:ea typeface="+mj-ea"/>
              </a:rPr>
              <a:t>●</a:t>
            </a:r>
            <a:r>
              <a:rPr lang="en-US" altLang="ja-JP" sz="1600" b="1" dirty="0">
                <a:solidFill>
                  <a:schemeClr val="tx1"/>
                </a:solidFill>
                <a:latin typeface="+mj-ea"/>
                <a:ea typeface="+mj-ea"/>
              </a:rPr>
              <a:t>2</a:t>
            </a:r>
            <a:r>
              <a:rPr lang="ja-JP" altLang="en-US" sz="1600" dirty="0">
                <a:solidFill>
                  <a:schemeClr val="tx1"/>
                </a:solidFill>
                <a:latin typeface="+mj-ea"/>
                <a:ea typeface="+mj-ea"/>
              </a:rPr>
              <a:t>兆円の定額給付金</a:t>
            </a:r>
            <a:endParaRPr lang="en-US" altLang="ja-JP" sz="1600" dirty="0">
              <a:solidFill>
                <a:schemeClr val="tx1"/>
              </a:solidFill>
              <a:latin typeface="+mj-ea"/>
              <a:ea typeface="+mj-ea"/>
            </a:endParaRPr>
          </a:p>
          <a:p>
            <a:r>
              <a:rPr lang="ja-JP" altLang="en-US" sz="1600" dirty="0">
                <a:solidFill>
                  <a:srgbClr val="FF0000"/>
                </a:solidFill>
                <a:latin typeface="+mj-ea"/>
                <a:ea typeface="+mj-ea"/>
              </a:rPr>
              <a:t>●</a:t>
            </a:r>
            <a:r>
              <a:rPr lang="ja-JP" altLang="en-US" sz="1600" dirty="0">
                <a:solidFill>
                  <a:schemeClr val="tx1"/>
                </a:solidFill>
                <a:latin typeface="+mj-ea"/>
                <a:ea typeface="+mj-ea"/>
              </a:rPr>
              <a:t>高速料金の引き下げ費用</a:t>
            </a:r>
            <a:r>
              <a:rPr lang="en-US" altLang="ja-JP" sz="1600" dirty="0">
                <a:solidFill>
                  <a:schemeClr val="tx1"/>
                </a:solidFill>
                <a:latin typeface="+mj-ea"/>
                <a:ea typeface="+mj-ea"/>
              </a:rPr>
              <a:t>(5,000</a:t>
            </a:r>
            <a:r>
              <a:rPr lang="ja-JP" altLang="en-US" sz="1600" dirty="0">
                <a:solidFill>
                  <a:schemeClr val="tx1"/>
                </a:solidFill>
                <a:latin typeface="+mj-ea"/>
                <a:ea typeface="+mj-ea"/>
              </a:rPr>
              <a:t>億円）</a:t>
            </a:r>
            <a:endParaRPr lang="en-US" altLang="ja-JP" sz="1600" dirty="0">
              <a:solidFill>
                <a:schemeClr val="tx1"/>
              </a:solidFill>
              <a:latin typeface="+mj-ea"/>
              <a:ea typeface="+mj-ea"/>
            </a:endParaRPr>
          </a:p>
          <a:p>
            <a:r>
              <a:rPr lang="ja-JP" altLang="en-US" sz="1600" dirty="0">
                <a:solidFill>
                  <a:srgbClr val="FF0000"/>
                </a:solidFill>
                <a:latin typeface="+mj-ea"/>
                <a:ea typeface="+mj-ea"/>
              </a:rPr>
              <a:t>●</a:t>
            </a:r>
            <a:r>
              <a:rPr lang="ja-JP" altLang="en-US" sz="1600" dirty="0">
                <a:solidFill>
                  <a:schemeClr val="tx1"/>
                </a:solidFill>
                <a:latin typeface="+mj-ea"/>
                <a:ea typeface="+mj-ea"/>
              </a:rPr>
              <a:t>緊急雇用創出</a:t>
            </a:r>
            <a:r>
              <a:rPr lang="en-US" altLang="ja-JP" sz="1600" dirty="0">
                <a:solidFill>
                  <a:schemeClr val="tx1"/>
                </a:solidFill>
                <a:latin typeface="+mj-ea"/>
                <a:ea typeface="+mj-ea"/>
              </a:rPr>
              <a:t>(1,600</a:t>
            </a:r>
            <a:r>
              <a:rPr lang="ja-JP" altLang="en-US" sz="1600" dirty="0">
                <a:solidFill>
                  <a:schemeClr val="tx1"/>
                </a:solidFill>
                <a:latin typeface="+mj-ea"/>
                <a:ea typeface="+mj-ea"/>
              </a:rPr>
              <a:t>億円</a:t>
            </a:r>
            <a:r>
              <a:rPr lang="en-US" altLang="ja-JP" sz="1600" dirty="0">
                <a:solidFill>
                  <a:schemeClr val="tx1"/>
                </a:solidFill>
                <a:latin typeface="+mj-ea"/>
                <a:ea typeface="+mj-ea"/>
              </a:rPr>
              <a:t>)</a:t>
            </a:r>
          </a:p>
          <a:p>
            <a:r>
              <a:rPr lang="ja-JP" altLang="en-US" sz="1600" dirty="0">
                <a:solidFill>
                  <a:srgbClr val="FF0000"/>
                </a:solidFill>
                <a:latin typeface="+mj-ea"/>
                <a:ea typeface="+mj-ea"/>
              </a:rPr>
              <a:t>●</a:t>
            </a:r>
            <a:r>
              <a:rPr lang="ja-JP" altLang="en-US" sz="1600" dirty="0">
                <a:solidFill>
                  <a:schemeClr val="tx1"/>
                </a:solidFill>
                <a:latin typeface="+mj-ea"/>
                <a:ea typeface="+mj-ea"/>
              </a:rPr>
              <a:t>住宅－事業主助成（</a:t>
            </a:r>
            <a:r>
              <a:rPr lang="en-US" altLang="ja-JP" sz="1600" dirty="0">
                <a:solidFill>
                  <a:schemeClr val="tx1"/>
                </a:solidFill>
                <a:latin typeface="+mj-ea"/>
                <a:ea typeface="+mj-ea"/>
              </a:rPr>
              <a:t>40</a:t>
            </a:r>
            <a:r>
              <a:rPr lang="ja-JP" altLang="en-US" sz="1600" dirty="0">
                <a:solidFill>
                  <a:schemeClr val="tx1"/>
                </a:solidFill>
                <a:latin typeface="+mj-ea"/>
                <a:ea typeface="+mj-ea"/>
              </a:rPr>
              <a:t>億円</a:t>
            </a:r>
            <a:r>
              <a:rPr lang="en-US" altLang="ja-JP" sz="1600" dirty="0">
                <a:solidFill>
                  <a:schemeClr val="tx1"/>
                </a:solidFill>
                <a:latin typeface="+mj-ea"/>
                <a:ea typeface="+mj-ea"/>
              </a:rPr>
              <a:t>)</a:t>
            </a:r>
          </a:p>
          <a:p>
            <a:r>
              <a:rPr lang="ja-JP" altLang="en-US" sz="1600" dirty="0">
                <a:solidFill>
                  <a:srgbClr val="FF0000"/>
                </a:solidFill>
                <a:latin typeface="+mj-ea"/>
                <a:ea typeface="+mj-ea"/>
              </a:rPr>
              <a:t>●</a:t>
            </a:r>
            <a:r>
              <a:rPr lang="ja-JP" altLang="en-US" sz="1600" dirty="0">
                <a:solidFill>
                  <a:schemeClr val="tx1"/>
                </a:solidFill>
                <a:latin typeface="+mj-ea"/>
                <a:ea typeface="+mj-ea"/>
              </a:rPr>
              <a:t>福祉・介護の職場体験</a:t>
            </a:r>
            <a:r>
              <a:rPr lang="en-US" altLang="ja-JP" sz="1600" dirty="0">
                <a:solidFill>
                  <a:schemeClr val="tx1"/>
                </a:solidFill>
                <a:latin typeface="+mj-ea"/>
                <a:ea typeface="+mj-ea"/>
              </a:rPr>
              <a:t>(45</a:t>
            </a:r>
            <a:r>
              <a:rPr lang="ja-JP" altLang="en-US" sz="1600" dirty="0">
                <a:solidFill>
                  <a:schemeClr val="tx1"/>
                </a:solidFill>
                <a:latin typeface="+mj-ea"/>
                <a:ea typeface="+mj-ea"/>
              </a:rPr>
              <a:t>億円）</a:t>
            </a:r>
            <a:endParaRPr lang="en-US" altLang="ja-JP" sz="1600" dirty="0">
              <a:solidFill>
                <a:schemeClr val="tx1"/>
              </a:solidFill>
              <a:latin typeface="+mj-ea"/>
              <a:ea typeface="+mj-ea"/>
            </a:endParaRPr>
          </a:p>
          <a:p>
            <a:r>
              <a:rPr lang="ja-JP" altLang="en-US" sz="1600" dirty="0">
                <a:solidFill>
                  <a:srgbClr val="FF0000"/>
                </a:solidFill>
                <a:latin typeface="+mj-ea"/>
                <a:ea typeface="+mj-ea"/>
              </a:rPr>
              <a:t>●</a:t>
            </a:r>
            <a:r>
              <a:rPr lang="ja-JP" altLang="en-US" sz="1600" dirty="0">
                <a:solidFill>
                  <a:schemeClr val="tx1"/>
                </a:solidFill>
                <a:latin typeface="+mj-ea"/>
                <a:ea typeface="+mj-ea"/>
              </a:rPr>
              <a:t>緊急融資の保証枠の拡大</a:t>
            </a:r>
            <a:r>
              <a:rPr lang="en-US" altLang="ja-JP" sz="1600" dirty="0">
                <a:solidFill>
                  <a:schemeClr val="tx1"/>
                </a:solidFill>
                <a:latin typeface="+mj-ea"/>
                <a:ea typeface="+mj-ea"/>
              </a:rPr>
              <a:t>(</a:t>
            </a:r>
            <a:r>
              <a:rPr lang="ja-JP" altLang="en-US" sz="1600" dirty="0">
                <a:solidFill>
                  <a:schemeClr val="tx1"/>
                </a:solidFill>
                <a:latin typeface="+mj-ea"/>
                <a:ea typeface="+mj-ea"/>
              </a:rPr>
              <a:t>信用保証協会－</a:t>
            </a:r>
            <a:r>
              <a:rPr lang="en-US" altLang="ja-JP" sz="1600" dirty="0">
                <a:solidFill>
                  <a:schemeClr val="tx1"/>
                </a:solidFill>
                <a:latin typeface="+mj-ea"/>
                <a:ea typeface="+mj-ea"/>
              </a:rPr>
              <a:t>6</a:t>
            </a:r>
          </a:p>
          <a:p>
            <a:r>
              <a:rPr lang="ja-JP" altLang="en-US" sz="1600" dirty="0">
                <a:solidFill>
                  <a:schemeClr val="tx1"/>
                </a:solidFill>
                <a:latin typeface="+mj-ea"/>
                <a:ea typeface="+mj-ea"/>
              </a:rPr>
              <a:t>　 兆円→</a:t>
            </a:r>
            <a:r>
              <a:rPr lang="en-US" altLang="ja-JP" sz="1600" dirty="0">
                <a:solidFill>
                  <a:schemeClr val="tx1"/>
                </a:solidFill>
                <a:latin typeface="+mj-ea"/>
                <a:ea typeface="+mj-ea"/>
              </a:rPr>
              <a:t>20</a:t>
            </a:r>
            <a:r>
              <a:rPr lang="ja-JP" altLang="en-US" sz="1600" dirty="0">
                <a:solidFill>
                  <a:schemeClr val="tx1"/>
                </a:solidFill>
                <a:latin typeface="+mj-ea"/>
                <a:ea typeface="+mj-ea"/>
              </a:rPr>
              <a:t>兆円</a:t>
            </a:r>
            <a:r>
              <a:rPr lang="en-US" altLang="ja-JP" sz="1600" dirty="0">
                <a:solidFill>
                  <a:schemeClr val="tx1"/>
                </a:solidFill>
                <a:latin typeface="+mj-ea"/>
                <a:ea typeface="+mj-ea"/>
              </a:rPr>
              <a:t>)</a:t>
            </a:r>
          </a:p>
          <a:p>
            <a:r>
              <a:rPr lang="ja-JP" altLang="en-US" sz="1600" dirty="0">
                <a:solidFill>
                  <a:srgbClr val="FF0000"/>
                </a:solidFill>
                <a:latin typeface="+mj-ea"/>
                <a:ea typeface="+mj-ea"/>
              </a:rPr>
              <a:t>●</a:t>
            </a:r>
            <a:r>
              <a:rPr lang="ja-JP" altLang="en-US" sz="1600" dirty="0">
                <a:solidFill>
                  <a:schemeClr val="tx1"/>
                </a:solidFill>
                <a:latin typeface="+mj-ea"/>
                <a:ea typeface="+mj-ea"/>
              </a:rPr>
              <a:t>セーフティネット貸付枠の拡大（日本政策金融</a:t>
            </a:r>
            <a:endParaRPr lang="en-US" altLang="ja-JP" sz="1600" dirty="0">
              <a:solidFill>
                <a:schemeClr val="tx1"/>
              </a:solidFill>
              <a:latin typeface="+mj-ea"/>
              <a:ea typeface="+mj-ea"/>
            </a:endParaRPr>
          </a:p>
          <a:p>
            <a:r>
              <a:rPr lang="en-US" altLang="ja-JP" sz="1600" dirty="0">
                <a:solidFill>
                  <a:schemeClr val="tx1"/>
                </a:solidFill>
                <a:latin typeface="+mj-ea"/>
                <a:ea typeface="+mj-ea"/>
              </a:rPr>
              <a:t>   </a:t>
            </a:r>
            <a:r>
              <a:rPr lang="ja-JP" altLang="en-US" sz="1600" dirty="0">
                <a:solidFill>
                  <a:schemeClr val="tx1"/>
                </a:solidFill>
                <a:latin typeface="+mj-ea"/>
                <a:ea typeface="+mj-ea"/>
              </a:rPr>
              <a:t>公庫－</a:t>
            </a:r>
            <a:r>
              <a:rPr lang="en-US" altLang="ja-JP" sz="1600" dirty="0">
                <a:solidFill>
                  <a:schemeClr val="tx1"/>
                </a:solidFill>
                <a:latin typeface="+mj-ea"/>
                <a:ea typeface="+mj-ea"/>
              </a:rPr>
              <a:t>3</a:t>
            </a:r>
            <a:r>
              <a:rPr lang="ja-JP" altLang="en-US" sz="1600" dirty="0">
                <a:solidFill>
                  <a:schemeClr val="tx1"/>
                </a:solidFill>
                <a:latin typeface="+mj-ea"/>
                <a:ea typeface="+mj-ea"/>
              </a:rPr>
              <a:t>兆円→</a:t>
            </a:r>
            <a:r>
              <a:rPr lang="en-US" altLang="ja-JP" sz="1600" dirty="0">
                <a:solidFill>
                  <a:schemeClr val="tx1"/>
                </a:solidFill>
                <a:latin typeface="+mj-ea"/>
                <a:ea typeface="+mj-ea"/>
              </a:rPr>
              <a:t>10</a:t>
            </a:r>
            <a:r>
              <a:rPr lang="ja-JP" altLang="en-US" sz="1600" dirty="0">
                <a:solidFill>
                  <a:schemeClr val="tx1"/>
                </a:solidFill>
                <a:latin typeface="+mj-ea"/>
                <a:ea typeface="+mj-ea"/>
              </a:rPr>
              <a:t>兆円）</a:t>
            </a:r>
            <a:endParaRPr lang="en-US" altLang="ja-JP" sz="1600" dirty="0">
              <a:solidFill>
                <a:schemeClr val="tx1"/>
              </a:solidFill>
              <a:latin typeface="+mj-ea"/>
              <a:ea typeface="+mj-ea"/>
            </a:endParaRPr>
          </a:p>
        </p:txBody>
      </p:sp>
      <p:sp>
        <p:nvSpPr>
          <p:cNvPr id="14" name="正方形/長方形 13"/>
          <p:cNvSpPr/>
          <p:nvPr/>
        </p:nvSpPr>
        <p:spPr>
          <a:xfrm>
            <a:off x="4953002" y="3857628"/>
            <a:ext cx="4101733" cy="35719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latin typeface="+mj-ea"/>
              <a:ea typeface="+mj-ea"/>
            </a:endParaRPr>
          </a:p>
          <a:p>
            <a:pPr algn="ctr"/>
            <a:r>
              <a:rPr lang="ja-JP" altLang="en-US" b="1" dirty="0">
                <a:solidFill>
                  <a:schemeClr val="bg1"/>
                </a:solidFill>
                <a:latin typeface="+mj-ea"/>
                <a:ea typeface="+mj-ea"/>
              </a:rPr>
              <a:t>第</a:t>
            </a:r>
            <a:r>
              <a:rPr lang="en-US" altLang="ja-JP" b="1" dirty="0">
                <a:solidFill>
                  <a:schemeClr val="bg1"/>
                </a:solidFill>
                <a:latin typeface="+mj-ea"/>
                <a:ea typeface="+mj-ea"/>
              </a:rPr>
              <a:t>2</a:t>
            </a:r>
            <a:r>
              <a:rPr lang="ja-JP" altLang="en-US" b="1" dirty="0">
                <a:solidFill>
                  <a:schemeClr val="bg1"/>
                </a:solidFill>
                <a:latin typeface="+mj-ea"/>
                <a:ea typeface="+mj-ea"/>
              </a:rPr>
              <a:t>次補正予算　</a:t>
            </a:r>
            <a:r>
              <a:rPr lang="en-US" altLang="ja-JP" b="1" dirty="0">
                <a:solidFill>
                  <a:schemeClr val="bg1"/>
                </a:solidFill>
                <a:latin typeface="+mj-ea"/>
                <a:ea typeface="+mj-ea"/>
              </a:rPr>
              <a:t>(</a:t>
            </a:r>
            <a:r>
              <a:rPr lang="ja-JP" altLang="en-US" b="1" dirty="0">
                <a:solidFill>
                  <a:schemeClr val="bg1"/>
                </a:solidFill>
                <a:latin typeface="+mj-ea"/>
                <a:ea typeface="+mj-ea"/>
              </a:rPr>
              <a:t>総額</a:t>
            </a:r>
            <a:r>
              <a:rPr lang="en-US" altLang="ja-JP" b="1" dirty="0">
                <a:solidFill>
                  <a:schemeClr val="bg1"/>
                </a:solidFill>
                <a:latin typeface="+mj-ea"/>
                <a:ea typeface="+mj-ea"/>
              </a:rPr>
              <a:t>4</a:t>
            </a:r>
            <a:r>
              <a:rPr lang="ja-JP" altLang="en-US" b="1" dirty="0">
                <a:solidFill>
                  <a:schemeClr val="bg1"/>
                </a:solidFill>
                <a:latin typeface="+mj-ea"/>
                <a:ea typeface="+mj-ea"/>
              </a:rPr>
              <a:t>兆</a:t>
            </a:r>
            <a:r>
              <a:rPr lang="en-US" altLang="ja-JP" b="1" dirty="0">
                <a:solidFill>
                  <a:schemeClr val="bg1"/>
                </a:solidFill>
                <a:latin typeface="+mj-ea"/>
                <a:ea typeface="+mj-ea"/>
              </a:rPr>
              <a:t>858</a:t>
            </a:r>
            <a:r>
              <a:rPr lang="ja-JP" altLang="en-US" b="1" dirty="0">
                <a:solidFill>
                  <a:schemeClr val="bg1"/>
                </a:solidFill>
                <a:latin typeface="+mj-ea"/>
                <a:ea typeface="+mj-ea"/>
              </a:rPr>
              <a:t>億円）</a:t>
            </a:r>
            <a:endParaRPr lang="en-US" altLang="ja-JP" b="1" dirty="0">
              <a:solidFill>
                <a:schemeClr val="bg1"/>
              </a:solidFill>
              <a:latin typeface="+mj-ea"/>
              <a:ea typeface="+mj-ea"/>
            </a:endParaRPr>
          </a:p>
          <a:p>
            <a:pPr algn="ctr"/>
            <a:endParaRPr kumimoji="1" lang="ja-JP" altLang="en-US" b="1" dirty="0"/>
          </a:p>
        </p:txBody>
      </p:sp>
      <p:sp>
        <p:nvSpPr>
          <p:cNvPr id="16" name="正方形/長方形 15"/>
          <p:cNvSpPr/>
          <p:nvPr/>
        </p:nvSpPr>
        <p:spPr>
          <a:xfrm>
            <a:off x="386922" y="2571744"/>
            <a:ext cx="2166953" cy="15001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latin typeface="+mj-ea"/>
                <a:ea typeface="+mj-ea"/>
              </a:rPr>
              <a:t>  09</a:t>
            </a:r>
            <a:r>
              <a:rPr kumimoji="1" lang="ja-JP" altLang="en-US" b="1" dirty="0">
                <a:solidFill>
                  <a:schemeClr val="tx1"/>
                </a:solidFill>
                <a:latin typeface="+mj-ea"/>
                <a:ea typeface="+mj-ea"/>
              </a:rPr>
              <a:t>年度予算</a:t>
            </a:r>
            <a:endParaRPr kumimoji="1" lang="en-US" altLang="ja-JP" b="1" dirty="0">
              <a:solidFill>
                <a:schemeClr val="tx1"/>
              </a:solidFill>
              <a:latin typeface="+mj-ea"/>
              <a:ea typeface="+mj-ea"/>
            </a:endParaRPr>
          </a:p>
          <a:p>
            <a:r>
              <a:rPr lang="ja-JP" altLang="en-US" sz="1600" dirty="0">
                <a:solidFill>
                  <a:schemeClr val="tx1"/>
                </a:solidFill>
                <a:latin typeface="+mj-ea"/>
                <a:ea typeface="+mj-ea"/>
              </a:rPr>
              <a:t>（</a:t>
            </a:r>
            <a:r>
              <a:rPr lang="en-US" altLang="ja-JP" sz="1600" dirty="0">
                <a:solidFill>
                  <a:schemeClr val="tx1"/>
                </a:solidFill>
                <a:latin typeface="+mj-ea"/>
                <a:ea typeface="+mj-ea"/>
              </a:rPr>
              <a:t>09.1</a:t>
            </a:r>
            <a:r>
              <a:rPr lang="ja-JP" altLang="en-US" sz="1600" dirty="0">
                <a:solidFill>
                  <a:schemeClr val="tx1"/>
                </a:solidFill>
                <a:latin typeface="+mj-ea"/>
                <a:ea typeface="+mj-ea"/>
              </a:rPr>
              <a:t>に国会提出）</a:t>
            </a:r>
            <a:endParaRPr lang="en-US" altLang="ja-JP" sz="1600" dirty="0">
              <a:solidFill>
                <a:schemeClr val="tx1"/>
              </a:solidFill>
              <a:latin typeface="+mj-ea"/>
              <a:ea typeface="+mj-ea"/>
            </a:endParaRPr>
          </a:p>
          <a:p>
            <a:r>
              <a:rPr lang="ja-JP" altLang="en-US" dirty="0">
                <a:solidFill>
                  <a:schemeClr val="tx1"/>
                </a:solidFill>
                <a:latin typeface="+mj-ea"/>
                <a:ea typeface="+mj-ea"/>
              </a:rPr>
              <a:t>「生活防衛のための緊急対策」－</a:t>
            </a:r>
            <a:r>
              <a:rPr lang="en-US" altLang="ja-JP" dirty="0">
                <a:solidFill>
                  <a:schemeClr val="tx1"/>
                </a:solidFill>
                <a:latin typeface="+mj-ea"/>
                <a:ea typeface="+mj-ea"/>
              </a:rPr>
              <a:t>37</a:t>
            </a:r>
            <a:r>
              <a:rPr lang="ja-JP" altLang="en-US" dirty="0">
                <a:solidFill>
                  <a:schemeClr val="tx1"/>
                </a:solidFill>
                <a:latin typeface="+mj-ea"/>
                <a:ea typeface="+mj-ea"/>
              </a:rPr>
              <a:t>兆円</a:t>
            </a:r>
            <a:endParaRPr kumimoji="1" lang="ja-JP" altLang="en-US" dirty="0">
              <a:solidFill>
                <a:schemeClr val="tx1"/>
              </a:solidFill>
              <a:latin typeface="+mj-ea"/>
              <a:ea typeface="+mj-ea"/>
            </a:endParaRPr>
          </a:p>
        </p:txBody>
      </p:sp>
      <p:sp>
        <p:nvSpPr>
          <p:cNvPr id="17" name="正方形/長方形 16"/>
          <p:cNvSpPr/>
          <p:nvPr/>
        </p:nvSpPr>
        <p:spPr>
          <a:xfrm>
            <a:off x="386922" y="4071942"/>
            <a:ext cx="2166953" cy="1143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latin typeface="+mj-ea"/>
                <a:ea typeface="+mj-ea"/>
              </a:rPr>
              <a:t>  08</a:t>
            </a:r>
            <a:r>
              <a:rPr kumimoji="1" lang="ja-JP" altLang="en-US" b="1" dirty="0">
                <a:solidFill>
                  <a:schemeClr val="tx1"/>
                </a:solidFill>
                <a:latin typeface="+mj-ea"/>
                <a:ea typeface="+mj-ea"/>
              </a:rPr>
              <a:t>年度</a:t>
            </a:r>
            <a:r>
              <a:rPr kumimoji="1" lang="en-US" altLang="ja-JP" b="1" dirty="0">
                <a:solidFill>
                  <a:schemeClr val="tx1"/>
                </a:solidFill>
                <a:latin typeface="+mj-ea"/>
                <a:ea typeface="+mj-ea"/>
              </a:rPr>
              <a:t>2</a:t>
            </a:r>
            <a:r>
              <a:rPr kumimoji="1" lang="ja-JP" altLang="en-US" b="1" dirty="0">
                <a:solidFill>
                  <a:schemeClr val="tx1"/>
                </a:solidFill>
                <a:latin typeface="+mj-ea"/>
                <a:ea typeface="+mj-ea"/>
              </a:rPr>
              <a:t>次補正</a:t>
            </a:r>
            <a:endParaRPr kumimoji="1" lang="en-US" altLang="ja-JP" b="1" dirty="0">
              <a:solidFill>
                <a:schemeClr val="tx1"/>
              </a:solidFill>
              <a:latin typeface="+mj-ea"/>
              <a:ea typeface="+mj-ea"/>
            </a:endParaRPr>
          </a:p>
          <a:p>
            <a:r>
              <a:rPr kumimoji="1" lang="ja-JP" altLang="en-US" sz="1600" dirty="0">
                <a:solidFill>
                  <a:schemeClr val="tx1"/>
                </a:solidFill>
                <a:latin typeface="+mj-ea"/>
                <a:ea typeface="+mj-ea"/>
              </a:rPr>
              <a:t>（</a:t>
            </a:r>
            <a:r>
              <a:rPr kumimoji="1" lang="en-US" altLang="ja-JP" sz="1600" dirty="0">
                <a:solidFill>
                  <a:schemeClr val="tx1"/>
                </a:solidFill>
                <a:latin typeface="+mj-ea"/>
                <a:ea typeface="+mj-ea"/>
              </a:rPr>
              <a:t>09.1.5</a:t>
            </a:r>
            <a:r>
              <a:rPr kumimoji="1" lang="ja-JP" altLang="en-US" sz="1600" dirty="0">
                <a:solidFill>
                  <a:schemeClr val="tx1"/>
                </a:solidFill>
                <a:latin typeface="+mj-ea"/>
                <a:ea typeface="+mj-ea"/>
              </a:rPr>
              <a:t>国会へ提出）</a:t>
            </a:r>
            <a:endParaRPr kumimoji="1" lang="en-US" altLang="ja-JP" sz="1600" dirty="0">
              <a:solidFill>
                <a:schemeClr val="tx1"/>
              </a:solidFill>
              <a:latin typeface="+mj-ea"/>
              <a:ea typeface="+mj-ea"/>
            </a:endParaRPr>
          </a:p>
          <a:p>
            <a:r>
              <a:rPr lang="ja-JP" altLang="en-US" dirty="0">
                <a:solidFill>
                  <a:schemeClr val="tx1"/>
                </a:solidFill>
                <a:latin typeface="+mj-ea"/>
                <a:ea typeface="+mj-ea"/>
              </a:rPr>
              <a:t>「生活対策」－</a:t>
            </a:r>
            <a:r>
              <a:rPr lang="en-US" altLang="ja-JP" dirty="0">
                <a:solidFill>
                  <a:schemeClr val="tx1"/>
                </a:solidFill>
                <a:latin typeface="+mj-ea"/>
                <a:ea typeface="+mj-ea"/>
              </a:rPr>
              <a:t>27</a:t>
            </a:r>
            <a:r>
              <a:rPr lang="ja-JP" altLang="en-US" dirty="0">
                <a:solidFill>
                  <a:schemeClr val="tx1"/>
                </a:solidFill>
                <a:latin typeface="+mj-ea"/>
                <a:ea typeface="+mj-ea"/>
              </a:rPr>
              <a:t>兆円</a:t>
            </a:r>
            <a:endParaRPr kumimoji="1" lang="ja-JP" altLang="en-US" dirty="0">
              <a:solidFill>
                <a:schemeClr val="tx1"/>
              </a:solidFill>
              <a:latin typeface="+mj-ea"/>
              <a:ea typeface="+mj-ea"/>
            </a:endParaRPr>
          </a:p>
        </p:txBody>
      </p:sp>
      <p:sp>
        <p:nvSpPr>
          <p:cNvPr id="18" name="正方形/長方形 17"/>
          <p:cNvSpPr/>
          <p:nvPr/>
        </p:nvSpPr>
        <p:spPr>
          <a:xfrm>
            <a:off x="386922" y="5214950"/>
            <a:ext cx="2166953" cy="14287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latin typeface="+mj-ea"/>
                <a:ea typeface="+mj-ea"/>
              </a:rPr>
              <a:t>  08</a:t>
            </a:r>
            <a:r>
              <a:rPr kumimoji="1" lang="ja-JP" altLang="en-US" b="1" dirty="0">
                <a:solidFill>
                  <a:schemeClr val="tx1"/>
                </a:solidFill>
                <a:latin typeface="+mj-ea"/>
                <a:ea typeface="+mj-ea"/>
              </a:rPr>
              <a:t>年度</a:t>
            </a:r>
            <a:r>
              <a:rPr kumimoji="1" lang="en-US" altLang="ja-JP" b="1" dirty="0">
                <a:solidFill>
                  <a:schemeClr val="tx1"/>
                </a:solidFill>
                <a:latin typeface="+mj-ea"/>
                <a:ea typeface="+mj-ea"/>
              </a:rPr>
              <a:t>1</a:t>
            </a:r>
            <a:r>
              <a:rPr kumimoji="1" lang="ja-JP" altLang="en-US" b="1" dirty="0">
                <a:solidFill>
                  <a:schemeClr val="tx1"/>
                </a:solidFill>
                <a:latin typeface="+mj-ea"/>
                <a:ea typeface="+mj-ea"/>
              </a:rPr>
              <a:t>次補正</a:t>
            </a:r>
            <a:endParaRPr kumimoji="1" lang="en-US" altLang="ja-JP" b="1" dirty="0">
              <a:solidFill>
                <a:schemeClr val="tx1"/>
              </a:solidFill>
              <a:latin typeface="+mj-ea"/>
              <a:ea typeface="+mj-ea"/>
            </a:endParaRPr>
          </a:p>
          <a:p>
            <a:r>
              <a:rPr lang="ja-JP" altLang="en-US" sz="1400" dirty="0">
                <a:solidFill>
                  <a:schemeClr val="tx1"/>
                </a:solidFill>
                <a:latin typeface="+mj-ea"/>
                <a:ea typeface="+mj-ea"/>
              </a:rPr>
              <a:t>（</a:t>
            </a:r>
            <a:r>
              <a:rPr lang="en-US" altLang="ja-JP" sz="1400" dirty="0">
                <a:solidFill>
                  <a:schemeClr val="tx1"/>
                </a:solidFill>
                <a:latin typeface="+mj-ea"/>
                <a:ea typeface="+mj-ea"/>
              </a:rPr>
              <a:t>10.16</a:t>
            </a:r>
            <a:r>
              <a:rPr lang="ja-JP" altLang="en-US" sz="1400" dirty="0">
                <a:solidFill>
                  <a:schemeClr val="tx1"/>
                </a:solidFill>
                <a:latin typeface="+mj-ea"/>
                <a:ea typeface="+mj-ea"/>
              </a:rPr>
              <a:t>成立、実行中）</a:t>
            </a:r>
            <a:endParaRPr lang="en-US" altLang="ja-JP" sz="1400" dirty="0">
              <a:solidFill>
                <a:schemeClr val="tx1"/>
              </a:solidFill>
              <a:latin typeface="+mj-ea"/>
              <a:ea typeface="+mj-ea"/>
            </a:endParaRPr>
          </a:p>
          <a:p>
            <a:r>
              <a:rPr lang="ja-JP" altLang="en-US" dirty="0">
                <a:solidFill>
                  <a:schemeClr val="tx1"/>
                </a:solidFill>
                <a:latin typeface="+mj-ea"/>
                <a:ea typeface="+mj-ea"/>
              </a:rPr>
              <a:t>「安心実現ための緊急総合対策」－</a:t>
            </a:r>
            <a:r>
              <a:rPr lang="en-US" altLang="ja-JP" dirty="0">
                <a:solidFill>
                  <a:schemeClr val="tx1"/>
                </a:solidFill>
                <a:latin typeface="+mj-ea"/>
                <a:ea typeface="+mj-ea"/>
              </a:rPr>
              <a:t>11.5</a:t>
            </a:r>
            <a:r>
              <a:rPr lang="ja-JP" altLang="en-US" dirty="0">
                <a:solidFill>
                  <a:schemeClr val="tx1"/>
                </a:solidFill>
                <a:latin typeface="+mj-ea"/>
                <a:ea typeface="+mj-ea"/>
              </a:rPr>
              <a:t>兆円</a:t>
            </a:r>
            <a:endParaRPr kumimoji="1" lang="ja-JP" altLang="en-US" dirty="0">
              <a:solidFill>
                <a:schemeClr val="tx1"/>
              </a:solidFill>
              <a:latin typeface="+mj-ea"/>
              <a:ea typeface="+mj-ea"/>
            </a:endParaRPr>
          </a:p>
        </p:txBody>
      </p:sp>
      <p:sp>
        <p:nvSpPr>
          <p:cNvPr id="20" name="正方形/長方形 19"/>
          <p:cNvSpPr/>
          <p:nvPr/>
        </p:nvSpPr>
        <p:spPr>
          <a:xfrm>
            <a:off x="386922" y="285728"/>
            <a:ext cx="2166953" cy="22145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dirty="0">
                <a:solidFill>
                  <a:schemeClr val="tx1"/>
                </a:solidFill>
              </a:rPr>
              <a:t>●生活対策の目玉</a:t>
            </a:r>
            <a:endParaRPr kumimoji="1" lang="en-US" altLang="ja-JP" dirty="0">
              <a:solidFill>
                <a:schemeClr val="tx1"/>
              </a:solidFill>
            </a:endParaRPr>
          </a:p>
          <a:p>
            <a:pPr>
              <a:lnSpc>
                <a:spcPts val="2000"/>
              </a:lnSpc>
            </a:pPr>
            <a:r>
              <a:rPr lang="ja-JP" altLang="en-US" dirty="0">
                <a:solidFill>
                  <a:schemeClr val="tx1"/>
                </a:solidFill>
              </a:rPr>
              <a:t>　  </a:t>
            </a:r>
            <a:r>
              <a:rPr kumimoji="1" lang="ja-JP" altLang="en-US" dirty="0">
                <a:solidFill>
                  <a:schemeClr val="tx1"/>
                </a:solidFill>
              </a:rPr>
              <a:t>は定額給付金</a:t>
            </a:r>
            <a:endParaRPr kumimoji="1" lang="en-US" altLang="ja-JP" dirty="0">
              <a:solidFill>
                <a:schemeClr val="tx1"/>
              </a:solidFill>
            </a:endParaRPr>
          </a:p>
          <a:p>
            <a:pPr>
              <a:lnSpc>
                <a:spcPts val="2000"/>
              </a:lnSpc>
            </a:pPr>
            <a:r>
              <a:rPr kumimoji="1" lang="ja-JP" altLang="en-US" dirty="0">
                <a:solidFill>
                  <a:schemeClr val="tx1"/>
                </a:solidFill>
              </a:rPr>
              <a:t>●中小対策は「資</a:t>
            </a:r>
            <a:endParaRPr kumimoji="1" lang="en-US" altLang="ja-JP" dirty="0">
              <a:solidFill>
                <a:schemeClr val="tx1"/>
              </a:solidFill>
            </a:endParaRPr>
          </a:p>
          <a:p>
            <a:pPr>
              <a:lnSpc>
                <a:spcPts val="2000"/>
              </a:lnSpc>
            </a:pPr>
            <a:r>
              <a:rPr lang="en-US" altLang="ja-JP" dirty="0">
                <a:solidFill>
                  <a:schemeClr val="tx1"/>
                </a:solidFill>
              </a:rPr>
              <a:t>    </a:t>
            </a:r>
            <a:r>
              <a:rPr kumimoji="1" lang="ja-JP" altLang="en-US" dirty="0">
                <a:solidFill>
                  <a:schemeClr val="tx1"/>
                </a:solidFill>
              </a:rPr>
              <a:t>金繰り」が中心</a:t>
            </a:r>
            <a:endParaRPr kumimoji="1" lang="en-US" altLang="ja-JP" dirty="0">
              <a:solidFill>
                <a:schemeClr val="tx1"/>
              </a:solidFill>
            </a:endParaRPr>
          </a:p>
          <a:p>
            <a:pPr>
              <a:lnSpc>
                <a:spcPts val="2000"/>
              </a:lnSpc>
            </a:pPr>
            <a:r>
              <a:rPr lang="ja-JP" altLang="en-US" dirty="0">
                <a:solidFill>
                  <a:schemeClr val="tx1"/>
                </a:solidFill>
              </a:rPr>
              <a:t>●雇用対策は事業</a:t>
            </a:r>
            <a:endParaRPr lang="en-US" altLang="ja-JP" dirty="0">
              <a:solidFill>
                <a:schemeClr val="tx1"/>
              </a:solidFill>
            </a:endParaRPr>
          </a:p>
          <a:p>
            <a:pPr>
              <a:lnSpc>
                <a:spcPts val="2000"/>
              </a:lnSpc>
            </a:pPr>
            <a:r>
              <a:rPr lang="en-US" altLang="ja-JP" dirty="0">
                <a:solidFill>
                  <a:schemeClr val="tx1"/>
                </a:solidFill>
              </a:rPr>
              <a:t>    </a:t>
            </a:r>
            <a:r>
              <a:rPr lang="ja-JP" altLang="en-US" dirty="0">
                <a:solidFill>
                  <a:schemeClr val="tx1"/>
                </a:solidFill>
              </a:rPr>
              <a:t>主への助成策●</a:t>
            </a:r>
            <a:r>
              <a:rPr lang="en-US" altLang="ja-JP" b="1" dirty="0">
                <a:solidFill>
                  <a:schemeClr val="tx1"/>
                </a:solidFill>
                <a:latin typeface="+mj-ea"/>
                <a:ea typeface="+mj-ea"/>
              </a:rPr>
              <a:t>10</a:t>
            </a:r>
            <a:r>
              <a:rPr lang="ja-JP" altLang="en-US" b="1" dirty="0">
                <a:solidFill>
                  <a:schemeClr val="tx1"/>
                </a:solidFill>
                <a:latin typeface="+mj-ea"/>
                <a:ea typeface="+mj-ea"/>
              </a:rPr>
              <a:t>年度に消費税</a:t>
            </a:r>
            <a:endParaRPr lang="en-US" altLang="ja-JP" b="1" dirty="0">
              <a:solidFill>
                <a:schemeClr val="tx1"/>
              </a:solidFill>
              <a:latin typeface="+mj-ea"/>
              <a:ea typeface="+mj-ea"/>
            </a:endParaRPr>
          </a:p>
          <a:p>
            <a:pPr>
              <a:lnSpc>
                <a:spcPts val="2000"/>
              </a:lnSpc>
            </a:pPr>
            <a:r>
              <a:rPr lang="en-US" altLang="ja-JP" b="1" dirty="0">
                <a:solidFill>
                  <a:schemeClr val="tx1"/>
                </a:solidFill>
                <a:latin typeface="+mj-ea"/>
                <a:ea typeface="+mj-ea"/>
              </a:rPr>
              <a:t>   </a:t>
            </a:r>
            <a:r>
              <a:rPr lang="ja-JP" altLang="en-US" b="1" dirty="0">
                <a:solidFill>
                  <a:schemeClr val="tx1"/>
                </a:solidFill>
                <a:latin typeface="+mj-ea"/>
                <a:ea typeface="+mj-ea"/>
              </a:rPr>
              <a:t>増税法案</a:t>
            </a:r>
            <a:endParaRPr kumimoji="1" lang="ja-JP" altLang="en-US" b="1" dirty="0">
              <a:solidFill>
                <a:schemeClr val="tx1"/>
              </a:solidFill>
              <a:latin typeface="+mj-ea"/>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28605"/>
            <a:ext cx="8089900" cy="857256"/>
          </a:xfrm>
        </p:spPr>
        <p:txBody>
          <a:bodyPr>
            <a:normAutofit fontScale="90000"/>
          </a:bodyPr>
          <a:lstStyle/>
          <a:p>
            <a:pPr algn="l"/>
            <a:r>
              <a:rPr kumimoji="1" lang="en-US" altLang="ja-JP" sz="3100" b="1" dirty="0">
                <a:solidFill>
                  <a:schemeClr val="tx1"/>
                </a:solidFill>
                <a:latin typeface="ＭＳ Ｐゴシック" pitchFamily="50" charset="-128"/>
                <a:ea typeface="ＭＳ Ｐゴシック" pitchFamily="50" charset="-128"/>
              </a:rPr>
              <a:t>09</a:t>
            </a:r>
            <a:r>
              <a:rPr kumimoji="1" lang="ja-JP" altLang="en-US" sz="3100" b="1" dirty="0">
                <a:solidFill>
                  <a:schemeClr val="tx1"/>
                </a:solidFill>
                <a:latin typeface="ＭＳ Ｐゴシック" pitchFamily="50" charset="-128"/>
                <a:ea typeface="ＭＳ Ｐゴシック" pitchFamily="50" charset="-128"/>
              </a:rPr>
              <a:t>年度予算案</a:t>
            </a:r>
            <a:r>
              <a:rPr lang="ja-JP" altLang="en-US" sz="3100" dirty="0">
                <a:solidFill>
                  <a:schemeClr val="tx1"/>
                </a:solidFill>
                <a:latin typeface="ＭＳ Ｐ明朝" pitchFamily="18" charset="-128"/>
                <a:ea typeface="ＭＳ Ｐ明朝" pitchFamily="18" charset="-128"/>
              </a:rPr>
              <a:t> </a:t>
            </a:r>
            <a:r>
              <a:rPr kumimoji="1" lang="ja-JP" altLang="en-US" sz="1800" b="1" dirty="0">
                <a:solidFill>
                  <a:schemeClr val="tx1"/>
                </a:solidFill>
              </a:rPr>
              <a:t>太郎さん一家に例えると</a:t>
            </a:r>
            <a:r>
              <a:rPr kumimoji="1" lang="en-US" altLang="ja-JP" sz="1800" b="1" dirty="0">
                <a:solidFill>
                  <a:schemeClr val="tx1"/>
                </a:solidFill>
              </a:rPr>
              <a:t>‥</a:t>
            </a:r>
            <a:br>
              <a:rPr kumimoji="1" lang="en-US" altLang="ja-JP" sz="2200" b="1" dirty="0"/>
            </a:br>
            <a:r>
              <a:rPr kumimoji="1" lang="en-US" altLang="ja-JP" sz="2200" b="1" dirty="0"/>
              <a:t>   </a:t>
            </a:r>
            <a:r>
              <a:rPr kumimoji="1" lang="ja-JP" altLang="en-US" sz="2800" b="1" dirty="0">
                <a:solidFill>
                  <a:schemeClr val="tx1"/>
                </a:solidFill>
                <a:latin typeface="+mj-ea"/>
              </a:rPr>
              <a:t>給料減っても大盤振る舞い</a:t>
            </a:r>
          </a:p>
        </p:txBody>
      </p:sp>
      <p:pic>
        <p:nvPicPr>
          <p:cNvPr id="1026" name="Picture 2" descr="C:\Users\佐藤陵一\Pictures\MP Navigator EX\2008_12_23\IMG_0005.jpg"/>
          <p:cNvPicPr>
            <a:picLocks noGrp="1" noChangeAspect="1" noChangeArrowheads="1"/>
          </p:cNvPicPr>
          <p:nvPr>
            <p:ph idx="1"/>
          </p:nvPr>
        </p:nvPicPr>
        <p:blipFill>
          <a:blip r:embed="rId3" cstate="print"/>
          <a:srcRect/>
          <a:stretch>
            <a:fillRect/>
          </a:stretch>
        </p:blipFill>
        <p:spPr bwMode="auto">
          <a:xfrm>
            <a:off x="464312" y="1285868"/>
            <a:ext cx="4875644" cy="3935953"/>
          </a:xfrm>
          <a:prstGeom prst="rect">
            <a:avLst/>
          </a:prstGeom>
          <a:noFill/>
          <a:ln w="6350">
            <a:solidFill>
              <a:schemeClr val="bg2">
                <a:lumMod val="25000"/>
              </a:schemeClr>
            </a:solidFill>
          </a:ln>
        </p:spPr>
      </p:pic>
      <p:sp>
        <p:nvSpPr>
          <p:cNvPr id="19" name="スライド番号プレースホルダ 18"/>
          <p:cNvSpPr>
            <a:spLocks noGrp="1"/>
          </p:cNvSpPr>
          <p:nvPr>
            <p:ph type="sldNum" sz="quarter" idx="12"/>
          </p:nvPr>
        </p:nvSpPr>
        <p:spPr/>
        <p:txBody>
          <a:bodyPr>
            <a:normAutofit/>
          </a:bodyPr>
          <a:lstStyle/>
          <a:p>
            <a:fld id="{A55F6373-3133-431B-A341-E995000F8430}" type="slidenum">
              <a:rPr lang="en-US" altLang="ja-JP" smtClean="0"/>
              <a:pPr/>
              <a:t>15</a:t>
            </a:fld>
            <a:endParaRPr lang="en-US" altLang="ja-JP"/>
          </a:p>
        </p:txBody>
      </p:sp>
      <p:sp>
        <p:nvSpPr>
          <p:cNvPr id="5" name="正方形/長方形 4"/>
          <p:cNvSpPr/>
          <p:nvPr/>
        </p:nvSpPr>
        <p:spPr>
          <a:xfrm>
            <a:off x="5572130" y="428605"/>
            <a:ext cx="3869558" cy="928694"/>
          </a:xfrm>
          <a:prstGeom prst="rect">
            <a:avLst/>
          </a:prstGeom>
          <a:solidFill>
            <a:schemeClr val="accent6">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j-ea"/>
                <a:ea typeface="+mj-ea"/>
              </a:rPr>
              <a:t>平均月収</a:t>
            </a:r>
            <a:r>
              <a:rPr kumimoji="1" lang="en-US" altLang="ja-JP" b="1" dirty="0">
                <a:solidFill>
                  <a:schemeClr val="tx1"/>
                </a:solidFill>
                <a:latin typeface="+mj-ea"/>
                <a:ea typeface="+mj-ea"/>
              </a:rPr>
              <a:t>53</a:t>
            </a:r>
            <a:r>
              <a:rPr kumimoji="1" lang="ja-JP" altLang="en-US" b="1" dirty="0">
                <a:solidFill>
                  <a:schemeClr val="tx1"/>
                </a:solidFill>
                <a:latin typeface="+mj-ea"/>
                <a:ea typeface="+mj-ea"/>
              </a:rPr>
              <a:t>万円</a:t>
            </a:r>
            <a:r>
              <a:rPr kumimoji="1" lang="ja-JP" altLang="en-US" sz="1400" dirty="0">
                <a:solidFill>
                  <a:schemeClr val="tx1"/>
                </a:solidFill>
                <a:latin typeface="+mj-ea"/>
                <a:ea typeface="+mj-ea"/>
              </a:rPr>
              <a:t>（</a:t>
            </a:r>
            <a:r>
              <a:rPr lang="en-US" altLang="ja-JP" sz="1400" dirty="0">
                <a:solidFill>
                  <a:schemeClr val="tx1"/>
                </a:solidFill>
                <a:latin typeface="+mj-ea"/>
                <a:ea typeface="+mj-ea"/>
              </a:rPr>
              <a:t>07</a:t>
            </a:r>
            <a:r>
              <a:rPr lang="ja-JP" altLang="en-US" sz="1400" dirty="0">
                <a:solidFill>
                  <a:schemeClr val="tx1"/>
                </a:solidFill>
                <a:latin typeface="+mj-ea"/>
                <a:ea typeface="+mj-ea"/>
              </a:rPr>
              <a:t>年度の</a:t>
            </a:r>
            <a:r>
              <a:rPr kumimoji="1" lang="ja-JP" altLang="en-US" sz="1400" dirty="0">
                <a:solidFill>
                  <a:schemeClr val="tx1"/>
                </a:solidFill>
                <a:latin typeface="+mj-ea"/>
                <a:ea typeface="+mj-ea"/>
              </a:rPr>
              <a:t>勤労者世帯、一時金含む、総務省家計調査</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　</a:t>
            </a:r>
            <a:r>
              <a:rPr kumimoji="1" lang="ja-JP" altLang="en-US" dirty="0">
                <a:solidFill>
                  <a:schemeClr val="tx1"/>
                </a:solidFill>
                <a:latin typeface="+mj-ea"/>
                <a:ea typeface="+mj-ea"/>
              </a:rPr>
              <a:t>を</a:t>
            </a:r>
            <a:r>
              <a:rPr lang="ja-JP" altLang="en-US" dirty="0">
                <a:solidFill>
                  <a:schemeClr val="tx1"/>
                </a:solidFill>
                <a:latin typeface="+mj-ea"/>
                <a:ea typeface="+mj-ea"/>
              </a:rPr>
              <a:t>基準</a:t>
            </a:r>
            <a:r>
              <a:rPr kumimoji="1" lang="ja-JP" altLang="en-US" dirty="0">
                <a:solidFill>
                  <a:schemeClr val="tx1"/>
                </a:solidFill>
                <a:latin typeface="+mj-ea"/>
                <a:ea typeface="+mj-ea"/>
              </a:rPr>
              <a:t>に</a:t>
            </a:r>
            <a:r>
              <a:rPr kumimoji="1" lang="en-US" altLang="ja-JP" dirty="0">
                <a:solidFill>
                  <a:schemeClr val="tx1"/>
                </a:solidFill>
                <a:latin typeface="+mj-ea"/>
                <a:ea typeface="+mj-ea"/>
              </a:rPr>
              <a:t>09</a:t>
            </a:r>
            <a:r>
              <a:rPr kumimoji="1" lang="ja-JP" altLang="en-US" dirty="0">
                <a:solidFill>
                  <a:schemeClr val="tx1"/>
                </a:solidFill>
                <a:latin typeface="+mj-ea"/>
                <a:ea typeface="+mj-ea"/>
              </a:rPr>
              <a:t>年度予算を換算。</a:t>
            </a:r>
          </a:p>
        </p:txBody>
      </p:sp>
      <p:sp>
        <p:nvSpPr>
          <p:cNvPr id="6" name="メモ 5"/>
          <p:cNvSpPr/>
          <p:nvPr/>
        </p:nvSpPr>
        <p:spPr>
          <a:xfrm>
            <a:off x="5572130" y="1428736"/>
            <a:ext cx="3869558" cy="4500594"/>
          </a:xfrm>
          <a:prstGeom prst="foldedCorne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mj-ea"/>
              <a:ea typeface="+mj-ea"/>
            </a:endParaRPr>
          </a:p>
          <a:p>
            <a:endParaRPr kumimoji="1" lang="en-US" altLang="ja-JP" dirty="0">
              <a:solidFill>
                <a:schemeClr val="tx1"/>
              </a:solidFill>
              <a:latin typeface="+mj-ea"/>
              <a:ea typeface="+mj-ea"/>
            </a:endParaRPr>
          </a:p>
          <a:p>
            <a:r>
              <a:rPr kumimoji="1" lang="ja-JP" altLang="en-US" dirty="0">
                <a:solidFill>
                  <a:schemeClr val="tx1"/>
                </a:solidFill>
                <a:latin typeface="+mj-ea"/>
                <a:ea typeface="+mj-ea"/>
              </a:rPr>
              <a:t>●太郎さんが勤める「日本株式会社」は取引先の経営危機の</a:t>
            </a:r>
            <a:r>
              <a:rPr lang="ja-JP" altLang="en-US" dirty="0">
                <a:solidFill>
                  <a:schemeClr val="tx1"/>
                </a:solidFill>
                <a:latin typeface="+mj-ea"/>
                <a:ea typeface="+mj-ea"/>
              </a:rPr>
              <a:t>影響で業績が悪化し、毎月の収入</a:t>
            </a:r>
            <a:r>
              <a:rPr lang="ja-JP" altLang="en-US" sz="1400" dirty="0">
                <a:solidFill>
                  <a:schemeClr val="tx1"/>
                </a:solidFill>
                <a:latin typeface="+mj-ea"/>
                <a:ea typeface="+mj-ea"/>
              </a:rPr>
              <a:t>（税収）</a:t>
            </a:r>
            <a:r>
              <a:rPr lang="ja-JP" altLang="en-US" dirty="0">
                <a:solidFill>
                  <a:schemeClr val="tx1"/>
                </a:solidFill>
                <a:latin typeface="+mj-ea"/>
                <a:ea typeface="+mj-ea"/>
              </a:rPr>
              <a:t>が前年より</a:t>
            </a:r>
            <a:r>
              <a:rPr lang="en-US" altLang="ja-JP" dirty="0">
                <a:solidFill>
                  <a:schemeClr val="tx1"/>
                </a:solidFill>
                <a:latin typeface="+mj-ea"/>
                <a:ea typeface="+mj-ea"/>
              </a:rPr>
              <a:t>9</a:t>
            </a:r>
            <a:r>
              <a:rPr lang="ja-JP" altLang="en-US" dirty="0">
                <a:solidFill>
                  <a:schemeClr val="tx1"/>
                </a:solidFill>
                <a:latin typeface="+mj-ea"/>
                <a:ea typeface="+mj-ea"/>
              </a:rPr>
              <a:t>万円も減った。</a:t>
            </a:r>
            <a:endParaRPr lang="en-US" altLang="ja-JP" dirty="0">
              <a:solidFill>
                <a:schemeClr val="tx1"/>
              </a:solidFill>
              <a:latin typeface="+mj-ea"/>
              <a:ea typeface="+mj-ea"/>
            </a:endParaRPr>
          </a:p>
          <a:p>
            <a:r>
              <a:rPr kumimoji="1" lang="ja-JP" altLang="en-US" dirty="0">
                <a:solidFill>
                  <a:schemeClr val="tx1"/>
                </a:solidFill>
                <a:latin typeface="+mj-ea"/>
                <a:ea typeface="+mj-ea"/>
              </a:rPr>
              <a:t>●しのびよる危機への備え</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緊急経済対策対応予備費</a:t>
            </a:r>
            <a:r>
              <a:rPr kumimoji="1" lang="en-US" altLang="ja-JP" sz="1400" dirty="0">
                <a:solidFill>
                  <a:schemeClr val="tx1"/>
                </a:solidFill>
                <a:latin typeface="+mj-ea"/>
                <a:ea typeface="+mj-ea"/>
              </a:rPr>
              <a:t>)</a:t>
            </a:r>
            <a:r>
              <a:rPr kumimoji="1" lang="ja-JP" altLang="en-US" dirty="0">
                <a:solidFill>
                  <a:schemeClr val="tx1"/>
                </a:solidFill>
                <a:latin typeface="+mj-ea"/>
                <a:ea typeface="+mj-ea"/>
              </a:rPr>
              <a:t>などで生活費</a:t>
            </a:r>
            <a:r>
              <a:rPr kumimoji="1" lang="en-US" altLang="ja-JP" sz="1400" dirty="0">
                <a:solidFill>
                  <a:schemeClr val="tx1"/>
                </a:solidFill>
                <a:latin typeface="+mj-ea"/>
                <a:ea typeface="+mj-ea"/>
              </a:rPr>
              <a:t>(</a:t>
            </a:r>
            <a:r>
              <a:rPr lang="ja-JP" altLang="en-US" sz="1400" dirty="0">
                <a:solidFill>
                  <a:schemeClr val="tx1"/>
                </a:solidFill>
                <a:latin typeface="+mj-ea"/>
                <a:ea typeface="+mj-ea"/>
              </a:rPr>
              <a:t>一般歳出）</a:t>
            </a:r>
            <a:r>
              <a:rPr kumimoji="1" lang="ja-JP" altLang="en-US" dirty="0">
                <a:solidFill>
                  <a:schemeClr val="tx1"/>
                </a:solidFill>
                <a:latin typeface="+mj-ea"/>
                <a:ea typeface="+mj-ea"/>
              </a:rPr>
              <a:t>は</a:t>
            </a:r>
            <a:r>
              <a:rPr kumimoji="1" lang="en-US" altLang="ja-JP" dirty="0">
                <a:solidFill>
                  <a:schemeClr val="tx1"/>
                </a:solidFill>
                <a:latin typeface="+mj-ea"/>
                <a:ea typeface="+mj-ea"/>
              </a:rPr>
              <a:t>5</a:t>
            </a:r>
            <a:r>
              <a:rPr kumimoji="1" lang="ja-JP" altLang="en-US" dirty="0">
                <a:solidFill>
                  <a:schemeClr val="tx1"/>
                </a:solidFill>
                <a:latin typeface="+mj-ea"/>
                <a:ea typeface="+mj-ea"/>
              </a:rPr>
              <a:t>万円増加。田舎の親族への仕送り</a:t>
            </a:r>
            <a:r>
              <a:rPr kumimoji="1" lang="en-US" altLang="ja-JP" dirty="0">
                <a:solidFill>
                  <a:schemeClr val="tx1"/>
                </a:solidFill>
                <a:latin typeface="+mj-ea"/>
                <a:ea typeface="+mj-ea"/>
              </a:rPr>
              <a:t>(</a:t>
            </a:r>
            <a:r>
              <a:rPr lang="ja-JP" altLang="en-US" dirty="0">
                <a:solidFill>
                  <a:schemeClr val="tx1"/>
                </a:solidFill>
                <a:latin typeface="+mj-ea"/>
                <a:ea typeface="+mj-ea"/>
              </a:rPr>
              <a:t>地方交付税</a:t>
            </a:r>
            <a:r>
              <a:rPr lang="en-US" altLang="ja-JP" dirty="0">
                <a:solidFill>
                  <a:schemeClr val="tx1"/>
                </a:solidFill>
                <a:latin typeface="+mj-ea"/>
                <a:ea typeface="+mj-ea"/>
              </a:rPr>
              <a:t>)</a:t>
            </a:r>
            <a:r>
              <a:rPr lang="ja-JP" altLang="en-US" dirty="0">
                <a:solidFill>
                  <a:schemeClr val="tx1"/>
                </a:solidFill>
                <a:latin typeface="+mj-ea"/>
                <a:ea typeface="+mj-ea"/>
              </a:rPr>
              <a:t>も</a:t>
            </a:r>
            <a:r>
              <a:rPr lang="en-US" altLang="ja-JP" dirty="0">
                <a:solidFill>
                  <a:schemeClr val="tx1"/>
                </a:solidFill>
                <a:latin typeface="+mj-ea"/>
                <a:ea typeface="+mj-ea"/>
              </a:rPr>
              <a:t>1</a:t>
            </a:r>
            <a:r>
              <a:rPr lang="ja-JP" altLang="en-US" dirty="0">
                <a:solidFill>
                  <a:schemeClr val="tx1"/>
                </a:solidFill>
                <a:latin typeface="+mj-ea"/>
                <a:ea typeface="+mj-ea"/>
              </a:rPr>
              <a:t>万円増。世間体</a:t>
            </a:r>
            <a:r>
              <a:rPr lang="en-US" altLang="ja-JP" sz="1400" dirty="0">
                <a:solidFill>
                  <a:schemeClr val="tx1"/>
                </a:solidFill>
                <a:latin typeface="+mj-ea"/>
                <a:ea typeface="+mj-ea"/>
              </a:rPr>
              <a:t>(</a:t>
            </a:r>
            <a:r>
              <a:rPr lang="ja-JP" altLang="en-US" sz="1400" dirty="0">
                <a:solidFill>
                  <a:schemeClr val="tx1"/>
                </a:solidFill>
                <a:latin typeface="+mj-ea"/>
                <a:ea typeface="+mj-ea"/>
              </a:rPr>
              <a:t>選挙</a:t>
            </a:r>
            <a:r>
              <a:rPr lang="en-US" altLang="ja-JP" sz="1400" dirty="0">
                <a:solidFill>
                  <a:schemeClr val="tx1"/>
                </a:solidFill>
                <a:latin typeface="+mj-ea"/>
                <a:ea typeface="+mj-ea"/>
              </a:rPr>
              <a:t>)</a:t>
            </a:r>
            <a:r>
              <a:rPr lang="ja-JP" altLang="en-US" dirty="0">
                <a:solidFill>
                  <a:schemeClr val="tx1"/>
                </a:solidFill>
                <a:latin typeface="+mj-ea"/>
                <a:ea typeface="+mj-ea"/>
              </a:rPr>
              <a:t>を気にしたのか大盤振る舞いだ。</a:t>
            </a:r>
            <a:endParaRPr lang="en-US" altLang="ja-JP" dirty="0">
              <a:solidFill>
                <a:schemeClr val="tx1"/>
              </a:solidFill>
              <a:latin typeface="+mj-ea"/>
              <a:ea typeface="+mj-ea"/>
            </a:endParaRPr>
          </a:p>
          <a:p>
            <a:r>
              <a:rPr kumimoji="1" lang="ja-JP" altLang="en-US" dirty="0">
                <a:solidFill>
                  <a:schemeClr val="tx1"/>
                </a:solidFill>
                <a:latin typeface="+mj-ea"/>
                <a:ea typeface="+mj-ea"/>
              </a:rPr>
              <a:t>●一方、町内会の奉仕活動</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海外無償協力資金と技術協力</a:t>
            </a:r>
            <a:r>
              <a:rPr kumimoji="1" lang="en-US" altLang="ja-JP" sz="1400" dirty="0">
                <a:solidFill>
                  <a:schemeClr val="tx1"/>
                </a:solidFill>
                <a:latin typeface="+mj-ea"/>
                <a:ea typeface="+mj-ea"/>
              </a:rPr>
              <a:t>)</a:t>
            </a:r>
            <a:r>
              <a:rPr kumimoji="1" lang="ja-JP" altLang="en-US" dirty="0">
                <a:solidFill>
                  <a:schemeClr val="tx1"/>
                </a:solidFill>
                <a:latin typeface="+mj-ea"/>
                <a:ea typeface="+mj-ea"/>
              </a:rPr>
              <a:t>は</a:t>
            </a:r>
            <a:r>
              <a:rPr kumimoji="1" lang="en-US" altLang="ja-JP" dirty="0">
                <a:solidFill>
                  <a:schemeClr val="tx1"/>
                </a:solidFill>
                <a:latin typeface="+mj-ea"/>
                <a:ea typeface="+mj-ea"/>
              </a:rPr>
              <a:t>3,400</a:t>
            </a:r>
            <a:r>
              <a:rPr kumimoji="1" lang="ja-JP" altLang="en-US" dirty="0">
                <a:solidFill>
                  <a:schemeClr val="tx1"/>
                </a:solidFill>
                <a:latin typeface="+mj-ea"/>
                <a:ea typeface="+mj-ea"/>
              </a:rPr>
              <a:t>円。美化活動</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環境庁</a:t>
            </a:r>
            <a:r>
              <a:rPr lang="ja-JP" altLang="en-US" sz="1400" dirty="0">
                <a:solidFill>
                  <a:schemeClr val="tx1"/>
                </a:solidFill>
                <a:latin typeface="+mj-ea"/>
                <a:ea typeface="+mj-ea"/>
              </a:rPr>
              <a:t>所管</a:t>
            </a:r>
            <a:r>
              <a:rPr lang="en-US" altLang="ja-JP" sz="1400" dirty="0">
                <a:solidFill>
                  <a:schemeClr val="tx1"/>
                </a:solidFill>
                <a:latin typeface="+mj-ea"/>
                <a:ea typeface="+mj-ea"/>
              </a:rPr>
              <a:t>)</a:t>
            </a:r>
            <a:r>
              <a:rPr lang="ja-JP" altLang="en-US" dirty="0">
                <a:solidFill>
                  <a:schemeClr val="tx1"/>
                </a:solidFill>
                <a:latin typeface="+mj-ea"/>
                <a:ea typeface="+mj-ea"/>
              </a:rPr>
              <a:t>も</a:t>
            </a:r>
            <a:r>
              <a:rPr lang="en-US" altLang="ja-JP" dirty="0">
                <a:solidFill>
                  <a:schemeClr val="tx1"/>
                </a:solidFill>
                <a:latin typeface="+mj-ea"/>
                <a:ea typeface="+mj-ea"/>
              </a:rPr>
              <a:t>2,400</a:t>
            </a:r>
            <a:r>
              <a:rPr lang="ja-JP" altLang="en-US" dirty="0">
                <a:solidFill>
                  <a:schemeClr val="tx1"/>
                </a:solidFill>
                <a:latin typeface="+mj-ea"/>
                <a:ea typeface="+mj-ea"/>
              </a:rPr>
              <a:t>円。ご近所</a:t>
            </a:r>
            <a:r>
              <a:rPr lang="ja-JP" altLang="en-US" sz="1400" dirty="0">
                <a:solidFill>
                  <a:schemeClr val="tx1"/>
                </a:solidFill>
                <a:latin typeface="+mj-ea"/>
                <a:ea typeface="+mj-ea"/>
              </a:rPr>
              <a:t>（国際社会）</a:t>
            </a:r>
            <a:r>
              <a:rPr lang="ja-JP" altLang="en-US" dirty="0">
                <a:solidFill>
                  <a:schemeClr val="tx1"/>
                </a:solidFill>
                <a:latin typeface="+mj-ea"/>
                <a:ea typeface="+mj-ea"/>
              </a:rPr>
              <a:t>から後ろ指をさされそうだ。</a:t>
            </a:r>
            <a:endParaRPr lang="en-US" altLang="ja-JP" dirty="0">
              <a:solidFill>
                <a:schemeClr val="tx1"/>
              </a:solidFill>
              <a:latin typeface="+mj-ea"/>
              <a:ea typeface="+mj-ea"/>
            </a:endParaRPr>
          </a:p>
          <a:p>
            <a:r>
              <a:rPr kumimoji="1" lang="ja-JP" altLang="en-US" dirty="0">
                <a:solidFill>
                  <a:schemeClr val="tx1"/>
                </a:solidFill>
                <a:latin typeface="+mj-ea"/>
                <a:ea typeface="+mj-ea"/>
              </a:rPr>
              <a:t>●子供に投資すべきなのだが</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教育費</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文科省所管</a:t>
            </a:r>
            <a:r>
              <a:rPr kumimoji="1" lang="en-US" altLang="ja-JP" sz="1400" dirty="0">
                <a:solidFill>
                  <a:schemeClr val="tx1"/>
                </a:solidFill>
                <a:latin typeface="+mj-ea"/>
                <a:ea typeface="+mj-ea"/>
              </a:rPr>
              <a:t>)</a:t>
            </a:r>
            <a:r>
              <a:rPr kumimoji="1" lang="ja-JP" altLang="en-US" dirty="0">
                <a:solidFill>
                  <a:schemeClr val="tx1"/>
                </a:solidFill>
                <a:latin typeface="+mj-ea"/>
                <a:ea typeface="+mj-ea"/>
              </a:rPr>
              <a:t>は</a:t>
            </a:r>
            <a:r>
              <a:rPr kumimoji="1" lang="en-US" altLang="ja-JP" dirty="0">
                <a:solidFill>
                  <a:schemeClr val="tx1"/>
                </a:solidFill>
                <a:latin typeface="+mj-ea"/>
                <a:ea typeface="+mj-ea"/>
              </a:rPr>
              <a:t>6</a:t>
            </a:r>
            <a:r>
              <a:rPr kumimoji="1" lang="ja-JP" altLang="en-US" dirty="0">
                <a:solidFill>
                  <a:schemeClr val="tx1"/>
                </a:solidFill>
                <a:latin typeface="+mj-ea"/>
                <a:ea typeface="+mj-ea"/>
              </a:rPr>
              <a:t>万円だけ。</a:t>
            </a:r>
            <a:endParaRPr kumimoji="1" lang="en-US" altLang="ja-JP" dirty="0">
              <a:solidFill>
                <a:schemeClr val="tx1"/>
              </a:solidFill>
              <a:latin typeface="+mj-ea"/>
              <a:ea typeface="+mj-ea"/>
            </a:endParaRPr>
          </a:p>
        </p:txBody>
      </p:sp>
      <p:sp>
        <p:nvSpPr>
          <p:cNvPr id="7" name="メモ 6"/>
          <p:cNvSpPr/>
          <p:nvPr/>
        </p:nvSpPr>
        <p:spPr>
          <a:xfrm>
            <a:off x="464312" y="5214950"/>
            <a:ext cx="4875644" cy="1500198"/>
          </a:xfrm>
          <a:prstGeom prst="foldedCorne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r>
              <a:rPr kumimoji="1" lang="ja-JP" altLang="en-US" dirty="0">
                <a:solidFill>
                  <a:schemeClr val="tx1"/>
                </a:solidFill>
                <a:latin typeface="+mj-ea"/>
                <a:ea typeface="+mj-ea"/>
              </a:rPr>
              <a:t>●代々、浪費癖のある一家。借金</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国際残高</a:t>
            </a:r>
            <a:r>
              <a:rPr kumimoji="1" lang="en-US" altLang="ja-JP" sz="1400" dirty="0">
                <a:solidFill>
                  <a:schemeClr val="tx1"/>
                </a:solidFill>
                <a:latin typeface="+mj-ea"/>
                <a:ea typeface="+mj-ea"/>
              </a:rPr>
              <a:t>)</a:t>
            </a:r>
            <a:r>
              <a:rPr kumimoji="1" lang="ja-JP" altLang="en-US" dirty="0">
                <a:solidFill>
                  <a:schemeClr val="tx1"/>
                </a:solidFill>
                <a:latin typeface="+mj-ea"/>
                <a:ea typeface="+mj-ea"/>
              </a:rPr>
              <a:t>は、実に約</a:t>
            </a:r>
            <a:r>
              <a:rPr kumimoji="1" lang="en-US" altLang="ja-JP" dirty="0">
                <a:solidFill>
                  <a:schemeClr val="tx1"/>
                </a:solidFill>
                <a:latin typeface="+mj-ea"/>
                <a:ea typeface="+mj-ea"/>
              </a:rPr>
              <a:t>8,000</a:t>
            </a:r>
            <a:r>
              <a:rPr kumimoji="1" lang="ja-JP" altLang="en-US" dirty="0">
                <a:solidFill>
                  <a:schemeClr val="tx1"/>
                </a:solidFill>
                <a:latin typeface="+mj-ea"/>
                <a:ea typeface="+mj-ea"/>
              </a:rPr>
              <a:t>万円。元利払い</a:t>
            </a:r>
            <a:r>
              <a:rPr kumimoji="1" lang="ja-JP" altLang="en-US" sz="1400" dirty="0">
                <a:solidFill>
                  <a:schemeClr val="tx1"/>
                </a:solidFill>
                <a:latin typeface="+mj-ea"/>
                <a:ea typeface="+mj-ea"/>
              </a:rPr>
              <a:t>（国債費）</a:t>
            </a:r>
            <a:r>
              <a:rPr kumimoji="1" lang="ja-JP" altLang="en-US" dirty="0">
                <a:solidFill>
                  <a:schemeClr val="tx1"/>
                </a:solidFill>
                <a:latin typeface="+mj-ea"/>
                <a:ea typeface="+mj-ea"/>
              </a:rPr>
              <a:t>に負担で月収はやりくりできず、新たな借金</a:t>
            </a:r>
            <a:r>
              <a:rPr kumimoji="1" lang="ja-JP" altLang="en-US" sz="1400" dirty="0">
                <a:solidFill>
                  <a:schemeClr val="tx1"/>
                </a:solidFill>
                <a:latin typeface="+mj-ea"/>
                <a:ea typeface="+mj-ea"/>
              </a:rPr>
              <a:t>（新規国債</a:t>
            </a:r>
            <a:r>
              <a:rPr kumimoji="1" lang="en-US" altLang="ja-JP" sz="1400" dirty="0">
                <a:solidFill>
                  <a:schemeClr val="tx1"/>
                </a:solidFill>
                <a:latin typeface="+mj-ea"/>
                <a:ea typeface="+mj-ea"/>
              </a:rPr>
              <a:t>)</a:t>
            </a:r>
            <a:r>
              <a:rPr kumimoji="1" lang="ja-JP" altLang="en-US" dirty="0">
                <a:solidFill>
                  <a:schemeClr val="tx1"/>
                </a:solidFill>
                <a:latin typeface="+mj-ea"/>
                <a:ea typeface="+mj-ea"/>
              </a:rPr>
              <a:t>を繰り返したてきた。今年は先祖代々のお金</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埋蔵金）</a:t>
            </a:r>
            <a:r>
              <a:rPr kumimoji="1" lang="ja-JP" altLang="en-US" dirty="0">
                <a:solidFill>
                  <a:schemeClr val="tx1"/>
                </a:solidFill>
                <a:latin typeface="+mj-ea"/>
                <a:ea typeface="+mj-ea"/>
              </a:rPr>
              <a:t>まで掘り返した。</a:t>
            </a:r>
          </a:p>
        </p:txBody>
      </p:sp>
      <p:cxnSp>
        <p:nvCxnSpPr>
          <p:cNvPr id="9" name="直線矢印コネクタ 8"/>
          <p:cNvCxnSpPr/>
          <p:nvPr/>
        </p:nvCxnSpPr>
        <p:spPr>
          <a:xfrm flipV="1">
            <a:off x="1393008" y="1571612"/>
            <a:ext cx="3173039" cy="5000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541704" y="2643182"/>
            <a:ext cx="851304" cy="142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19094" y="1928802"/>
            <a:ext cx="77391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179089" y="2143116"/>
            <a:ext cx="851304" cy="22145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643436" y="1071546"/>
            <a:ext cx="77391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rot="16200000" flipH="1">
            <a:off x="-35755" y="3869541"/>
            <a:ext cx="3000396" cy="1690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315617" y="4071942"/>
            <a:ext cx="3250429" cy="178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0215599" y="3000372"/>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649526" y="6215083"/>
            <a:ext cx="1393041"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j-ea"/>
                <a:ea typeface="+mj-ea"/>
              </a:rPr>
              <a:t>朝日</a:t>
            </a:r>
            <a:r>
              <a:rPr lang="en-US" altLang="ja-JP" sz="1400" dirty="0">
                <a:solidFill>
                  <a:schemeClr val="tx1"/>
                </a:solidFill>
                <a:latin typeface="+mj-ea"/>
                <a:ea typeface="+mj-ea"/>
              </a:rPr>
              <a:t>09.12.21</a:t>
            </a:r>
            <a:endParaRPr kumimoji="1" lang="ja-JP" altLang="en-US" sz="1400" dirty="0">
              <a:solidFill>
                <a:schemeClr val="tx1"/>
              </a:solidFill>
              <a:latin typeface="+mj-ea"/>
              <a:ea typeface="+mj-ea"/>
            </a:endParaRPr>
          </a:p>
        </p:txBody>
      </p:sp>
      <p:sp>
        <p:nvSpPr>
          <p:cNvPr id="17" name="正方形/長方形 16"/>
          <p:cNvSpPr/>
          <p:nvPr/>
        </p:nvSpPr>
        <p:spPr>
          <a:xfrm>
            <a:off x="1702573" y="1214422"/>
            <a:ext cx="2399125"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1470401" y="2071678"/>
            <a:ext cx="2863472" cy="3571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439850"/>
          </a:xfrm>
        </p:spPr>
        <p:txBody>
          <a:bodyPr>
            <a:noAutofit/>
          </a:bodyPr>
          <a:lstStyle/>
          <a:p>
            <a:pPr algn="l"/>
            <a:br>
              <a:rPr kumimoji="1" lang="en-US" altLang="ja-JP" sz="2800" dirty="0">
                <a:latin typeface="+mj-ea"/>
              </a:rPr>
            </a:br>
            <a:r>
              <a:rPr kumimoji="1" lang="en-US" altLang="ja-JP" sz="2800" b="1" dirty="0">
                <a:latin typeface="+mj-ea"/>
              </a:rPr>
              <a:t>09</a:t>
            </a:r>
            <a:r>
              <a:rPr kumimoji="1" lang="ja-JP" altLang="en-US" sz="2800" b="1" dirty="0">
                <a:latin typeface="+mj-ea"/>
              </a:rPr>
              <a:t>年度</a:t>
            </a:r>
            <a:r>
              <a:rPr kumimoji="1" lang="ja-JP" altLang="en-US" sz="2800" b="1" dirty="0">
                <a:solidFill>
                  <a:srgbClr val="FF0000"/>
                </a:solidFill>
                <a:latin typeface="+mj-ea"/>
              </a:rPr>
              <a:t>道路</a:t>
            </a:r>
            <a:r>
              <a:rPr kumimoji="1" lang="ja-JP" altLang="en-US" sz="2800" b="1" dirty="0">
                <a:latin typeface="+mj-ea"/>
              </a:rPr>
              <a:t>予算  </a:t>
            </a:r>
            <a:r>
              <a:rPr kumimoji="1" lang="ja-JP" altLang="en-US" sz="2800" dirty="0">
                <a:latin typeface="+mj-ea"/>
              </a:rPr>
              <a:t>　　　　</a:t>
            </a:r>
            <a:r>
              <a:rPr lang="en-US" altLang="ja-JP" sz="2800" dirty="0">
                <a:latin typeface="+mj-ea"/>
              </a:rPr>
              <a:t>1</a:t>
            </a:r>
            <a:r>
              <a:rPr lang="ja-JP" altLang="en-US" sz="2800" dirty="0">
                <a:latin typeface="+mj-ea"/>
              </a:rPr>
              <a:t>兆</a:t>
            </a:r>
            <a:r>
              <a:rPr lang="en-US" altLang="ja-JP" sz="2800" dirty="0">
                <a:latin typeface="+mj-ea"/>
              </a:rPr>
              <a:t>7446</a:t>
            </a:r>
            <a:r>
              <a:rPr lang="ja-JP" altLang="en-US" sz="2800" dirty="0">
                <a:latin typeface="+mj-ea"/>
              </a:rPr>
              <a:t>億</a:t>
            </a:r>
            <a:r>
              <a:rPr lang="en-US" altLang="ja-JP" sz="2800" dirty="0">
                <a:latin typeface="+mj-ea"/>
              </a:rPr>
              <a:t>3600</a:t>
            </a:r>
            <a:r>
              <a:rPr lang="ja-JP" altLang="en-US" sz="2800" dirty="0">
                <a:latin typeface="+mj-ea"/>
              </a:rPr>
              <a:t>万円</a:t>
            </a:r>
            <a:r>
              <a:rPr lang="en-US" altLang="ja-JP" sz="2000" dirty="0">
                <a:latin typeface="+mj-ea"/>
              </a:rPr>
              <a:t>(</a:t>
            </a:r>
            <a:r>
              <a:rPr lang="ja-JP" altLang="en-US" sz="2000" dirty="0">
                <a:latin typeface="+mj-ea"/>
              </a:rPr>
              <a:t>▲</a:t>
            </a:r>
            <a:r>
              <a:rPr lang="en-US" altLang="ja-JP" sz="2000" dirty="0">
                <a:latin typeface="+mj-ea"/>
              </a:rPr>
              <a:t>17.3</a:t>
            </a:r>
            <a:r>
              <a:rPr lang="ja-JP" altLang="en-US" sz="2000" dirty="0">
                <a:latin typeface="+mj-ea"/>
              </a:rPr>
              <a:t>％</a:t>
            </a:r>
            <a:r>
              <a:rPr lang="en-US" altLang="ja-JP" sz="2000" dirty="0">
                <a:latin typeface="+mj-ea"/>
              </a:rPr>
              <a:t>)</a:t>
            </a:r>
            <a:br>
              <a:rPr lang="en-US" altLang="ja-JP" sz="2800" dirty="0">
                <a:latin typeface="+mj-ea"/>
              </a:rPr>
            </a:br>
            <a:r>
              <a:rPr lang="ja-JP" altLang="en-US" sz="1800" dirty="0">
                <a:latin typeface="+mj-ea"/>
              </a:rPr>
              <a:t>地方交付金で道路の「</a:t>
            </a:r>
            <a:r>
              <a:rPr lang="ja-JP" altLang="en-US" sz="1800" dirty="0" err="1">
                <a:latin typeface="+mj-ea"/>
              </a:rPr>
              <a:t>ひも</a:t>
            </a:r>
            <a:r>
              <a:rPr lang="ja-JP" altLang="en-US" sz="1800" dirty="0">
                <a:latin typeface="+mj-ea"/>
              </a:rPr>
              <a:t>」をつけた </a:t>
            </a:r>
            <a:r>
              <a:rPr lang="ja-JP" altLang="en-US" sz="2800" dirty="0">
                <a:latin typeface="+mj-ea"/>
              </a:rPr>
              <a:t>　  　</a:t>
            </a:r>
            <a:r>
              <a:rPr lang="en-US" altLang="ja-JP" sz="2800" dirty="0">
                <a:latin typeface="+mj-ea"/>
              </a:rPr>
              <a:t>8000</a:t>
            </a:r>
            <a:r>
              <a:rPr lang="ja-JP" altLang="en-US" sz="2800" dirty="0">
                <a:latin typeface="+mj-ea"/>
              </a:rPr>
              <a:t>億円</a:t>
            </a:r>
            <a:br>
              <a:rPr lang="en-US" altLang="ja-JP" sz="2800" dirty="0">
                <a:latin typeface="+mj-ea"/>
              </a:rPr>
            </a:br>
            <a:r>
              <a:rPr lang="en-US" altLang="ja-JP" sz="2800" dirty="0">
                <a:latin typeface="+mj-ea"/>
              </a:rPr>
              <a:t>                                  2</a:t>
            </a:r>
            <a:r>
              <a:rPr lang="ja-JP" altLang="en-US" sz="2800" dirty="0">
                <a:latin typeface="+mj-ea"/>
              </a:rPr>
              <a:t>兆</a:t>
            </a:r>
            <a:r>
              <a:rPr lang="en-US" altLang="ja-JP" sz="2800" dirty="0">
                <a:latin typeface="+mj-ea"/>
              </a:rPr>
              <a:t>5466</a:t>
            </a:r>
            <a:r>
              <a:rPr lang="ja-JP" altLang="en-US" sz="2800" dirty="0">
                <a:latin typeface="+mj-ea"/>
              </a:rPr>
              <a:t>億</a:t>
            </a:r>
            <a:r>
              <a:rPr lang="en-US" altLang="ja-JP" sz="2800" dirty="0">
                <a:latin typeface="+mj-ea"/>
              </a:rPr>
              <a:t>3600</a:t>
            </a:r>
            <a:r>
              <a:rPr lang="ja-JP" altLang="en-US" sz="2800" dirty="0">
                <a:latin typeface="+mj-ea"/>
              </a:rPr>
              <a:t>万円</a:t>
            </a:r>
            <a:r>
              <a:rPr lang="en-US" altLang="ja-JP" sz="2000" dirty="0">
                <a:latin typeface="+mj-ea"/>
              </a:rPr>
              <a:t>(</a:t>
            </a:r>
            <a:r>
              <a:rPr lang="ja-JP" altLang="en-US" sz="2000" dirty="0">
                <a:latin typeface="+mj-ea"/>
              </a:rPr>
              <a:t>▲</a:t>
            </a:r>
            <a:r>
              <a:rPr lang="en-US" altLang="ja-JP" sz="2000" dirty="0">
                <a:latin typeface="+mj-ea"/>
              </a:rPr>
              <a:t>8.9</a:t>
            </a:r>
            <a:r>
              <a:rPr lang="ja-JP" altLang="en-US" sz="2000" dirty="0">
                <a:latin typeface="+mj-ea"/>
              </a:rPr>
              <a:t>％</a:t>
            </a:r>
            <a:r>
              <a:rPr lang="en-US" altLang="ja-JP" sz="2000" dirty="0">
                <a:latin typeface="+mj-ea"/>
              </a:rPr>
              <a:t>)</a:t>
            </a:r>
            <a:br>
              <a:rPr lang="en-US" altLang="ja-JP" sz="2800" dirty="0">
                <a:latin typeface="+mj-ea"/>
              </a:rPr>
            </a:br>
            <a:endParaRPr kumimoji="1" lang="ja-JP" altLang="en-US" sz="2800" dirty="0">
              <a:latin typeface="+mj-ea"/>
            </a:endParaRPr>
          </a:p>
        </p:txBody>
      </p:sp>
      <p:sp>
        <p:nvSpPr>
          <p:cNvPr id="3" name="コンテンツ プレースホルダ 2"/>
          <p:cNvSpPr>
            <a:spLocks noGrp="1"/>
          </p:cNvSpPr>
          <p:nvPr>
            <p:ph idx="1"/>
          </p:nvPr>
        </p:nvSpPr>
        <p:spPr>
          <a:xfrm>
            <a:off x="495300" y="2000242"/>
            <a:ext cx="8915400" cy="4125923"/>
          </a:xfrm>
        </p:spPr>
        <p:txBody>
          <a:bodyPr>
            <a:normAutofit/>
          </a:bodyPr>
          <a:lstStyle/>
          <a:p>
            <a:pPr>
              <a:buNone/>
            </a:pPr>
            <a:endParaRPr lang="en-US" altLang="ja-JP" dirty="0"/>
          </a:p>
          <a:p>
            <a:pPr>
              <a:buNone/>
            </a:pPr>
            <a:endParaRPr lang="en-US" altLang="ja-JP" dirty="0"/>
          </a:p>
          <a:p>
            <a:pPr>
              <a:buNone/>
            </a:pPr>
            <a:endParaRPr lang="en-US" altLang="ja-JP" dirty="0"/>
          </a:p>
        </p:txBody>
      </p:sp>
      <p:cxnSp>
        <p:nvCxnSpPr>
          <p:cNvPr id="5" name="直線コネクタ 4"/>
          <p:cNvCxnSpPr/>
          <p:nvPr/>
        </p:nvCxnSpPr>
        <p:spPr>
          <a:xfrm>
            <a:off x="3482568" y="1214422"/>
            <a:ext cx="340521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16200000" flipH="1">
            <a:off x="3494474" y="2565791"/>
            <a:ext cx="285752" cy="154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327785" y="2786058"/>
            <a:ext cx="386956"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7167578" y="1214422"/>
            <a:ext cx="131565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6921" y="1785926"/>
            <a:ext cx="9209549" cy="20717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mj-ea"/>
                <a:ea typeface="+mj-ea"/>
              </a:rPr>
              <a:t>話は麻生総理の「地方が自由に使える</a:t>
            </a:r>
            <a:r>
              <a:rPr lang="en-US" altLang="ja-JP" sz="2800" dirty="0">
                <a:solidFill>
                  <a:schemeClr val="tx1"/>
                </a:solidFill>
                <a:latin typeface="+mj-ea"/>
                <a:ea typeface="+mj-ea"/>
              </a:rPr>
              <a:t>1</a:t>
            </a:r>
            <a:r>
              <a:rPr lang="ja-JP" altLang="en-US" sz="2800" dirty="0">
                <a:solidFill>
                  <a:schemeClr val="tx1"/>
                </a:solidFill>
                <a:latin typeface="+mj-ea"/>
                <a:ea typeface="+mj-ea"/>
              </a:rPr>
              <a:t>兆円の交付」「道路特定財源の一般財源化」から始まった。</a:t>
            </a:r>
            <a:endParaRPr lang="en-US" altLang="ja-JP" sz="2800" dirty="0">
              <a:solidFill>
                <a:schemeClr val="tx1"/>
              </a:solidFill>
              <a:latin typeface="+mj-ea"/>
              <a:ea typeface="+mj-ea"/>
            </a:endParaRPr>
          </a:p>
          <a:p>
            <a:r>
              <a:rPr lang="ja-JP" altLang="en-US" b="1" dirty="0">
                <a:solidFill>
                  <a:schemeClr val="tx1"/>
                </a:solidFill>
                <a:latin typeface="+mj-ea"/>
                <a:ea typeface="+mj-ea"/>
              </a:rPr>
              <a:t>●一般財源化で「地方道路整備臨時交付金</a:t>
            </a:r>
            <a:r>
              <a:rPr lang="en-US" altLang="ja-JP" b="1" dirty="0">
                <a:solidFill>
                  <a:schemeClr val="tx1"/>
                </a:solidFill>
                <a:latin typeface="+mj-ea"/>
                <a:ea typeface="+mj-ea"/>
              </a:rPr>
              <a:t>6,825</a:t>
            </a:r>
            <a:r>
              <a:rPr lang="ja-JP" altLang="en-US" b="1" dirty="0">
                <a:solidFill>
                  <a:schemeClr val="tx1"/>
                </a:solidFill>
                <a:latin typeface="+mj-ea"/>
                <a:ea typeface="+mj-ea"/>
              </a:rPr>
              <a:t>億円」は廃止された。</a:t>
            </a:r>
            <a:endParaRPr lang="en-US" altLang="ja-JP" b="1" dirty="0">
              <a:solidFill>
                <a:schemeClr val="tx1"/>
              </a:solidFill>
              <a:latin typeface="+mj-ea"/>
              <a:ea typeface="+mj-ea"/>
            </a:endParaRPr>
          </a:p>
          <a:p>
            <a:r>
              <a:rPr lang="ja-JP" altLang="en-US" b="1" dirty="0">
                <a:solidFill>
                  <a:schemeClr val="tx1"/>
                </a:solidFill>
                <a:latin typeface="+mj-ea"/>
                <a:ea typeface="+mj-ea"/>
              </a:rPr>
              <a:t>●新たに「地域活力基盤創造交付金</a:t>
            </a:r>
            <a:r>
              <a:rPr lang="en-US" altLang="ja-JP" b="1" dirty="0">
                <a:solidFill>
                  <a:schemeClr val="tx1"/>
                </a:solidFill>
                <a:latin typeface="+mj-ea"/>
                <a:ea typeface="+mj-ea"/>
              </a:rPr>
              <a:t>1</a:t>
            </a:r>
            <a:r>
              <a:rPr lang="ja-JP" altLang="en-US" b="1" dirty="0">
                <a:solidFill>
                  <a:schemeClr val="tx1"/>
                </a:solidFill>
                <a:latin typeface="+mj-ea"/>
                <a:ea typeface="+mj-ea"/>
              </a:rPr>
              <a:t>兆円」が創設されたが、「</a:t>
            </a:r>
            <a:r>
              <a:rPr lang="ja-JP" altLang="en-US" b="1" dirty="0" err="1">
                <a:solidFill>
                  <a:schemeClr val="tx1"/>
                </a:solidFill>
                <a:latin typeface="+mj-ea"/>
                <a:ea typeface="+mj-ea"/>
              </a:rPr>
              <a:t>ひも</a:t>
            </a:r>
            <a:r>
              <a:rPr lang="ja-JP" altLang="en-US" b="1" dirty="0">
                <a:solidFill>
                  <a:schemeClr val="tx1"/>
                </a:solidFill>
                <a:latin typeface="+mj-ea"/>
                <a:ea typeface="+mj-ea"/>
              </a:rPr>
              <a:t>」がついている。自由では</a:t>
            </a:r>
            <a:endParaRPr lang="en-US" altLang="ja-JP" b="1" dirty="0">
              <a:solidFill>
                <a:schemeClr val="tx1"/>
              </a:solidFill>
              <a:latin typeface="+mj-ea"/>
              <a:ea typeface="+mj-ea"/>
            </a:endParaRPr>
          </a:p>
          <a:p>
            <a:r>
              <a:rPr lang="ja-JP" altLang="en-US" b="1" dirty="0">
                <a:solidFill>
                  <a:schemeClr val="tx1"/>
                </a:solidFill>
                <a:latin typeface="+mj-ea"/>
                <a:ea typeface="+mj-ea"/>
              </a:rPr>
              <a:t>　 ない。</a:t>
            </a:r>
            <a:r>
              <a:rPr lang="en-US" altLang="ja-JP" b="1" dirty="0">
                <a:solidFill>
                  <a:schemeClr val="tx1"/>
                </a:solidFill>
                <a:latin typeface="+mj-ea"/>
                <a:ea typeface="+mj-ea"/>
              </a:rPr>
              <a:t>8000</a:t>
            </a:r>
            <a:r>
              <a:rPr lang="ja-JP" altLang="en-US" b="1" dirty="0">
                <a:solidFill>
                  <a:schemeClr val="tx1"/>
                </a:solidFill>
                <a:latin typeface="+mj-ea"/>
                <a:ea typeface="+mj-ea"/>
              </a:rPr>
              <a:t>億円は道路、</a:t>
            </a:r>
            <a:r>
              <a:rPr lang="en-US" altLang="ja-JP" b="1" dirty="0">
                <a:solidFill>
                  <a:schemeClr val="tx1"/>
                </a:solidFill>
                <a:latin typeface="+mj-ea"/>
                <a:ea typeface="+mj-ea"/>
              </a:rPr>
              <a:t>600</a:t>
            </a:r>
            <a:r>
              <a:rPr lang="ja-JP" altLang="en-US" b="1" dirty="0">
                <a:solidFill>
                  <a:schemeClr val="tx1"/>
                </a:solidFill>
                <a:latin typeface="+mj-ea"/>
                <a:ea typeface="+mj-ea"/>
              </a:rPr>
              <a:t>億円は社会保障、</a:t>
            </a:r>
            <a:r>
              <a:rPr lang="en-US" altLang="ja-JP" b="1" dirty="0">
                <a:solidFill>
                  <a:schemeClr val="tx1"/>
                </a:solidFill>
                <a:latin typeface="+mj-ea"/>
                <a:ea typeface="+mj-ea"/>
              </a:rPr>
              <a:t>1600</a:t>
            </a:r>
            <a:r>
              <a:rPr lang="ja-JP" altLang="en-US" b="1" dirty="0">
                <a:solidFill>
                  <a:schemeClr val="tx1"/>
                </a:solidFill>
                <a:latin typeface="+mj-ea"/>
                <a:ea typeface="+mj-ea"/>
              </a:rPr>
              <a:t>億円は公共事業である。　　</a:t>
            </a:r>
            <a:endParaRPr lang="en-US" altLang="ja-JP" b="1" dirty="0">
              <a:solidFill>
                <a:schemeClr val="tx1"/>
              </a:solidFill>
              <a:latin typeface="+mj-ea"/>
              <a:ea typeface="+mj-ea"/>
            </a:endParaRPr>
          </a:p>
          <a:p>
            <a:r>
              <a:rPr lang="ja-JP" altLang="en-US" b="1" dirty="0">
                <a:solidFill>
                  <a:schemeClr val="tx1"/>
                </a:solidFill>
                <a:latin typeface="+mj-ea"/>
                <a:ea typeface="+mj-ea"/>
              </a:rPr>
              <a:t>　 公共事業に使う論理は「離航路は道路の延長の機能である」（金子国交大臣</a:t>
            </a:r>
            <a:r>
              <a:rPr lang="en-US" altLang="ja-JP" b="1" dirty="0">
                <a:solidFill>
                  <a:schemeClr val="tx1"/>
                </a:solidFill>
                <a:latin typeface="+mj-ea"/>
                <a:ea typeface="+mj-ea"/>
              </a:rPr>
              <a:t>)</a:t>
            </a:r>
            <a:endParaRPr kumimoji="1" lang="ja-JP" altLang="en-US" dirty="0">
              <a:solidFill>
                <a:schemeClr val="tx1"/>
              </a:solidFill>
            </a:endParaRPr>
          </a:p>
        </p:txBody>
      </p:sp>
      <p:sp>
        <p:nvSpPr>
          <p:cNvPr id="27" name="円/楕円 26"/>
          <p:cNvSpPr/>
          <p:nvPr/>
        </p:nvSpPr>
        <p:spPr>
          <a:xfrm>
            <a:off x="7096141" y="357166"/>
            <a:ext cx="135732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239148" y="785794"/>
            <a:ext cx="108347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見せかけ</a:t>
            </a:r>
          </a:p>
        </p:txBody>
      </p:sp>
      <p:sp>
        <p:nvSpPr>
          <p:cNvPr id="29" name="正方形/長方形 28"/>
          <p:cNvSpPr/>
          <p:nvPr/>
        </p:nvSpPr>
        <p:spPr>
          <a:xfrm>
            <a:off x="8310586" y="1500174"/>
            <a:ext cx="100013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実際の減</a:t>
            </a:r>
          </a:p>
        </p:txBody>
      </p:sp>
      <p:sp>
        <p:nvSpPr>
          <p:cNvPr id="13" name="正方形/長方形 12"/>
          <p:cNvSpPr/>
          <p:nvPr/>
        </p:nvSpPr>
        <p:spPr>
          <a:xfrm>
            <a:off x="452406" y="4143380"/>
            <a:ext cx="9144064" cy="2357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ja-JP" sz="2800" dirty="0">
                <a:solidFill>
                  <a:schemeClr val="tx1"/>
                </a:solidFill>
                <a:latin typeface="+mj-ea"/>
              </a:rPr>
              <a:t>2</a:t>
            </a:r>
            <a:r>
              <a:rPr lang="ja-JP" altLang="en-US" sz="2800" dirty="0">
                <a:solidFill>
                  <a:schemeClr val="tx1"/>
                </a:solidFill>
                <a:latin typeface="+mj-ea"/>
              </a:rPr>
              <a:t>次補正</a:t>
            </a:r>
            <a:r>
              <a:rPr lang="ja-JP" altLang="en-US" dirty="0">
                <a:solidFill>
                  <a:schemeClr val="tx1"/>
                </a:solidFill>
                <a:latin typeface="+mj-ea"/>
              </a:rPr>
              <a:t>（</a:t>
            </a:r>
            <a:r>
              <a:rPr lang="en-US" altLang="ja-JP" dirty="0">
                <a:solidFill>
                  <a:schemeClr val="tx1"/>
                </a:solidFill>
                <a:latin typeface="+mj-ea"/>
              </a:rPr>
              <a:t>09.1..5</a:t>
            </a:r>
            <a:r>
              <a:rPr lang="ja-JP" altLang="en-US" dirty="0">
                <a:solidFill>
                  <a:schemeClr val="tx1"/>
                </a:solidFill>
                <a:latin typeface="+mj-ea"/>
              </a:rPr>
              <a:t>国会提出）　　　　　　　　　　　　</a:t>
            </a:r>
            <a:endParaRPr lang="en-US" altLang="ja-JP" dirty="0">
              <a:solidFill>
                <a:schemeClr val="tx1"/>
              </a:solidFill>
              <a:latin typeface="+mj-ea"/>
            </a:endParaRPr>
          </a:p>
          <a:p>
            <a:pPr>
              <a:buNone/>
            </a:pPr>
            <a:r>
              <a:rPr lang="ja-JP" altLang="en-US" dirty="0">
                <a:solidFill>
                  <a:schemeClr val="tx1"/>
                </a:solidFill>
                <a:latin typeface="+mj-ea"/>
              </a:rPr>
              <a:t>■中小トラック事業者構造改善実証実験事業　国費</a:t>
            </a:r>
            <a:r>
              <a:rPr lang="en-US" altLang="ja-JP" dirty="0">
                <a:solidFill>
                  <a:schemeClr val="tx1"/>
                </a:solidFill>
                <a:latin typeface="+mj-ea"/>
              </a:rPr>
              <a:t>150</a:t>
            </a:r>
            <a:r>
              <a:rPr lang="ja-JP" altLang="en-US" dirty="0">
                <a:solidFill>
                  <a:schemeClr val="tx1"/>
                </a:solidFill>
                <a:latin typeface="+mj-ea"/>
              </a:rPr>
              <a:t>億円</a:t>
            </a:r>
            <a:r>
              <a:rPr lang="ja-JP" altLang="en-US" sz="1600" dirty="0">
                <a:solidFill>
                  <a:schemeClr val="tx1"/>
                </a:solidFill>
                <a:latin typeface="+mj-ea"/>
              </a:rPr>
              <a:t>（補助率：</a:t>
            </a:r>
            <a:r>
              <a:rPr lang="en-US" altLang="ja-JP" sz="1600" dirty="0">
                <a:solidFill>
                  <a:schemeClr val="tx1"/>
                </a:solidFill>
                <a:latin typeface="+mj-ea"/>
              </a:rPr>
              <a:t>1/2</a:t>
            </a:r>
            <a:r>
              <a:rPr lang="ja-JP" altLang="en-US" sz="1600" dirty="0">
                <a:solidFill>
                  <a:schemeClr val="tx1"/>
                </a:solidFill>
                <a:latin typeface="+mj-ea"/>
              </a:rPr>
              <a:t>　上限</a:t>
            </a:r>
            <a:r>
              <a:rPr lang="en-US" altLang="ja-JP" sz="1600" dirty="0">
                <a:solidFill>
                  <a:schemeClr val="tx1"/>
                </a:solidFill>
                <a:latin typeface="+mj-ea"/>
              </a:rPr>
              <a:t>100</a:t>
            </a:r>
            <a:r>
              <a:rPr lang="ja-JP" altLang="en-US" sz="1600" dirty="0">
                <a:solidFill>
                  <a:schemeClr val="tx1"/>
                </a:solidFill>
                <a:latin typeface="+mj-ea"/>
              </a:rPr>
              <a:t>万）　</a:t>
            </a:r>
            <a:endParaRPr lang="en-US" altLang="ja-JP" sz="1600" dirty="0">
              <a:solidFill>
                <a:schemeClr val="tx1"/>
              </a:solidFill>
              <a:latin typeface="+mj-ea"/>
            </a:endParaRPr>
          </a:p>
          <a:p>
            <a:pPr>
              <a:spcBef>
                <a:spcPts val="0"/>
              </a:spcBef>
              <a:buNone/>
            </a:pPr>
            <a:r>
              <a:rPr lang="ja-JP" altLang="en-US" dirty="0">
                <a:solidFill>
                  <a:schemeClr val="tx1"/>
                </a:solidFill>
                <a:latin typeface="+mj-ea"/>
              </a:rPr>
              <a:t>　　要件　・燃料費がトラック事業の総経費の概ね</a:t>
            </a:r>
            <a:r>
              <a:rPr lang="en-US" altLang="ja-JP" dirty="0">
                <a:solidFill>
                  <a:schemeClr val="tx1"/>
                </a:solidFill>
                <a:latin typeface="+mj-ea"/>
              </a:rPr>
              <a:t>20</a:t>
            </a:r>
            <a:r>
              <a:rPr lang="ja-JP" altLang="en-US" dirty="0">
                <a:solidFill>
                  <a:schemeClr val="tx1"/>
                </a:solidFill>
                <a:latin typeface="+mj-ea"/>
              </a:rPr>
              <a:t>％以上</a:t>
            </a:r>
            <a:endParaRPr lang="en-US" altLang="ja-JP" dirty="0">
              <a:solidFill>
                <a:schemeClr val="tx1"/>
              </a:solidFill>
              <a:latin typeface="+mj-ea"/>
            </a:endParaRPr>
          </a:p>
          <a:p>
            <a:pPr>
              <a:spcBef>
                <a:spcPts val="0"/>
              </a:spcBef>
              <a:buNone/>
            </a:pPr>
            <a:r>
              <a:rPr lang="ja-JP" altLang="en-US" dirty="0">
                <a:solidFill>
                  <a:schemeClr val="tx1"/>
                </a:solidFill>
                <a:latin typeface="+mj-ea"/>
              </a:rPr>
              <a:t>　　　　 　 ・保有車両</a:t>
            </a:r>
            <a:r>
              <a:rPr lang="ja-JP" altLang="en-US" b="1" dirty="0">
                <a:solidFill>
                  <a:schemeClr val="tx1"/>
                </a:solidFill>
                <a:latin typeface="+mj-ea"/>
              </a:rPr>
              <a:t>数５台以上</a:t>
            </a:r>
            <a:r>
              <a:rPr lang="en-US" altLang="ja-JP" b="1" dirty="0">
                <a:solidFill>
                  <a:schemeClr val="tx1"/>
                </a:solidFill>
                <a:latin typeface="+mj-ea"/>
              </a:rPr>
              <a:t>30</a:t>
            </a:r>
            <a:r>
              <a:rPr lang="ja-JP" altLang="en-US" b="1" dirty="0">
                <a:solidFill>
                  <a:schemeClr val="tx1"/>
                </a:solidFill>
                <a:latin typeface="+mj-ea"/>
              </a:rPr>
              <a:t>台以下</a:t>
            </a:r>
            <a:endParaRPr lang="en-US" altLang="ja-JP" b="1" dirty="0">
              <a:solidFill>
                <a:schemeClr val="tx1"/>
              </a:solidFill>
              <a:latin typeface="+mj-ea"/>
            </a:endParaRPr>
          </a:p>
          <a:p>
            <a:pPr>
              <a:spcBef>
                <a:spcPts val="0"/>
              </a:spcBef>
              <a:buNone/>
            </a:pPr>
            <a:r>
              <a:rPr lang="ja-JP" altLang="en-US" dirty="0">
                <a:solidFill>
                  <a:schemeClr val="tx1"/>
                </a:solidFill>
                <a:latin typeface="+mj-ea"/>
              </a:rPr>
              <a:t>　　　　    ・概ね、５％の省エネ効果を達成すること</a:t>
            </a:r>
            <a:endParaRPr lang="en-US" altLang="ja-JP" dirty="0">
              <a:solidFill>
                <a:schemeClr val="tx1"/>
              </a:solidFill>
              <a:latin typeface="+mj-ea"/>
            </a:endParaRPr>
          </a:p>
          <a:p>
            <a:pPr>
              <a:spcBef>
                <a:spcPts val="0"/>
              </a:spcBef>
              <a:buNone/>
            </a:pPr>
            <a:r>
              <a:rPr lang="ja-JP" altLang="en-US" dirty="0">
                <a:solidFill>
                  <a:schemeClr val="tx1"/>
                </a:solidFill>
                <a:latin typeface="+mj-ea"/>
              </a:rPr>
              <a:t>　　　　    ・社会保険への加入は条件</a:t>
            </a:r>
            <a:endParaRPr lang="en-US" altLang="ja-JP" dirty="0">
              <a:solidFill>
                <a:schemeClr val="tx1"/>
              </a:solidFill>
              <a:latin typeface="+mj-ea"/>
            </a:endParaRPr>
          </a:p>
          <a:p>
            <a:pPr>
              <a:spcBef>
                <a:spcPts val="0"/>
              </a:spcBef>
              <a:buNone/>
            </a:pPr>
            <a:r>
              <a:rPr lang="ja-JP" altLang="en-US" dirty="0">
                <a:solidFill>
                  <a:schemeClr val="tx1"/>
                </a:solidFill>
                <a:latin typeface="+mj-ea"/>
              </a:rPr>
              <a:t>■高速料金の引き下げ費用</a:t>
            </a:r>
            <a:r>
              <a:rPr lang="en-US" altLang="ja-JP" dirty="0">
                <a:solidFill>
                  <a:schemeClr val="tx1"/>
                </a:solidFill>
                <a:latin typeface="+mj-ea"/>
              </a:rPr>
              <a:t>(5,000</a:t>
            </a:r>
            <a:r>
              <a:rPr lang="ja-JP" altLang="en-US" dirty="0">
                <a:solidFill>
                  <a:schemeClr val="tx1"/>
                </a:solidFill>
                <a:latin typeface="+mj-ea"/>
              </a:rPr>
              <a:t>億円）</a:t>
            </a:r>
            <a:endParaRPr kumimoji="1" lang="ja-JP" altLang="en-US" dirty="0">
              <a:solidFill>
                <a:schemeClr val="tx1"/>
              </a:solidFill>
            </a:endParaRPr>
          </a:p>
        </p:txBody>
      </p:sp>
      <p:sp>
        <p:nvSpPr>
          <p:cNvPr id="15" name="正方形/長方形 14"/>
          <p:cNvSpPr/>
          <p:nvPr/>
        </p:nvSpPr>
        <p:spPr>
          <a:xfrm>
            <a:off x="6596074" y="5214950"/>
            <a:ext cx="2857520" cy="13573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rPr>
              <a:t>1</a:t>
            </a:r>
            <a:r>
              <a:rPr lang="ja-JP" altLang="en-US" dirty="0">
                <a:solidFill>
                  <a:schemeClr val="tx1"/>
                </a:solidFill>
                <a:latin typeface="+mj-ea"/>
              </a:rPr>
              <a:t>次補正と合わせ、総額</a:t>
            </a:r>
            <a:r>
              <a:rPr lang="en-US" altLang="ja-JP" b="1" dirty="0">
                <a:solidFill>
                  <a:schemeClr val="tx1"/>
                </a:solidFill>
                <a:latin typeface="+mj-ea"/>
                <a:ea typeface="+mj-ea"/>
              </a:rPr>
              <a:t>200 </a:t>
            </a:r>
            <a:r>
              <a:rPr lang="ja-JP" altLang="en-US" b="1" dirty="0">
                <a:solidFill>
                  <a:schemeClr val="tx1"/>
                </a:solidFill>
                <a:latin typeface="+mj-ea"/>
                <a:ea typeface="+mj-ea"/>
              </a:rPr>
              <a:t>億円</a:t>
            </a:r>
            <a:r>
              <a:rPr lang="ja-JP" altLang="en-US" dirty="0">
                <a:solidFill>
                  <a:schemeClr val="tx1"/>
                </a:solidFill>
                <a:latin typeface="+mj-ea"/>
                <a:ea typeface="+mj-ea"/>
              </a:rPr>
              <a:t>を超える。</a:t>
            </a:r>
            <a:endParaRPr lang="en-US" altLang="ja-JP" dirty="0">
              <a:solidFill>
                <a:schemeClr val="tx1"/>
              </a:solidFill>
              <a:latin typeface="+mj-ea"/>
              <a:ea typeface="+mj-ea"/>
            </a:endParaRPr>
          </a:p>
          <a:p>
            <a:r>
              <a:rPr lang="ja-JP" altLang="en-US" dirty="0">
                <a:solidFill>
                  <a:schemeClr val="tx1"/>
                </a:solidFill>
                <a:latin typeface="+mj-ea"/>
              </a:rPr>
              <a:t>・省エネ機器の導入</a:t>
            </a:r>
            <a:endParaRPr lang="en-US" altLang="ja-JP" dirty="0">
              <a:solidFill>
                <a:schemeClr val="tx1"/>
              </a:solidFill>
              <a:latin typeface="+mj-ea"/>
            </a:endParaRPr>
          </a:p>
          <a:p>
            <a:r>
              <a:rPr lang="ja-JP" altLang="en-US" dirty="0">
                <a:solidFill>
                  <a:schemeClr val="tx1"/>
                </a:solidFill>
                <a:latin typeface="+mj-ea"/>
              </a:rPr>
              <a:t>・車両代替費用</a:t>
            </a:r>
            <a:endParaRPr lang="en-US" altLang="ja-JP" dirty="0">
              <a:solidFill>
                <a:schemeClr val="tx1"/>
              </a:solidFill>
              <a:latin typeface="+mj-ea"/>
            </a:endParaRPr>
          </a:p>
          <a:p>
            <a:r>
              <a:rPr lang="ja-JP" altLang="en-US" dirty="0">
                <a:solidFill>
                  <a:schemeClr val="tx1"/>
                </a:solidFill>
                <a:latin typeface="+mj-ea"/>
              </a:rPr>
              <a:t>・燃料等経費の一部</a:t>
            </a:r>
            <a:endParaRPr lang="ja-JP" altLang="en-US" dirty="0">
              <a:solidFill>
                <a:schemeClr val="tx1"/>
              </a:solidFill>
            </a:endParaRPr>
          </a:p>
        </p:txBody>
      </p:sp>
      <p:sp>
        <p:nvSpPr>
          <p:cNvPr id="16" name="正方形/長方形 15"/>
          <p:cNvSpPr/>
          <p:nvPr/>
        </p:nvSpPr>
        <p:spPr>
          <a:xfrm>
            <a:off x="4310058" y="4000504"/>
            <a:ext cx="4857784" cy="4286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どう活用するのか、出来るのか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kumimoji="1" lang="en-US" altLang="ja-JP" dirty="0"/>
            </a:b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a:p>
          <a:p>
            <a:endParaRPr kumimoji="1" lang="ja-JP" altLang="en-US" dirty="0"/>
          </a:p>
        </p:txBody>
      </p:sp>
      <p:sp>
        <p:nvSpPr>
          <p:cNvPr id="4" name="スライド番号プレースホルダ 3"/>
          <p:cNvSpPr>
            <a:spLocks noGrp="1"/>
          </p:cNvSpPr>
          <p:nvPr>
            <p:ph type="sldNum" sz="quarter" idx="12"/>
          </p:nvPr>
        </p:nvSpPr>
        <p:spPr/>
        <p:txBody>
          <a:bodyPr/>
          <a:lstStyle/>
          <a:p>
            <a:fld id="{A55F6373-3133-431B-A341-E995000F8430}" type="slidenum">
              <a:rPr lang="en-US" altLang="ja-JP" smtClean="0"/>
              <a:pPr/>
              <a:t>17</a:t>
            </a:fld>
            <a:endParaRPr lang="en-US" altLang="ja-JP"/>
          </a:p>
        </p:txBody>
      </p:sp>
      <p:sp>
        <p:nvSpPr>
          <p:cNvPr id="5" name="正方形/長方形 4"/>
          <p:cNvSpPr/>
          <p:nvPr/>
        </p:nvSpPr>
        <p:spPr>
          <a:xfrm>
            <a:off x="666720" y="642918"/>
            <a:ext cx="8715436" cy="2286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mj-ea"/>
                <a:ea typeface="+mj-ea"/>
              </a:rPr>
              <a:t>高速道路の値下げ</a:t>
            </a:r>
            <a:r>
              <a:rPr lang="ja-JP" altLang="en-US" b="1" dirty="0">
                <a:solidFill>
                  <a:schemeClr val="tx1"/>
                </a:solidFill>
                <a:latin typeface="+mj-ea"/>
                <a:ea typeface="+mj-ea"/>
              </a:rPr>
              <a:t>（</a:t>
            </a:r>
            <a:r>
              <a:rPr lang="en-US" altLang="ja-JP" b="1" dirty="0">
                <a:solidFill>
                  <a:schemeClr val="tx1"/>
                </a:solidFill>
                <a:latin typeface="+mj-ea"/>
                <a:ea typeface="+mj-ea"/>
              </a:rPr>
              <a:t>08.10</a:t>
            </a:r>
            <a:r>
              <a:rPr lang="ja-JP" altLang="en-US" b="1" dirty="0">
                <a:solidFill>
                  <a:schemeClr val="tx1"/>
                </a:solidFill>
                <a:latin typeface="+mj-ea"/>
                <a:ea typeface="+mj-ea"/>
              </a:rPr>
              <a:t>末現在東・中・西の高速道路</a:t>
            </a:r>
            <a:r>
              <a:rPr lang="en-US" altLang="ja-JP" b="1" dirty="0">
                <a:solidFill>
                  <a:schemeClr val="tx1"/>
                </a:solidFill>
                <a:latin typeface="+mj-ea"/>
                <a:ea typeface="+mj-ea"/>
              </a:rPr>
              <a:t>)</a:t>
            </a:r>
            <a:r>
              <a:rPr lang="ja-JP" altLang="en-US" b="1" dirty="0">
                <a:solidFill>
                  <a:schemeClr val="tx1"/>
                </a:solidFill>
                <a:latin typeface="+mj-ea"/>
                <a:ea typeface="+mj-ea"/>
              </a:rPr>
              <a:t> </a:t>
            </a:r>
            <a:r>
              <a:rPr lang="ja-JP" altLang="en-US" dirty="0">
                <a:solidFill>
                  <a:schemeClr val="tx1"/>
                </a:solidFill>
                <a:latin typeface="+mj-ea"/>
              </a:rPr>
              <a:t>－４道路公団民営化にともない</a:t>
            </a:r>
            <a:r>
              <a:rPr lang="en-US" altLang="ja-JP" dirty="0">
                <a:solidFill>
                  <a:schemeClr val="tx1"/>
                </a:solidFill>
                <a:latin typeface="+mj-ea"/>
              </a:rPr>
              <a:t>5</a:t>
            </a:r>
            <a:r>
              <a:rPr lang="ja-JP" altLang="en-US" dirty="0">
                <a:solidFill>
                  <a:schemeClr val="tx1"/>
                </a:solidFill>
                <a:latin typeface="+mj-ea"/>
              </a:rPr>
              <a:t>種類の割引き制度が実施され、</a:t>
            </a:r>
            <a:r>
              <a:rPr lang="en-US" altLang="ja-JP" dirty="0">
                <a:solidFill>
                  <a:schemeClr val="tx1"/>
                </a:solidFill>
                <a:latin typeface="+mj-ea"/>
              </a:rPr>
              <a:t>05.4</a:t>
            </a:r>
            <a:r>
              <a:rPr lang="ja-JP" altLang="en-US" dirty="0">
                <a:solidFill>
                  <a:schemeClr val="tx1"/>
                </a:solidFill>
                <a:latin typeface="+mj-ea"/>
              </a:rPr>
              <a:t>から平均</a:t>
            </a:r>
            <a:r>
              <a:rPr lang="en-US" altLang="ja-JP" dirty="0">
                <a:solidFill>
                  <a:schemeClr val="tx1"/>
                </a:solidFill>
                <a:latin typeface="+mj-ea"/>
              </a:rPr>
              <a:t>1</a:t>
            </a:r>
            <a:r>
              <a:rPr lang="ja-JP" altLang="en-US" dirty="0">
                <a:solidFill>
                  <a:schemeClr val="tx1"/>
                </a:solidFill>
                <a:latin typeface="+mj-ea"/>
              </a:rPr>
              <a:t>割の値下げされている。</a:t>
            </a:r>
            <a:br>
              <a:rPr lang="en-US" altLang="ja-JP" dirty="0">
                <a:solidFill>
                  <a:schemeClr val="tx1"/>
                </a:solidFill>
                <a:latin typeface="+mj-ea"/>
              </a:rPr>
            </a:br>
            <a:r>
              <a:rPr lang="ja-JP" altLang="en-US" dirty="0">
                <a:solidFill>
                  <a:srgbClr val="FF0000"/>
                </a:solidFill>
                <a:latin typeface="+mj-ea"/>
              </a:rPr>
              <a:t>・</a:t>
            </a:r>
            <a:r>
              <a:rPr lang="ja-JP" altLang="en-US" dirty="0">
                <a:solidFill>
                  <a:schemeClr val="tx1"/>
                </a:solidFill>
                <a:latin typeface="+mj-ea"/>
              </a:rPr>
              <a:t>深夜割引（社会実験－</a:t>
            </a:r>
            <a:r>
              <a:rPr lang="en-US" altLang="ja-JP" dirty="0">
                <a:solidFill>
                  <a:schemeClr val="tx1"/>
                </a:solidFill>
                <a:latin typeface="+mj-ea"/>
              </a:rPr>
              <a:t>0</a:t>
            </a:r>
            <a:r>
              <a:rPr lang="ja-JP" altLang="en-US" dirty="0">
                <a:solidFill>
                  <a:schemeClr val="tx1"/>
                </a:solidFill>
                <a:latin typeface="+mj-ea"/>
              </a:rPr>
              <a:t>～</a:t>
            </a:r>
            <a:r>
              <a:rPr lang="en-US" altLang="ja-JP" dirty="0">
                <a:solidFill>
                  <a:schemeClr val="tx1"/>
                </a:solidFill>
                <a:latin typeface="+mj-ea"/>
              </a:rPr>
              <a:t>4</a:t>
            </a:r>
            <a:r>
              <a:rPr lang="ja-JP" altLang="en-US" dirty="0">
                <a:solidFill>
                  <a:schemeClr val="tx1"/>
                </a:solidFill>
                <a:latin typeface="+mj-ea"/>
              </a:rPr>
              <a:t>時が</a:t>
            </a:r>
            <a:r>
              <a:rPr lang="en-US" altLang="ja-JP" dirty="0">
                <a:solidFill>
                  <a:schemeClr val="tx1"/>
                </a:solidFill>
                <a:latin typeface="+mj-ea"/>
              </a:rPr>
              <a:t>5</a:t>
            </a:r>
            <a:r>
              <a:rPr lang="ja-JP" altLang="en-US" dirty="0">
                <a:solidFill>
                  <a:schemeClr val="tx1"/>
                </a:solidFill>
                <a:latin typeface="+mj-ea"/>
              </a:rPr>
              <a:t>割引き、平日深夜</a:t>
            </a:r>
            <a:r>
              <a:rPr lang="en-US" altLang="ja-JP" dirty="0">
                <a:solidFill>
                  <a:schemeClr val="tx1"/>
                </a:solidFill>
                <a:latin typeface="+mj-ea"/>
              </a:rPr>
              <a:t>09.9.30</a:t>
            </a:r>
            <a:r>
              <a:rPr lang="ja-JP" altLang="en-US" dirty="0">
                <a:solidFill>
                  <a:schemeClr val="tx1"/>
                </a:solidFill>
                <a:latin typeface="+mj-ea"/>
              </a:rPr>
              <a:t>まで）</a:t>
            </a:r>
            <a:br>
              <a:rPr lang="en-US" altLang="ja-JP" dirty="0">
                <a:solidFill>
                  <a:schemeClr val="tx1"/>
                </a:solidFill>
                <a:latin typeface="+mj-ea"/>
              </a:rPr>
            </a:br>
            <a:r>
              <a:rPr lang="ja-JP" altLang="en-US" dirty="0">
                <a:solidFill>
                  <a:srgbClr val="FF0000"/>
                </a:solidFill>
                <a:latin typeface="+mj-ea"/>
              </a:rPr>
              <a:t>・</a:t>
            </a:r>
            <a:r>
              <a:rPr lang="ja-JP" altLang="en-US" dirty="0">
                <a:solidFill>
                  <a:schemeClr val="tx1"/>
                </a:solidFill>
                <a:latin typeface="+mj-ea"/>
              </a:rPr>
              <a:t>早朝夜間割引（大都市近郊区間</a:t>
            </a:r>
            <a:r>
              <a:rPr lang="en-US" altLang="ja-JP" dirty="0">
                <a:solidFill>
                  <a:schemeClr val="tx1"/>
                </a:solidFill>
                <a:latin typeface="+mj-ea"/>
              </a:rPr>
              <a:t>100</a:t>
            </a:r>
            <a:r>
              <a:rPr lang="ja-JP" altLang="en-US" dirty="0">
                <a:solidFill>
                  <a:schemeClr val="tx1"/>
                </a:solidFill>
                <a:latin typeface="+mj-ea"/>
              </a:rPr>
              <a:t>㎞以内、</a:t>
            </a:r>
            <a:r>
              <a:rPr lang="en-US" altLang="ja-JP" dirty="0">
                <a:solidFill>
                  <a:schemeClr val="tx1"/>
                </a:solidFill>
                <a:latin typeface="+mj-ea"/>
              </a:rPr>
              <a:t>22</a:t>
            </a:r>
            <a:r>
              <a:rPr lang="ja-JP" altLang="en-US" dirty="0">
                <a:solidFill>
                  <a:schemeClr val="tx1"/>
                </a:solidFill>
                <a:latin typeface="+mj-ea"/>
              </a:rPr>
              <a:t>～</a:t>
            </a:r>
            <a:r>
              <a:rPr lang="en-US" altLang="ja-JP" dirty="0">
                <a:solidFill>
                  <a:schemeClr val="tx1"/>
                </a:solidFill>
                <a:latin typeface="+mj-ea"/>
              </a:rPr>
              <a:t>6</a:t>
            </a:r>
            <a:r>
              <a:rPr lang="ja-JP" altLang="en-US" dirty="0">
                <a:solidFill>
                  <a:schemeClr val="tx1"/>
                </a:solidFill>
                <a:latin typeface="+mj-ea"/>
              </a:rPr>
              <a:t>時が</a:t>
            </a:r>
            <a:r>
              <a:rPr lang="en-US" altLang="ja-JP" dirty="0">
                <a:solidFill>
                  <a:schemeClr val="tx1"/>
                </a:solidFill>
                <a:latin typeface="+mj-ea"/>
              </a:rPr>
              <a:t>5</a:t>
            </a:r>
            <a:r>
              <a:rPr lang="ja-JP" altLang="en-US" dirty="0">
                <a:solidFill>
                  <a:schemeClr val="tx1"/>
                </a:solidFill>
                <a:latin typeface="+mj-ea"/>
              </a:rPr>
              <a:t>割引き）</a:t>
            </a:r>
            <a:br>
              <a:rPr lang="en-US" altLang="ja-JP" dirty="0">
                <a:solidFill>
                  <a:schemeClr val="tx1"/>
                </a:solidFill>
                <a:latin typeface="+mj-ea"/>
              </a:rPr>
            </a:br>
            <a:r>
              <a:rPr lang="ja-JP" altLang="en-US" dirty="0">
                <a:solidFill>
                  <a:srgbClr val="FF0000"/>
                </a:solidFill>
                <a:latin typeface="+mj-ea"/>
              </a:rPr>
              <a:t>・</a:t>
            </a:r>
            <a:r>
              <a:rPr lang="ja-JP" altLang="en-US" dirty="0">
                <a:solidFill>
                  <a:schemeClr val="tx1"/>
                </a:solidFill>
                <a:latin typeface="+mj-ea"/>
              </a:rPr>
              <a:t>通勤割引（大都市以外、</a:t>
            </a:r>
            <a:r>
              <a:rPr lang="en-US" altLang="ja-JP" dirty="0">
                <a:solidFill>
                  <a:schemeClr val="tx1"/>
                </a:solidFill>
                <a:latin typeface="+mj-ea"/>
              </a:rPr>
              <a:t>6</a:t>
            </a:r>
            <a:r>
              <a:rPr lang="ja-JP" altLang="en-US" dirty="0">
                <a:solidFill>
                  <a:schemeClr val="tx1"/>
                </a:solidFill>
                <a:latin typeface="+mj-ea"/>
              </a:rPr>
              <a:t>～</a:t>
            </a:r>
            <a:r>
              <a:rPr lang="en-US" altLang="ja-JP" dirty="0">
                <a:solidFill>
                  <a:schemeClr val="tx1"/>
                </a:solidFill>
                <a:latin typeface="+mj-ea"/>
              </a:rPr>
              <a:t>9</a:t>
            </a:r>
            <a:r>
              <a:rPr lang="ja-JP" altLang="en-US" dirty="0">
                <a:solidFill>
                  <a:schemeClr val="tx1"/>
                </a:solidFill>
                <a:latin typeface="+mj-ea"/>
              </a:rPr>
              <a:t>時、</a:t>
            </a:r>
            <a:r>
              <a:rPr lang="en-US" altLang="ja-JP" dirty="0">
                <a:solidFill>
                  <a:schemeClr val="tx1"/>
                </a:solidFill>
                <a:latin typeface="+mj-ea"/>
              </a:rPr>
              <a:t>17</a:t>
            </a:r>
            <a:r>
              <a:rPr lang="ja-JP" altLang="en-US" dirty="0">
                <a:solidFill>
                  <a:schemeClr val="tx1"/>
                </a:solidFill>
                <a:latin typeface="+mj-ea"/>
              </a:rPr>
              <a:t>～</a:t>
            </a:r>
            <a:r>
              <a:rPr lang="en-US" altLang="ja-JP" dirty="0">
                <a:solidFill>
                  <a:schemeClr val="tx1"/>
                </a:solidFill>
                <a:latin typeface="+mj-ea"/>
              </a:rPr>
              <a:t>20</a:t>
            </a:r>
            <a:r>
              <a:rPr lang="ja-JP" altLang="en-US" dirty="0">
                <a:solidFill>
                  <a:schemeClr val="tx1"/>
                </a:solidFill>
                <a:latin typeface="+mj-ea"/>
              </a:rPr>
              <a:t>時が</a:t>
            </a:r>
            <a:r>
              <a:rPr lang="en-US" altLang="ja-JP" dirty="0">
                <a:solidFill>
                  <a:schemeClr val="tx1"/>
                </a:solidFill>
                <a:latin typeface="+mj-ea"/>
              </a:rPr>
              <a:t>5</a:t>
            </a:r>
            <a:r>
              <a:rPr lang="ja-JP" altLang="en-US" dirty="0">
                <a:solidFill>
                  <a:schemeClr val="tx1"/>
                </a:solidFill>
                <a:latin typeface="+mj-ea"/>
              </a:rPr>
              <a:t>割引き）</a:t>
            </a:r>
            <a:br>
              <a:rPr lang="en-US" altLang="ja-JP" dirty="0">
                <a:solidFill>
                  <a:schemeClr val="tx1"/>
                </a:solidFill>
                <a:latin typeface="+mj-ea"/>
              </a:rPr>
            </a:br>
            <a:r>
              <a:rPr lang="ja-JP" altLang="en-US" dirty="0">
                <a:solidFill>
                  <a:srgbClr val="FF0000"/>
                </a:solidFill>
                <a:latin typeface="+mj-ea"/>
              </a:rPr>
              <a:t>・</a:t>
            </a:r>
            <a:r>
              <a:rPr lang="ja-JP" altLang="en-US" dirty="0">
                <a:solidFill>
                  <a:schemeClr val="tx1"/>
                </a:solidFill>
                <a:latin typeface="+mj-ea"/>
              </a:rPr>
              <a:t>大口・多頻度割引（利用実績）</a:t>
            </a:r>
            <a:br>
              <a:rPr lang="en-US" altLang="ja-JP" dirty="0">
                <a:solidFill>
                  <a:schemeClr val="tx1"/>
                </a:solidFill>
                <a:latin typeface="+mj-ea"/>
              </a:rPr>
            </a:br>
            <a:r>
              <a:rPr lang="ja-JP" altLang="en-US" dirty="0">
                <a:solidFill>
                  <a:srgbClr val="FF0000"/>
                </a:solidFill>
                <a:latin typeface="+mj-ea"/>
              </a:rPr>
              <a:t>・</a:t>
            </a:r>
            <a:r>
              <a:rPr lang="ja-JP" altLang="en-US" dirty="0">
                <a:solidFill>
                  <a:schemeClr val="tx1"/>
                </a:solidFill>
                <a:latin typeface="+mj-ea"/>
              </a:rPr>
              <a:t>マイレージ割引（最大</a:t>
            </a:r>
            <a:r>
              <a:rPr lang="en-US" altLang="ja-JP" dirty="0">
                <a:solidFill>
                  <a:schemeClr val="tx1"/>
                </a:solidFill>
                <a:latin typeface="+mj-ea"/>
              </a:rPr>
              <a:t>13.8</a:t>
            </a:r>
            <a:r>
              <a:rPr lang="ja-JP" altLang="en-US" dirty="0">
                <a:solidFill>
                  <a:schemeClr val="tx1"/>
                </a:solidFill>
                <a:latin typeface="+mj-ea"/>
              </a:rPr>
              <a:t>％）　</a:t>
            </a:r>
            <a:endParaRPr lang="ja-JP" altLang="en-US" dirty="0"/>
          </a:p>
        </p:txBody>
      </p:sp>
      <p:sp>
        <p:nvSpPr>
          <p:cNvPr id="6" name="正方形/長方形 5"/>
          <p:cNvSpPr/>
          <p:nvPr/>
        </p:nvSpPr>
        <p:spPr>
          <a:xfrm>
            <a:off x="666720" y="3143248"/>
            <a:ext cx="8715436" cy="29289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2800" dirty="0">
                <a:solidFill>
                  <a:schemeClr val="tx1"/>
                </a:solidFill>
                <a:latin typeface="+mj-ea"/>
              </a:rPr>
              <a:t>今後の料金引き下げ</a:t>
            </a:r>
            <a:endParaRPr lang="en-US" altLang="ja-JP" sz="2800" dirty="0">
              <a:solidFill>
                <a:schemeClr val="tx1"/>
              </a:solidFill>
              <a:latin typeface="+mj-ea"/>
            </a:endParaRPr>
          </a:p>
          <a:p>
            <a:pPr>
              <a:buNone/>
            </a:pPr>
            <a:r>
              <a:rPr lang="ja-JP" altLang="en-US" dirty="0">
                <a:solidFill>
                  <a:schemeClr val="tx1"/>
                </a:solidFill>
                <a:latin typeface="+mj-ea"/>
                <a:ea typeface="+mj-ea"/>
              </a:rPr>
              <a:t>●</a:t>
            </a:r>
            <a:r>
              <a:rPr lang="en-US" altLang="ja-JP" dirty="0">
                <a:solidFill>
                  <a:schemeClr val="tx1"/>
                </a:solidFill>
                <a:latin typeface="+mj-ea"/>
                <a:ea typeface="+mj-ea"/>
              </a:rPr>
              <a:t>07</a:t>
            </a:r>
            <a:r>
              <a:rPr lang="ja-JP" altLang="en-US" dirty="0">
                <a:solidFill>
                  <a:schemeClr val="tx1"/>
                </a:solidFill>
                <a:latin typeface="+mj-ea"/>
                <a:ea typeface="+mj-ea"/>
              </a:rPr>
              <a:t>年度補正予算</a:t>
            </a:r>
            <a:r>
              <a:rPr lang="en-US" altLang="ja-JP" dirty="0">
                <a:solidFill>
                  <a:schemeClr val="tx1"/>
                </a:solidFill>
                <a:latin typeface="+mj-ea"/>
                <a:ea typeface="+mj-ea"/>
              </a:rPr>
              <a:t>67</a:t>
            </a:r>
            <a:r>
              <a:rPr lang="ja-JP" altLang="en-US" dirty="0">
                <a:solidFill>
                  <a:schemeClr val="tx1"/>
                </a:solidFill>
                <a:latin typeface="+mj-ea"/>
                <a:ea typeface="+mj-ea"/>
              </a:rPr>
              <a:t>億円</a:t>
            </a:r>
            <a:endParaRPr lang="en-US" altLang="ja-JP" dirty="0">
              <a:solidFill>
                <a:schemeClr val="tx1"/>
              </a:solidFill>
              <a:latin typeface="+mj-ea"/>
              <a:ea typeface="+mj-ea"/>
            </a:endParaRPr>
          </a:p>
          <a:p>
            <a:pPr>
              <a:buNone/>
            </a:pPr>
            <a:r>
              <a:rPr lang="ja-JP" altLang="en-US" dirty="0">
                <a:solidFill>
                  <a:schemeClr val="tx1"/>
                </a:solidFill>
                <a:latin typeface="+mj-ea"/>
                <a:ea typeface="+mj-ea"/>
              </a:rPr>
              <a:t>●</a:t>
            </a:r>
            <a:r>
              <a:rPr lang="en-US" altLang="ja-JP" dirty="0">
                <a:solidFill>
                  <a:schemeClr val="tx1"/>
                </a:solidFill>
                <a:latin typeface="+mj-ea"/>
                <a:ea typeface="+mj-ea"/>
              </a:rPr>
              <a:t>08</a:t>
            </a:r>
            <a:r>
              <a:rPr lang="ja-JP" altLang="en-US" dirty="0">
                <a:solidFill>
                  <a:schemeClr val="tx1"/>
                </a:solidFill>
                <a:latin typeface="+mj-ea"/>
                <a:ea typeface="+mj-ea"/>
              </a:rPr>
              <a:t>年度予算</a:t>
            </a:r>
            <a:r>
              <a:rPr lang="en-US" altLang="ja-JP" dirty="0">
                <a:solidFill>
                  <a:schemeClr val="tx1"/>
                </a:solidFill>
                <a:latin typeface="+mj-ea"/>
                <a:ea typeface="+mj-ea"/>
              </a:rPr>
              <a:t>1288</a:t>
            </a:r>
            <a:r>
              <a:rPr lang="ja-JP" altLang="en-US" dirty="0">
                <a:solidFill>
                  <a:schemeClr val="tx1"/>
                </a:solidFill>
                <a:latin typeface="+mj-ea"/>
                <a:ea typeface="+mj-ea"/>
              </a:rPr>
              <a:t>億円　　　　深夜割引の拡充など</a:t>
            </a:r>
            <a:endParaRPr lang="en-US" altLang="ja-JP" dirty="0">
              <a:solidFill>
                <a:schemeClr val="tx1"/>
              </a:solidFill>
              <a:latin typeface="+mj-ea"/>
              <a:ea typeface="+mj-ea"/>
            </a:endParaRPr>
          </a:p>
          <a:p>
            <a:pPr>
              <a:buNone/>
            </a:pPr>
            <a:r>
              <a:rPr lang="ja-JP" altLang="en-US" b="1" dirty="0">
                <a:solidFill>
                  <a:schemeClr val="tx1"/>
                </a:solidFill>
                <a:latin typeface="+mj-ea"/>
              </a:rPr>
              <a:t>●第</a:t>
            </a:r>
            <a:r>
              <a:rPr lang="en-US" altLang="ja-JP" b="1" dirty="0">
                <a:solidFill>
                  <a:schemeClr val="tx1"/>
                </a:solidFill>
                <a:latin typeface="+mj-ea"/>
              </a:rPr>
              <a:t>2</a:t>
            </a:r>
            <a:r>
              <a:rPr lang="ja-JP" altLang="en-US" b="1" dirty="0">
                <a:solidFill>
                  <a:schemeClr val="tx1"/>
                </a:solidFill>
                <a:latin typeface="+mj-ea"/>
              </a:rPr>
              <a:t>次補正　</a:t>
            </a:r>
            <a:r>
              <a:rPr lang="en-US" altLang="ja-JP" b="1" dirty="0">
                <a:solidFill>
                  <a:schemeClr val="tx1"/>
                </a:solidFill>
                <a:latin typeface="+mj-ea"/>
              </a:rPr>
              <a:t>5000</a:t>
            </a:r>
            <a:r>
              <a:rPr lang="ja-JP" altLang="en-US" b="1" dirty="0">
                <a:solidFill>
                  <a:schemeClr val="tx1"/>
                </a:solidFill>
                <a:latin typeface="+mj-ea"/>
              </a:rPr>
              <a:t>億円　</a:t>
            </a:r>
            <a:r>
              <a:rPr lang="en-US" altLang="ja-JP" b="1" dirty="0">
                <a:solidFill>
                  <a:schemeClr val="tx1"/>
                </a:solidFill>
                <a:latin typeface="+mj-ea"/>
              </a:rPr>
              <a:t>09</a:t>
            </a:r>
            <a:r>
              <a:rPr lang="ja-JP" altLang="en-US" b="1" dirty="0">
                <a:solidFill>
                  <a:schemeClr val="tx1"/>
                </a:solidFill>
                <a:latin typeface="+mj-ea"/>
              </a:rPr>
              <a:t>～</a:t>
            </a:r>
            <a:r>
              <a:rPr lang="en-US" altLang="ja-JP" b="1" dirty="0">
                <a:solidFill>
                  <a:schemeClr val="tx1"/>
                </a:solidFill>
                <a:latin typeface="+mj-ea"/>
              </a:rPr>
              <a:t>10</a:t>
            </a:r>
            <a:r>
              <a:rPr lang="ja-JP" altLang="en-US" b="1" dirty="0">
                <a:solidFill>
                  <a:schemeClr val="tx1"/>
                </a:solidFill>
                <a:latin typeface="+mj-ea"/>
              </a:rPr>
              <a:t>年度限定で平日昼間の</a:t>
            </a:r>
            <a:r>
              <a:rPr lang="en-US" altLang="ja-JP" b="1" dirty="0">
                <a:solidFill>
                  <a:schemeClr val="tx1"/>
                </a:solidFill>
                <a:latin typeface="+mj-ea"/>
              </a:rPr>
              <a:t>3</a:t>
            </a:r>
            <a:r>
              <a:rPr lang="ja-JP" altLang="en-US" b="1" dirty="0">
                <a:solidFill>
                  <a:schemeClr val="tx1"/>
                </a:solidFill>
                <a:latin typeface="+mj-ea"/>
              </a:rPr>
              <a:t>割引き、土日祝日の乗用車　</a:t>
            </a:r>
            <a:endParaRPr lang="en-US" altLang="ja-JP" b="1" dirty="0">
              <a:solidFill>
                <a:schemeClr val="tx1"/>
              </a:solidFill>
              <a:latin typeface="+mj-ea"/>
            </a:endParaRPr>
          </a:p>
          <a:p>
            <a:pPr>
              <a:buNone/>
            </a:pPr>
            <a:r>
              <a:rPr lang="ja-JP" altLang="en-US" b="1" dirty="0">
                <a:solidFill>
                  <a:schemeClr val="tx1"/>
                </a:solidFill>
                <a:latin typeface="+mj-ea"/>
              </a:rPr>
              <a:t>　 の上限</a:t>
            </a:r>
            <a:r>
              <a:rPr lang="en-US" altLang="ja-JP" b="1" dirty="0">
                <a:solidFill>
                  <a:schemeClr val="tx1"/>
                </a:solidFill>
                <a:latin typeface="+mj-ea"/>
              </a:rPr>
              <a:t>1000</a:t>
            </a:r>
            <a:r>
              <a:rPr lang="ja-JP" altLang="en-US" b="1" dirty="0">
                <a:solidFill>
                  <a:schemeClr val="tx1"/>
                </a:solidFill>
                <a:latin typeface="+mj-ea"/>
              </a:rPr>
              <a:t>円を実施。</a:t>
            </a:r>
            <a:endParaRPr lang="en-US" altLang="ja-JP" b="1" dirty="0">
              <a:solidFill>
                <a:schemeClr val="tx1"/>
              </a:solidFill>
              <a:latin typeface="+mj-ea"/>
            </a:endParaRPr>
          </a:p>
          <a:p>
            <a:pPr>
              <a:buNone/>
            </a:pPr>
            <a:r>
              <a:rPr lang="ja-JP" altLang="en-US" b="1" dirty="0">
                <a:solidFill>
                  <a:schemeClr val="tx1"/>
                </a:solidFill>
                <a:latin typeface="+mj-ea"/>
              </a:rPr>
              <a:t>●</a:t>
            </a:r>
            <a:r>
              <a:rPr lang="en-US" altLang="ja-JP" b="1" dirty="0">
                <a:solidFill>
                  <a:schemeClr val="tx1"/>
                </a:solidFill>
                <a:latin typeface="+mj-ea"/>
              </a:rPr>
              <a:t>09</a:t>
            </a:r>
            <a:r>
              <a:rPr lang="ja-JP" altLang="en-US" b="1" dirty="0">
                <a:solidFill>
                  <a:schemeClr val="tx1"/>
                </a:solidFill>
                <a:latin typeface="+mj-ea"/>
              </a:rPr>
              <a:t>年度予算</a:t>
            </a:r>
            <a:r>
              <a:rPr lang="en-US" altLang="ja-JP" b="1" dirty="0">
                <a:solidFill>
                  <a:schemeClr val="tx1"/>
                </a:solidFill>
                <a:latin typeface="+mj-ea"/>
              </a:rPr>
              <a:t>2045</a:t>
            </a:r>
            <a:r>
              <a:rPr lang="ja-JP" altLang="en-US" b="1" dirty="0">
                <a:solidFill>
                  <a:schemeClr val="tx1"/>
                </a:solidFill>
                <a:latin typeface="+mj-ea"/>
              </a:rPr>
              <a:t>億円　</a:t>
            </a:r>
            <a:r>
              <a:rPr lang="en-US" altLang="ja-JP" b="1" dirty="0">
                <a:solidFill>
                  <a:schemeClr val="tx1"/>
                </a:solidFill>
                <a:latin typeface="+mj-ea"/>
              </a:rPr>
              <a:t>(</a:t>
            </a:r>
            <a:r>
              <a:rPr lang="ja-JP" altLang="en-US" b="1" dirty="0">
                <a:solidFill>
                  <a:schemeClr val="tx1"/>
                </a:solidFill>
                <a:latin typeface="+mj-ea"/>
              </a:rPr>
              <a:t>国債整理基金特別会計</a:t>
            </a:r>
            <a:r>
              <a:rPr lang="en-US" altLang="ja-JP" b="1" dirty="0">
                <a:solidFill>
                  <a:schemeClr val="tx1"/>
                </a:solidFill>
                <a:latin typeface="+mj-ea"/>
              </a:rPr>
              <a:t>=</a:t>
            </a:r>
            <a:r>
              <a:rPr lang="ja-JP" altLang="en-US" b="1" dirty="0">
                <a:solidFill>
                  <a:schemeClr val="tx1"/>
                </a:solidFill>
                <a:latin typeface="+mj-ea"/>
              </a:rPr>
              <a:t>「埋蔵金」</a:t>
            </a:r>
            <a:r>
              <a:rPr lang="en-US" altLang="ja-JP" b="1" dirty="0">
                <a:solidFill>
                  <a:schemeClr val="tx1"/>
                </a:solidFill>
                <a:latin typeface="+mj-ea"/>
              </a:rPr>
              <a:t>)</a:t>
            </a:r>
            <a:r>
              <a:rPr lang="ja-JP" altLang="en-US" b="1" dirty="0">
                <a:solidFill>
                  <a:schemeClr val="tx1"/>
                </a:solidFill>
                <a:latin typeface="+mj-ea"/>
              </a:rPr>
              <a:t>与党合意（</a:t>
            </a:r>
            <a:r>
              <a:rPr lang="en-US" altLang="ja-JP" b="1" dirty="0">
                <a:solidFill>
                  <a:schemeClr val="tx1"/>
                </a:solidFill>
                <a:latin typeface="+mj-ea"/>
              </a:rPr>
              <a:t>07</a:t>
            </a:r>
            <a:r>
              <a:rPr lang="ja-JP" altLang="en-US" b="1" dirty="0">
                <a:solidFill>
                  <a:schemeClr val="tx1"/>
                </a:solidFill>
                <a:latin typeface="+mj-ea"/>
              </a:rPr>
              <a:t>年末</a:t>
            </a:r>
            <a:r>
              <a:rPr lang="en-US" altLang="ja-JP" b="1" dirty="0">
                <a:solidFill>
                  <a:schemeClr val="tx1"/>
                </a:solidFill>
                <a:latin typeface="+mj-ea"/>
              </a:rPr>
              <a:t>)</a:t>
            </a:r>
            <a:r>
              <a:rPr lang="ja-JP" altLang="en-US" b="1" dirty="0">
                <a:solidFill>
                  <a:schemeClr val="tx1"/>
                </a:solidFill>
                <a:latin typeface="+mj-ea"/>
              </a:rPr>
              <a:t>で料</a:t>
            </a:r>
            <a:endParaRPr lang="en-US" altLang="ja-JP" b="1" dirty="0">
              <a:solidFill>
                <a:schemeClr val="tx1"/>
              </a:solidFill>
              <a:latin typeface="+mj-ea"/>
            </a:endParaRPr>
          </a:p>
          <a:p>
            <a:pPr>
              <a:buNone/>
            </a:pPr>
            <a:r>
              <a:rPr lang="en-US" altLang="ja-JP" b="1" dirty="0">
                <a:solidFill>
                  <a:schemeClr val="tx1"/>
                </a:solidFill>
                <a:latin typeface="+mj-ea"/>
              </a:rPr>
              <a:t>   </a:t>
            </a:r>
            <a:r>
              <a:rPr lang="ja-JP" altLang="en-US" b="1" dirty="0">
                <a:solidFill>
                  <a:schemeClr val="tx1"/>
                </a:solidFill>
                <a:latin typeface="+mj-ea"/>
              </a:rPr>
              <a:t>金引き下げとスマートインターチェンジ整備に</a:t>
            </a:r>
            <a:r>
              <a:rPr lang="en-US" altLang="ja-JP" b="1" dirty="0">
                <a:solidFill>
                  <a:schemeClr val="tx1"/>
                </a:solidFill>
                <a:latin typeface="+mj-ea"/>
              </a:rPr>
              <a:t>10</a:t>
            </a:r>
            <a:r>
              <a:rPr lang="ja-JP" altLang="en-US" b="1" dirty="0">
                <a:solidFill>
                  <a:schemeClr val="tx1"/>
                </a:solidFill>
                <a:latin typeface="+mj-ea"/>
              </a:rPr>
              <a:t>年間で</a:t>
            </a:r>
            <a:r>
              <a:rPr lang="en-US" altLang="ja-JP" b="1" dirty="0">
                <a:solidFill>
                  <a:schemeClr val="tx1"/>
                </a:solidFill>
                <a:latin typeface="+mj-ea"/>
              </a:rPr>
              <a:t>2.5</a:t>
            </a:r>
            <a:r>
              <a:rPr lang="ja-JP" altLang="en-US" b="1" dirty="0">
                <a:solidFill>
                  <a:schemeClr val="tx1"/>
                </a:solidFill>
                <a:latin typeface="+mj-ea"/>
              </a:rPr>
              <a:t>兆円充てる。その</a:t>
            </a:r>
            <a:r>
              <a:rPr lang="en-US" altLang="ja-JP" b="1" dirty="0">
                <a:solidFill>
                  <a:schemeClr val="tx1"/>
                </a:solidFill>
                <a:latin typeface="+mj-ea"/>
              </a:rPr>
              <a:t>1</a:t>
            </a:r>
            <a:r>
              <a:rPr lang="ja-JP" altLang="en-US" b="1" dirty="0">
                <a:solidFill>
                  <a:schemeClr val="tx1"/>
                </a:solidFill>
                <a:latin typeface="+mj-ea"/>
              </a:rPr>
              <a:t>年分。</a:t>
            </a:r>
            <a:endParaRPr lang="en-US" altLang="ja-JP" b="1" dirty="0">
              <a:solidFill>
                <a:schemeClr val="tx1"/>
              </a:solidFill>
              <a:latin typeface="+mj-ea"/>
            </a:endParaRPr>
          </a:p>
          <a:p>
            <a:pPr>
              <a:buNone/>
            </a:pPr>
            <a:r>
              <a:rPr lang="ja-JP" altLang="en-US" b="1" dirty="0">
                <a:solidFill>
                  <a:schemeClr val="tx1"/>
                </a:solidFill>
                <a:latin typeface="+mj-ea"/>
              </a:rPr>
              <a:t>　</a:t>
            </a:r>
            <a:r>
              <a:rPr lang="ja-JP" altLang="en-US" sz="2800" dirty="0">
                <a:solidFill>
                  <a:schemeClr val="tx1"/>
                </a:solidFill>
                <a:latin typeface="+mj-ea"/>
              </a:rPr>
              <a:t>「</a:t>
            </a:r>
            <a:r>
              <a:rPr lang="en-US" altLang="ja-JP" sz="2800" dirty="0">
                <a:solidFill>
                  <a:schemeClr val="tx1"/>
                </a:solidFill>
                <a:latin typeface="+mj-ea"/>
              </a:rPr>
              <a:t>3</a:t>
            </a:r>
            <a:r>
              <a:rPr lang="ja-JP" altLang="en-US" sz="2800" dirty="0">
                <a:solidFill>
                  <a:schemeClr val="tx1"/>
                </a:solidFill>
                <a:latin typeface="+mj-ea"/>
              </a:rPr>
              <a:t>割引き」よりさらに引き下げが可能である。</a:t>
            </a:r>
            <a:endParaRPr lang="ja-JP" altLang="en-US" dirty="0">
              <a:solidFill>
                <a:schemeClr val="tx1"/>
              </a:solidFill>
            </a:endParaRPr>
          </a:p>
        </p:txBody>
      </p:sp>
      <p:cxnSp>
        <p:nvCxnSpPr>
          <p:cNvPr id="8" name="直線コネクタ 7"/>
          <p:cNvCxnSpPr/>
          <p:nvPr/>
        </p:nvCxnSpPr>
        <p:spPr>
          <a:xfrm>
            <a:off x="3381364" y="4000504"/>
            <a:ext cx="21431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167050" y="4214818"/>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5595942" y="5929330"/>
            <a:ext cx="3214710" cy="50006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どう要求化、運動化するか</a:t>
            </a:r>
          </a:p>
        </p:txBody>
      </p:sp>
      <p:sp>
        <p:nvSpPr>
          <p:cNvPr id="13" name="正方形/長方形 12"/>
          <p:cNvSpPr/>
          <p:nvPr/>
        </p:nvSpPr>
        <p:spPr>
          <a:xfrm>
            <a:off x="6381760" y="3286124"/>
            <a:ext cx="2714644"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民主党の方針は別項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598" y="357166"/>
            <a:ext cx="8786873" cy="1357322"/>
          </a:xfrm>
        </p:spPr>
        <p:txBody>
          <a:bodyPr>
            <a:normAutofit/>
          </a:bodyPr>
          <a:lstStyle/>
          <a:p>
            <a:r>
              <a:rPr lang="ja-JP" altLang="en-US" sz="2800" b="1" dirty="0">
                <a:solidFill>
                  <a:srgbClr val="FF0000"/>
                </a:solidFill>
              </a:rPr>
              <a:t>緊急措置</a:t>
            </a:r>
            <a:br>
              <a:rPr lang="en-US" altLang="ja-JP" sz="2800" b="1" dirty="0"/>
            </a:br>
            <a:r>
              <a:rPr lang="ja-JP" altLang="en-US" sz="1400" dirty="0">
                <a:latin typeface="+mj-ea"/>
              </a:rPr>
              <a:t>（</a:t>
            </a:r>
            <a:r>
              <a:rPr lang="en-US" altLang="ja-JP" sz="1400" dirty="0">
                <a:latin typeface="+mj-ea"/>
              </a:rPr>
              <a:t>08.3.4</a:t>
            </a:r>
            <a:r>
              <a:rPr lang="ja-JP" altLang="en-US" sz="1400" dirty="0" err="1">
                <a:latin typeface="+mj-ea"/>
              </a:rPr>
              <a:t>、</a:t>
            </a:r>
            <a:r>
              <a:rPr lang="ja-JP" altLang="en-US" sz="1400" dirty="0">
                <a:latin typeface="+mj-ea"/>
              </a:rPr>
              <a:t>公取と連名）</a:t>
            </a:r>
            <a:br>
              <a:rPr kumimoji="1" lang="en-US" altLang="ja-JP" sz="1800" dirty="0"/>
            </a:br>
            <a:endParaRPr kumimoji="1" lang="ja-JP" altLang="en-US" sz="1800" dirty="0"/>
          </a:p>
        </p:txBody>
      </p:sp>
      <p:graphicFrame>
        <p:nvGraphicFramePr>
          <p:cNvPr id="5" name="コンテンツ プレースホルダ 4"/>
          <p:cNvGraphicFramePr>
            <a:graphicFrameLocks noGrp="1"/>
          </p:cNvGraphicFramePr>
          <p:nvPr>
            <p:ph idx="1"/>
          </p:nvPr>
        </p:nvGraphicFramePr>
        <p:xfrm>
          <a:off x="523846" y="5572140"/>
          <a:ext cx="4643469" cy="1036320"/>
        </p:xfrm>
        <a:graphic>
          <a:graphicData uri="http://schemas.openxmlformats.org/drawingml/2006/table">
            <a:tbl>
              <a:tblPr firstRow="1" bandRow="1">
                <a:tableStyleId>{5C22544A-7EE6-4342-B048-85BDC9FD1C3A}</a:tableStyleId>
              </a:tblPr>
              <a:tblGrid>
                <a:gridCol w="928693">
                  <a:extLst>
                    <a:ext uri="{9D8B030D-6E8A-4147-A177-3AD203B41FA5}">
                      <a16:colId xmlns:a16="http://schemas.microsoft.com/office/drawing/2014/main" val="20000"/>
                    </a:ext>
                  </a:extLst>
                </a:gridCol>
                <a:gridCol w="928694">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928694">
                  <a:extLst>
                    <a:ext uri="{9D8B030D-6E8A-4147-A177-3AD203B41FA5}">
                      <a16:colId xmlns:a16="http://schemas.microsoft.com/office/drawing/2014/main" val="20004"/>
                    </a:ext>
                  </a:extLst>
                </a:gridCol>
              </a:tblGrid>
              <a:tr h="464347">
                <a:tc>
                  <a:txBody>
                    <a:bodyPr/>
                    <a:lstStyle/>
                    <a:p>
                      <a:pPr algn="ctr"/>
                      <a:r>
                        <a:rPr kumimoji="1" lang="en-US" altLang="ja-JP" sz="1400" b="0" dirty="0">
                          <a:solidFill>
                            <a:schemeClr val="tx1"/>
                          </a:solidFill>
                          <a:latin typeface="+mj-ea"/>
                          <a:ea typeface="+mj-ea"/>
                        </a:rPr>
                        <a:t>64</a:t>
                      </a:r>
                      <a:r>
                        <a:rPr kumimoji="1" lang="ja-JP" altLang="en-US" sz="1400" b="0" dirty="0">
                          <a:solidFill>
                            <a:schemeClr val="tx1"/>
                          </a:solidFill>
                          <a:latin typeface="+mj-ea"/>
                          <a:ea typeface="+mj-ea"/>
                        </a:rPr>
                        <a:t>円</a:t>
                      </a:r>
                      <a:r>
                        <a:rPr kumimoji="1" lang="en-US" altLang="ja-JP" sz="1400" b="0" dirty="0">
                          <a:solidFill>
                            <a:schemeClr val="tx1"/>
                          </a:solidFill>
                          <a:latin typeface="+mj-ea"/>
                          <a:ea typeface="+mj-ea"/>
                        </a:rPr>
                        <a:t>/</a:t>
                      </a:r>
                      <a:r>
                        <a:rPr kumimoji="1" lang="ja-JP" altLang="en-US" sz="1400" b="0" dirty="0">
                          <a:solidFill>
                            <a:schemeClr val="tx1"/>
                          </a:solidFill>
                          <a:latin typeface="+mj-ea"/>
                          <a:ea typeface="+mj-ea"/>
                        </a:rPr>
                        <a:t>㍑</a:t>
                      </a:r>
                      <a:endParaRPr kumimoji="1" lang="en-US" altLang="ja-JP" sz="14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0" dirty="0">
                          <a:solidFill>
                            <a:schemeClr val="tx1"/>
                          </a:solidFill>
                          <a:latin typeface="+mj-ea"/>
                          <a:ea typeface="+mj-ea"/>
                        </a:rPr>
                        <a:t>84</a:t>
                      </a:r>
                      <a:r>
                        <a:rPr kumimoji="1" lang="ja-JP" altLang="en-US" sz="1400" b="0" dirty="0">
                          <a:solidFill>
                            <a:schemeClr val="tx1"/>
                          </a:solidFill>
                          <a:latin typeface="+mj-ea"/>
                          <a:ea typeface="+mj-ea"/>
                        </a:rPr>
                        <a:t>円</a:t>
                      </a:r>
                      <a:r>
                        <a:rPr kumimoji="1" lang="en-US" altLang="ja-JP" sz="1400" b="0" dirty="0">
                          <a:solidFill>
                            <a:schemeClr val="tx1"/>
                          </a:solidFill>
                          <a:latin typeface="+mj-ea"/>
                          <a:ea typeface="+mj-ea"/>
                        </a:rPr>
                        <a:t>/</a:t>
                      </a:r>
                      <a:r>
                        <a:rPr kumimoji="1" lang="ja-JP" altLang="en-US" sz="1400" b="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0" dirty="0">
                          <a:solidFill>
                            <a:schemeClr val="tx1"/>
                          </a:solidFill>
                          <a:latin typeface="+mj-ea"/>
                          <a:ea typeface="+mj-ea"/>
                        </a:rPr>
                        <a:t>92</a:t>
                      </a:r>
                      <a:r>
                        <a:rPr kumimoji="1" lang="ja-JP" altLang="en-US" sz="1400" b="0" dirty="0">
                          <a:solidFill>
                            <a:schemeClr val="tx1"/>
                          </a:solidFill>
                          <a:latin typeface="+mj-ea"/>
                          <a:ea typeface="+mj-ea"/>
                        </a:rPr>
                        <a:t>円</a:t>
                      </a:r>
                      <a:r>
                        <a:rPr kumimoji="1" lang="en-US" altLang="ja-JP" sz="1400" b="0" dirty="0">
                          <a:solidFill>
                            <a:schemeClr val="tx1"/>
                          </a:solidFill>
                          <a:latin typeface="+mj-ea"/>
                          <a:ea typeface="+mj-ea"/>
                        </a:rPr>
                        <a:t>/</a:t>
                      </a:r>
                      <a:r>
                        <a:rPr kumimoji="1" lang="ja-JP" altLang="en-US" sz="1400" b="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0" dirty="0">
                          <a:solidFill>
                            <a:schemeClr val="tx1"/>
                          </a:solidFill>
                          <a:latin typeface="+mj-ea"/>
                          <a:ea typeface="+mj-ea"/>
                        </a:rPr>
                        <a:t>100</a:t>
                      </a:r>
                      <a:r>
                        <a:rPr kumimoji="1" lang="ja-JP" altLang="en-US" sz="1400" b="0" dirty="0">
                          <a:solidFill>
                            <a:schemeClr val="tx1"/>
                          </a:solidFill>
                          <a:latin typeface="+mj-ea"/>
                          <a:ea typeface="+mj-ea"/>
                        </a:rPr>
                        <a:t>円</a:t>
                      </a:r>
                      <a:r>
                        <a:rPr kumimoji="1" lang="en-US" altLang="ja-JP" sz="1400" b="0" dirty="0">
                          <a:solidFill>
                            <a:schemeClr val="tx1"/>
                          </a:solidFill>
                          <a:latin typeface="+mj-ea"/>
                          <a:ea typeface="+mj-ea"/>
                        </a:rPr>
                        <a:t>/</a:t>
                      </a:r>
                      <a:r>
                        <a:rPr kumimoji="1" lang="ja-JP" altLang="en-US" sz="1400" b="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b="0" dirty="0">
                          <a:solidFill>
                            <a:schemeClr val="tx1"/>
                          </a:solidFill>
                          <a:latin typeface="+mj-ea"/>
                          <a:ea typeface="+mj-ea"/>
                        </a:rPr>
                        <a:t>126</a:t>
                      </a:r>
                      <a:r>
                        <a:rPr kumimoji="1" lang="ja-JP" altLang="en-US" sz="1400" b="0" dirty="0">
                          <a:solidFill>
                            <a:schemeClr val="tx1"/>
                          </a:solidFill>
                          <a:latin typeface="+mj-ea"/>
                          <a:ea typeface="+mj-ea"/>
                        </a:rPr>
                        <a:t>円</a:t>
                      </a:r>
                      <a:r>
                        <a:rPr kumimoji="1" lang="en-US" altLang="ja-JP" sz="1400" b="0" dirty="0">
                          <a:solidFill>
                            <a:schemeClr val="tx1"/>
                          </a:solidFill>
                          <a:latin typeface="+mj-ea"/>
                          <a:ea typeface="+mj-ea"/>
                        </a:rPr>
                        <a:t>/</a:t>
                      </a:r>
                    </a:p>
                    <a:p>
                      <a:pPr algn="l"/>
                      <a:r>
                        <a:rPr kumimoji="1" lang="ja-JP" altLang="en-US" sz="1400" b="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4347">
                <a:tc>
                  <a:txBody>
                    <a:bodyPr/>
                    <a:lstStyle/>
                    <a:p>
                      <a:pPr algn="ctr"/>
                      <a:r>
                        <a:rPr kumimoji="1" lang="en-US" altLang="ja-JP" sz="1400" dirty="0">
                          <a:latin typeface="+mj-ea"/>
                          <a:ea typeface="+mj-ea"/>
                        </a:rPr>
                        <a:t>03</a:t>
                      </a:r>
                      <a:r>
                        <a:rPr kumimoji="1" lang="ja-JP" altLang="en-US" sz="1400" dirty="0">
                          <a:latin typeface="+mj-ea"/>
                          <a:ea typeface="+mj-ea"/>
                        </a:rPr>
                        <a:t>年度平均</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j-ea"/>
                          <a:ea typeface="+mj-ea"/>
                        </a:rPr>
                        <a:t>05</a:t>
                      </a:r>
                      <a:r>
                        <a:rPr kumimoji="1" lang="ja-JP" altLang="en-US" sz="1400" dirty="0">
                          <a:latin typeface="+mj-ea"/>
                          <a:ea typeface="+mj-ea"/>
                        </a:rPr>
                        <a:t>年度平均</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j-ea"/>
                          <a:ea typeface="+mj-ea"/>
                        </a:rPr>
                        <a:t>06</a:t>
                      </a:r>
                      <a:r>
                        <a:rPr kumimoji="1" lang="ja-JP" altLang="en-US" sz="1400" dirty="0">
                          <a:latin typeface="+mj-ea"/>
                          <a:ea typeface="+mj-ea"/>
                        </a:rPr>
                        <a:t>年度平均</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j-ea"/>
                          <a:ea typeface="+mj-ea"/>
                        </a:rPr>
                        <a:t>07</a:t>
                      </a:r>
                      <a:r>
                        <a:rPr kumimoji="1" lang="ja-JP" altLang="en-US" sz="1400" dirty="0">
                          <a:latin typeface="+mj-ea"/>
                          <a:ea typeface="+mj-ea"/>
                        </a:rPr>
                        <a:t>年度平均</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dirty="0">
                          <a:latin typeface="+mj-ea"/>
                          <a:ea typeface="+mj-ea"/>
                        </a:rPr>
                        <a:t>08.4</a:t>
                      </a:r>
                      <a:r>
                        <a:rPr kumimoji="1" lang="ja-JP" altLang="en-US" sz="1400" dirty="0">
                          <a:latin typeface="+mj-ea"/>
                          <a:ea typeface="+mj-ea"/>
                        </a:rPr>
                        <a:t>～</a:t>
                      </a:r>
                      <a:r>
                        <a:rPr kumimoji="1" lang="en-US" altLang="ja-JP" sz="1400" dirty="0">
                          <a:latin typeface="+mj-ea"/>
                          <a:ea typeface="+mj-ea"/>
                        </a:rPr>
                        <a:t>9</a:t>
                      </a:r>
                      <a:endParaRPr kumimoji="1" lang="ja-JP" altLang="en-US" sz="14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スライド番号プレースホルダ 3"/>
          <p:cNvSpPr>
            <a:spLocks noGrp="1"/>
          </p:cNvSpPr>
          <p:nvPr>
            <p:ph type="sldNum" sz="quarter" idx="12"/>
          </p:nvPr>
        </p:nvSpPr>
        <p:spPr/>
        <p:txBody>
          <a:bodyPr/>
          <a:lstStyle/>
          <a:p>
            <a:fld id="{A55F6373-3133-431B-A341-E995000F8430}" type="slidenum">
              <a:rPr lang="en-US" altLang="ja-JP" smtClean="0"/>
              <a:pPr/>
              <a:t>18</a:t>
            </a:fld>
            <a:endParaRPr lang="en-US" altLang="ja-JP"/>
          </a:p>
        </p:txBody>
      </p:sp>
      <p:sp>
        <p:nvSpPr>
          <p:cNvPr id="6" name="正方形/長方形 5"/>
          <p:cNvSpPr/>
          <p:nvPr/>
        </p:nvSpPr>
        <p:spPr>
          <a:xfrm>
            <a:off x="595282" y="5214950"/>
            <a:ext cx="785818" cy="28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52539" y="4714884"/>
            <a:ext cx="785818" cy="785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ea"/>
                <a:ea typeface="+mj-ea"/>
              </a:rPr>
              <a:t>約</a:t>
            </a:r>
            <a:r>
              <a:rPr kumimoji="1" lang="en-US" altLang="ja-JP" b="1" dirty="0">
                <a:latin typeface="+mj-ea"/>
                <a:ea typeface="+mj-ea"/>
              </a:rPr>
              <a:t>3600</a:t>
            </a:r>
            <a:r>
              <a:rPr kumimoji="1" lang="ja-JP" altLang="en-US" b="1" dirty="0">
                <a:latin typeface="+mj-ea"/>
                <a:ea typeface="+mj-ea"/>
              </a:rPr>
              <a:t>億円</a:t>
            </a:r>
          </a:p>
        </p:txBody>
      </p:sp>
      <p:sp>
        <p:nvSpPr>
          <p:cNvPr id="8" name="正方形/長方形 7"/>
          <p:cNvSpPr/>
          <p:nvPr/>
        </p:nvSpPr>
        <p:spPr>
          <a:xfrm>
            <a:off x="2381232" y="4500570"/>
            <a:ext cx="857256" cy="100013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ea"/>
                <a:ea typeface="+mj-ea"/>
              </a:rPr>
              <a:t>約</a:t>
            </a:r>
            <a:r>
              <a:rPr kumimoji="1" lang="en-US" altLang="ja-JP" b="1" dirty="0">
                <a:latin typeface="+mj-ea"/>
                <a:ea typeface="+mj-ea"/>
              </a:rPr>
              <a:t>4900</a:t>
            </a:r>
            <a:r>
              <a:rPr kumimoji="1" lang="ja-JP" altLang="en-US" b="1" dirty="0">
                <a:latin typeface="+mj-ea"/>
                <a:ea typeface="+mj-ea"/>
              </a:rPr>
              <a:t>億円</a:t>
            </a:r>
          </a:p>
        </p:txBody>
      </p:sp>
      <p:sp>
        <p:nvSpPr>
          <p:cNvPr id="9" name="正方形/長方形 8"/>
          <p:cNvSpPr/>
          <p:nvPr/>
        </p:nvSpPr>
        <p:spPr>
          <a:xfrm>
            <a:off x="3309926" y="3929066"/>
            <a:ext cx="857256" cy="155734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ea"/>
                <a:ea typeface="+mj-ea"/>
              </a:rPr>
              <a:t>約</a:t>
            </a:r>
            <a:r>
              <a:rPr kumimoji="1" lang="en-US" altLang="ja-JP" b="1" dirty="0">
                <a:latin typeface="+mj-ea"/>
                <a:ea typeface="+mj-ea"/>
              </a:rPr>
              <a:t>5900</a:t>
            </a:r>
            <a:r>
              <a:rPr kumimoji="1" lang="ja-JP" altLang="en-US" b="1" dirty="0">
                <a:latin typeface="+mj-ea"/>
                <a:ea typeface="+mj-ea"/>
              </a:rPr>
              <a:t>億円</a:t>
            </a:r>
          </a:p>
        </p:txBody>
      </p:sp>
      <p:sp>
        <p:nvSpPr>
          <p:cNvPr id="10" name="正方形/長方形 9"/>
          <p:cNvSpPr/>
          <p:nvPr/>
        </p:nvSpPr>
        <p:spPr>
          <a:xfrm>
            <a:off x="4238620" y="2357430"/>
            <a:ext cx="928694" cy="314327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ea"/>
                <a:ea typeface="+mj-ea"/>
              </a:rPr>
              <a:t>約</a:t>
            </a:r>
            <a:r>
              <a:rPr kumimoji="1" lang="en-US" altLang="ja-JP" b="1" dirty="0">
                <a:latin typeface="+mj-ea"/>
                <a:ea typeface="+mj-ea"/>
              </a:rPr>
              <a:t>1</a:t>
            </a:r>
            <a:r>
              <a:rPr kumimoji="1" lang="ja-JP" altLang="en-US" b="1" dirty="0">
                <a:latin typeface="+mj-ea"/>
                <a:ea typeface="+mj-ea"/>
              </a:rPr>
              <a:t>兆</a:t>
            </a:r>
            <a:r>
              <a:rPr kumimoji="1" lang="en-US" altLang="ja-JP" b="1" dirty="0">
                <a:latin typeface="+mj-ea"/>
                <a:ea typeface="+mj-ea"/>
              </a:rPr>
              <a:t>100</a:t>
            </a:r>
            <a:r>
              <a:rPr kumimoji="1" lang="ja-JP" altLang="en-US" b="1" dirty="0">
                <a:latin typeface="+mj-ea"/>
                <a:ea typeface="+mj-ea"/>
              </a:rPr>
              <a:t>億円</a:t>
            </a:r>
          </a:p>
        </p:txBody>
      </p:sp>
      <p:sp>
        <p:nvSpPr>
          <p:cNvPr id="23" name="正方形/長方形 22"/>
          <p:cNvSpPr/>
          <p:nvPr/>
        </p:nvSpPr>
        <p:spPr>
          <a:xfrm>
            <a:off x="380968" y="2714620"/>
            <a:ext cx="3714776" cy="428628"/>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j-ea"/>
                <a:ea typeface="+mj-ea"/>
              </a:rPr>
              <a:t>軽油</a:t>
            </a:r>
            <a:r>
              <a:rPr kumimoji="1" lang="ja-JP" altLang="en-US" sz="1600" dirty="0">
                <a:solidFill>
                  <a:schemeClr val="tx1"/>
                </a:solidFill>
                <a:latin typeface="+mj-ea"/>
                <a:ea typeface="+mj-ea"/>
              </a:rPr>
              <a:t>価格上昇に伴う費用負担（推計）</a:t>
            </a:r>
            <a:endParaRPr lang="en-US" altLang="ja-JP" sz="1600" dirty="0">
              <a:solidFill>
                <a:schemeClr val="tx1"/>
              </a:solidFill>
              <a:latin typeface="+mj-ea"/>
              <a:ea typeface="+mj-ea"/>
            </a:endParaRPr>
          </a:p>
          <a:p>
            <a:r>
              <a:rPr kumimoji="1" lang="ja-JP" altLang="en-US" sz="1600" dirty="0">
                <a:solidFill>
                  <a:schemeClr val="tx1"/>
                </a:solidFill>
                <a:latin typeface="+mj-ea"/>
                <a:ea typeface="+mj-ea"/>
              </a:rPr>
              <a:t>「全ト協」</a:t>
            </a:r>
            <a:r>
              <a:rPr kumimoji="1" lang="en-US" altLang="ja-JP" sz="1600" dirty="0">
                <a:solidFill>
                  <a:schemeClr val="tx1"/>
                </a:solidFill>
                <a:latin typeface="+mj-ea"/>
                <a:ea typeface="+mj-ea"/>
              </a:rPr>
              <a:t>08.9</a:t>
            </a:r>
            <a:endParaRPr kumimoji="1" lang="ja-JP" altLang="en-US" sz="1600" dirty="0">
              <a:solidFill>
                <a:schemeClr val="tx1"/>
              </a:solidFill>
              <a:latin typeface="+mj-ea"/>
              <a:ea typeface="+mj-ea"/>
            </a:endParaRPr>
          </a:p>
        </p:txBody>
      </p:sp>
      <p:sp>
        <p:nvSpPr>
          <p:cNvPr id="24" name="正方形/長方形 23"/>
          <p:cNvSpPr/>
          <p:nvPr/>
        </p:nvSpPr>
        <p:spPr>
          <a:xfrm>
            <a:off x="523843" y="1785926"/>
            <a:ext cx="3214712" cy="7143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j-ea"/>
                <a:ea typeface="+mj-ea"/>
              </a:rPr>
              <a:t>軽油</a:t>
            </a:r>
            <a:r>
              <a:rPr kumimoji="1" lang="ja-JP" altLang="en-US" b="1" dirty="0">
                <a:latin typeface="+mj-ea"/>
                <a:ea typeface="+mj-ea"/>
              </a:rPr>
              <a:t>価格</a:t>
            </a:r>
            <a:r>
              <a:rPr kumimoji="1" lang="en-US" altLang="ja-JP" b="1" dirty="0">
                <a:latin typeface="+mj-ea"/>
                <a:ea typeface="+mj-ea"/>
              </a:rPr>
              <a:t>1</a:t>
            </a:r>
            <a:r>
              <a:rPr kumimoji="1" lang="ja-JP" altLang="en-US" b="1" dirty="0">
                <a:latin typeface="+mj-ea"/>
                <a:ea typeface="+mj-ea"/>
              </a:rPr>
              <a:t>円</a:t>
            </a:r>
            <a:r>
              <a:rPr kumimoji="1" lang="en-US" altLang="ja-JP" b="1" dirty="0">
                <a:latin typeface="+mj-ea"/>
                <a:ea typeface="+mj-ea"/>
              </a:rPr>
              <a:t>/</a:t>
            </a:r>
            <a:r>
              <a:rPr kumimoji="1" lang="ja-JP" altLang="en-US" b="1" dirty="0">
                <a:latin typeface="+mj-ea"/>
                <a:ea typeface="+mj-ea"/>
              </a:rPr>
              <a:t>㍑上昇で約</a:t>
            </a:r>
            <a:r>
              <a:rPr kumimoji="1" lang="en-US" altLang="ja-JP" b="1" dirty="0">
                <a:latin typeface="+mj-ea"/>
                <a:ea typeface="+mj-ea"/>
              </a:rPr>
              <a:t>160</a:t>
            </a:r>
            <a:r>
              <a:rPr kumimoji="1" lang="ja-JP" altLang="en-US" b="1" dirty="0">
                <a:latin typeface="+mj-ea"/>
                <a:ea typeface="+mj-ea"/>
              </a:rPr>
              <a:t>億円の</a:t>
            </a:r>
            <a:r>
              <a:rPr lang="ja-JP" altLang="en-US" b="1" dirty="0">
                <a:latin typeface="+mj-ea"/>
                <a:ea typeface="+mj-ea"/>
              </a:rPr>
              <a:t>業界</a:t>
            </a:r>
            <a:r>
              <a:rPr kumimoji="1" lang="ja-JP" altLang="en-US" b="1" dirty="0">
                <a:latin typeface="+mj-ea"/>
                <a:ea typeface="+mj-ea"/>
              </a:rPr>
              <a:t>負担増</a:t>
            </a:r>
          </a:p>
        </p:txBody>
      </p:sp>
      <p:sp>
        <p:nvSpPr>
          <p:cNvPr id="25" name="正方形/長方形 24"/>
          <p:cNvSpPr/>
          <p:nvPr/>
        </p:nvSpPr>
        <p:spPr>
          <a:xfrm>
            <a:off x="666724" y="4857760"/>
            <a:ext cx="100013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j-ea"/>
                <a:ea typeface="+mj-ea"/>
              </a:rPr>
              <a:t>約</a:t>
            </a:r>
            <a:r>
              <a:rPr kumimoji="1" lang="en-US" altLang="ja-JP" sz="1200" dirty="0">
                <a:solidFill>
                  <a:schemeClr val="tx1"/>
                </a:solidFill>
                <a:latin typeface="+mj-ea"/>
                <a:ea typeface="+mj-ea"/>
              </a:rPr>
              <a:t>1</a:t>
            </a:r>
            <a:r>
              <a:rPr kumimoji="1" lang="ja-JP" altLang="en-US" sz="1200" dirty="0">
                <a:solidFill>
                  <a:schemeClr val="tx1"/>
                </a:solidFill>
                <a:latin typeface="+mj-ea"/>
                <a:ea typeface="+mj-ea"/>
              </a:rPr>
              <a:t>兆円</a:t>
            </a:r>
          </a:p>
        </p:txBody>
      </p:sp>
      <p:sp>
        <p:nvSpPr>
          <p:cNvPr id="26" name="正方形/長方形 25"/>
          <p:cNvSpPr/>
          <p:nvPr/>
        </p:nvSpPr>
        <p:spPr>
          <a:xfrm>
            <a:off x="4167182" y="1928802"/>
            <a:ext cx="114300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j-ea"/>
                <a:ea typeface="+mj-ea"/>
              </a:rPr>
              <a:t>約</a:t>
            </a:r>
            <a:r>
              <a:rPr kumimoji="1" lang="en-US" altLang="ja-JP" sz="1200" dirty="0">
                <a:solidFill>
                  <a:schemeClr val="tx1"/>
                </a:solidFill>
                <a:latin typeface="+mj-ea"/>
                <a:ea typeface="+mj-ea"/>
              </a:rPr>
              <a:t>2</a:t>
            </a:r>
            <a:r>
              <a:rPr kumimoji="1" lang="ja-JP" altLang="en-US" sz="1200" dirty="0">
                <a:solidFill>
                  <a:schemeClr val="tx1"/>
                </a:solidFill>
                <a:latin typeface="+mj-ea"/>
                <a:ea typeface="+mj-ea"/>
              </a:rPr>
              <a:t>兆</a:t>
            </a:r>
            <a:r>
              <a:rPr kumimoji="1" lang="en-US" altLang="ja-JP" sz="1200" dirty="0">
                <a:solidFill>
                  <a:schemeClr val="tx1"/>
                </a:solidFill>
                <a:latin typeface="+mj-ea"/>
                <a:ea typeface="+mj-ea"/>
              </a:rPr>
              <a:t>100</a:t>
            </a:r>
            <a:r>
              <a:rPr kumimoji="1" lang="ja-JP" altLang="en-US" sz="1200" dirty="0">
                <a:solidFill>
                  <a:schemeClr val="tx1"/>
                </a:solidFill>
                <a:latin typeface="+mj-ea"/>
                <a:ea typeface="+mj-ea"/>
              </a:rPr>
              <a:t>億円</a:t>
            </a:r>
          </a:p>
        </p:txBody>
      </p:sp>
      <p:sp>
        <p:nvSpPr>
          <p:cNvPr id="27" name="正方形/長方形 26"/>
          <p:cNvSpPr/>
          <p:nvPr/>
        </p:nvSpPr>
        <p:spPr>
          <a:xfrm>
            <a:off x="309531" y="3143248"/>
            <a:ext cx="3286147"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●転嫁まったくできず　</a:t>
            </a:r>
            <a:r>
              <a:rPr kumimoji="1" lang="en-US" altLang="ja-JP" dirty="0">
                <a:solidFill>
                  <a:schemeClr val="tx1"/>
                </a:solidFill>
                <a:latin typeface="+mj-ea"/>
                <a:ea typeface="+mj-ea"/>
              </a:rPr>
              <a:t>51.1</a:t>
            </a:r>
            <a:r>
              <a:rPr kumimoji="1" lang="ja-JP" altLang="en-US" dirty="0">
                <a:solidFill>
                  <a:schemeClr val="tx1"/>
                </a:solidFill>
                <a:latin typeface="+mj-ea"/>
                <a:ea typeface="+mj-ea"/>
              </a:rPr>
              <a:t>％</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●転嫁  ほぼ  </a:t>
            </a:r>
            <a:r>
              <a:rPr kumimoji="1" lang="en-US" altLang="ja-JP" dirty="0">
                <a:solidFill>
                  <a:schemeClr val="tx1"/>
                </a:solidFill>
                <a:latin typeface="+mj-ea"/>
                <a:ea typeface="+mj-ea"/>
              </a:rPr>
              <a:t>3.5</a:t>
            </a:r>
            <a:r>
              <a:rPr kumimoji="1" lang="ja-JP" altLang="en-US" dirty="0">
                <a:solidFill>
                  <a:schemeClr val="tx1"/>
                </a:solidFill>
                <a:latin typeface="+mj-ea"/>
                <a:ea typeface="+mj-ea"/>
              </a:rPr>
              <a:t>％</a:t>
            </a:r>
            <a:endParaRPr lang="en-US" altLang="ja-JP" dirty="0">
              <a:solidFill>
                <a:schemeClr val="tx1"/>
              </a:solidFill>
              <a:latin typeface="+mj-ea"/>
              <a:ea typeface="+mj-ea"/>
            </a:endParaRPr>
          </a:p>
          <a:p>
            <a:r>
              <a:rPr kumimoji="1" lang="ja-JP" altLang="en-US" dirty="0">
                <a:solidFill>
                  <a:schemeClr val="tx1"/>
                </a:solidFill>
                <a:latin typeface="+mj-ea"/>
                <a:ea typeface="+mj-ea"/>
              </a:rPr>
              <a:t>    　　　 一部</a:t>
            </a:r>
            <a:r>
              <a:rPr kumimoji="1" lang="en-US" altLang="ja-JP" dirty="0">
                <a:solidFill>
                  <a:schemeClr val="tx1"/>
                </a:solidFill>
                <a:latin typeface="+mj-ea"/>
                <a:ea typeface="+mj-ea"/>
              </a:rPr>
              <a:t>47.6</a:t>
            </a:r>
            <a:r>
              <a:rPr kumimoji="1" lang="ja-JP" altLang="en-US" dirty="0">
                <a:solidFill>
                  <a:schemeClr val="tx1"/>
                </a:solidFill>
                <a:latin typeface="+mj-ea"/>
                <a:ea typeface="+mj-ea"/>
              </a:rPr>
              <a:t>％</a:t>
            </a:r>
          </a:p>
        </p:txBody>
      </p:sp>
      <p:sp>
        <p:nvSpPr>
          <p:cNvPr id="29" name="正方形/長方形 28"/>
          <p:cNvSpPr/>
          <p:nvPr/>
        </p:nvSpPr>
        <p:spPr>
          <a:xfrm>
            <a:off x="595282" y="285728"/>
            <a:ext cx="3500462" cy="1357322"/>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dirty="0">
                <a:solidFill>
                  <a:schemeClr val="tx1"/>
                </a:solidFill>
              </a:rPr>
              <a:t>運賃転嫁の促進</a:t>
            </a:r>
            <a:r>
              <a:rPr kumimoji="1" lang="en-US" altLang="ja-JP" dirty="0">
                <a:solidFill>
                  <a:schemeClr val="tx1"/>
                </a:solidFill>
              </a:rPr>
              <a:t>〕</a:t>
            </a:r>
          </a:p>
          <a:p>
            <a:r>
              <a:rPr lang="ja-JP" altLang="en-US" dirty="0">
                <a:solidFill>
                  <a:schemeClr val="tx1"/>
                </a:solidFill>
              </a:rPr>
              <a:t>・燃料サーチャージ制の導入</a:t>
            </a:r>
            <a:endParaRPr lang="en-US" altLang="ja-JP" dirty="0">
              <a:solidFill>
                <a:schemeClr val="tx1"/>
              </a:solidFill>
            </a:endParaRPr>
          </a:p>
          <a:p>
            <a:r>
              <a:rPr kumimoji="1" lang="ja-JP" altLang="en-US" dirty="0">
                <a:solidFill>
                  <a:schemeClr val="tx1"/>
                </a:solidFill>
              </a:rPr>
              <a:t>・独禁法、下請法の取締まり強化</a:t>
            </a:r>
            <a:endParaRPr kumimoji="1" lang="en-US" altLang="ja-JP" dirty="0">
              <a:solidFill>
                <a:schemeClr val="tx1"/>
              </a:solidFill>
            </a:endParaRPr>
          </a:p>
          <a:p>
            <a:r>
              <a:rPr lang="ja-JP" altLang="en-US" dirty="0">
                <a:solidFill>
                  <a:schemeClr val="tx1"/>
                </a:solidFill>
              </a:rPr>
              <a:t>・運賃の健全性の確保策</a:t>
            </a:r>
            <a:endParaRPr kumimoji="1" lang="ja-JP" altLang="en-US" dirty="0">
              <a:solidFill>
                <a:schemeClr val="tx1"/>
              </a:solidFill>
            </a:endParaRPr>
          </a:p>
        </p:txBody>
      </p:sp>
      <p:sp>
        <p:nvSpPr>
          <p:cNvPr id="30" name="正方形/長方形 29"/>
          <p:cNvSpPr/>
          <p:nvPr/>
        </p:nvSpPr>
        <p:spPr>
          <a:xfrm>
            <a:off x="6167448" y="285728"/>
            <a:ext cx="3429024" cy="1357322"/>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dirty="0">
                <a:solidFill>
                  <a:schemeClr val="tx1"/>
                </a:solidFill>
              </a:rPr>
              <a:t>健全な競争環境の整備</a:t>
            </a:r>
            <a:r>
              <a:rPr kumimoji="1" lang="en-US" altLang="ja-JP" dirty="0">
                <a:solidFill>
                  <a:schemeClr val="tx1"/>
                </a:solidFill>
              </a:rPr>
              <a:t>〕</a:t>
            </a:r>
          </a:p>
          <a:p>
            <a:r>
              <a:rPr lang="ja-JP" altLang="en-US" dirty="0">
                <a:solidFill>
                  <a:schemeClr val="tx1"/>
                </a:solidFill>
              </a:rPr>
              <a:t>・社保未加入への処分強化</a:t>
            </a:r>
            <a:endParaRPr lang="en-US" altLang="ja-JP" dirty="0">
              <a:solidFill>
                <a:schemeClr val="tx1"/>
              </a:solidFill>
            </a:endParaRPr>
          </a:p>
          <a:p>
            <a:r>
              <a:rPr kumimoji="1" lang="ja-JP" altLang="en-US" dirty="0">
                <a:solidFill>
                  <a:schemeClr val="tx1"/>
                </a:solidFill>
              </a:rPr>
              <a:t>・最低台数の遵守、規模見直し</a:t>
            </a:r>
            <a:endParaRPr kumimoji="1" lang="en-US" altLang="ja-JP" dirty="0">
              <a:solidFill>
                <a:schemeClr val="tx1"/>
              </a:solidFill>
            </a:endParaRPr>
          </a:p>
          <a:p>
            <a:r>
              <a:rPr kumimoji="1" lang="ja-JP" altLang="en-US" dirty="0">
                <a:solidFill>
                  <a:schemeClr val="tx1"/>
                </a:solidFill>
              </a:rPr>
              <a:t>・新規許可者への法令試験実施</a:t>
            </a:r>
          </a:p>
        </p:txBody>
      </p:sp>
      <p:sp>
        <p:nvSpPr>
          <p:cNvPr id="31" name="メモ 30"/>
          <p:cNvSpPr/>
          <p:nvPr/>
        </p:nvSpPr>
        <p:spPr>
          <a:xfrm>
            <a:off x="5524505" y="1928802"/>
            <a:ext cx="4143407" cy="4714908"/>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tx1"/>
              </a:solidFill>
              <a:latin typeface="+mj-ea"/>
              <a:ea typeface="+mj-ea"/>
            </a:endParaRPr>
          </a:p>
          <a:p>
            <a:endParaRPr kumimoji="1" lang="en-US" altLang="ja-JP" b="1" dirty="0">
              <a:solidFill>
                <a:schemeClr val="tx1"/>
              </a:solidFill>
              <a:latin typeface="+mj-ea"/>
              <a:ea typeface="+mj-ea"/>
            </a:endParaRPr>
          </a:p>
          <a:p>
            <a:endParaRPr lang="en-US" altLang="ja-JP" b="1" dirty="0">
              <a:solidFill>
                <a:schemeClr val="tx1"/>
              </a:solidFill>
              <a:latin typeface="+mj-ea"/>
              <a:ea typeface="+mj-ea"/>
            </a:endParaRPr>
          </a:p>
          <a:p>
            <a:r>
              <a:rPr kumimoji="1" lang="ja-JP" altLang="en-US" b="1" dirty="0">
                <a:solidFill>
                  <a:schemeClr val="tx1"/>
                </a:solidFill>
                <a:latin typeface="+mj-ea"/>
                <a:ea typeface="+mj-ea"/>
              </a:rPr>
              <a:t>                   取得段階</a:t>
            </a:r>
            <a:endParaRPr kumimoji="1" lang="en-US" altLang="ja-JP" b="1" dirty="0">
              <a:solidFill>
                <a:schemeClr val="tx1"/>
              </a:solidFill>
              <a:latin typeface="+mj-ea"/>
              <a:ea typeface="+mj-ea"/>
            </a:endParaRPr>
          </a:p>
          <a:p>
            <a:pPr algn="r"/>
            <a:r>
              <a:rPr lang="ja-JP" altLang="en-US" sz="1600" dirty="0">
                <a:solidFill>
                  <a:srgbClr val="FF0000"/>
                </a:solidFill>
                <a:latin typeface="+mj-ea"/>
                <a:ea typeface="+mj-ea"/>
              </a:rPr>
              <a:t>●</a:t>
            </a:r>
            <a:r>
              <a:rPr lang="ja-JP" altLang="en-US" sz="1600" dirty="0">
                <a:solidFill>
                  <a:schemeClr val="tx1"/>
                </a:solidFill>
                <a:latin typeface="+mj-ea"/>
                <a:ea typeface="+mj-ea"/>
              </a:rPr>
              <a:t>自動車取得税　 </a:t>
            </a:r>
            <a:r>
              <a:rPr lang="en-US" altLang="ja-JP" sz="1600" dirty="0">
                <a:solidFill>
                  <a:schemeClr val="tx1"/>
                </a:solidFill>
                <a:latin typeface="+mj-ea"/>
                <a:ea typeface="+mj-ea"/>
              </a:rPr>
              <a:t>4,024</a:t>
            </a:r>
          </a:p>
          <a:p>
            <a:pPr algn="r"/>
            <a:r>
              <a:rPr lang="ja-JP" altLang="en-US" sz="1600" dirty="0">
                <a:solidFill>
                  <a:schemeClr val="tx1"/>
                </a:solidFill>
                <a:latin typeface="+mj-ea"/>
                <a:ea typeface="+mj-ea"/>
              </a:rPr>
              <a:t>　・</a:t>
            </a:r>
            <a:r>
              <a:rPr kumimoji="1" lang="ja-JP" altLang="en-US" sz="1600" dirty="0">
                <a:solidFill>
                  <a:schemeClr val="tx1"/>
                </a:solidFill>
                <a:latin typeface="+mj-ea"/>
                <a:ea typeface="+mj-ea"/>
              </a:rPr>
              <a:t>消費税　　　　　　</a:t>
            </a:r>
            <a:r>
              <a:rPr kumimoji="1" lang="en-US" altLang="ja-JP" sz="1600" dirty="0">
                <a:solidFill>
                  <a:schemeClr val="tx1"/>
                </a:solidFill>
                <a:latin typeface="+mj-ea"/>
                <a:ea typeface="+mj-ea"/>
              </a:rPr>
              <a:t>7,659</a:t>
            </a:r>
          </a:p>
          <a:p>
            <a:r>
              <a:rPr lang="ja-JP" altLang="en-US" b="1" dirty="0">
                <a:solidFill>
                  <a:schemeClr val="tx1"/>
                </a:solidFill>
                <a:latin typeface="+mj-ea"/>
                <a:ea typeface="+mj-ea"/>
              </a:rPr>
              <a:t>                   保有段階</a:t>
            </a:r>
            <a:endParaRPr lang="en-US" altLang="ja-JP" b="1" dirty="0">
              <a:solidFill>
                <a:schemeClr val="tx1"/>
              </a:solidFill>
              <a:latin typeface="+mj-ea"/>
              <a:ea typeface="+mj-ea"/>
            </a:endParaRPr>
          </a:p>
          <a:p>
            <a:pPr algn="r"/>
            <a:r>
              <a:rPr lang="ja-JP" altLang="en-US" sz="1600" dirty="0">
                <a:solidFill>
                  <a:schemeClr val="accent1">
                    <a:lumMod val="75000"/>
                  </a:schemeClr>
                </a:solidFill>
                <a:latin typeface="+mj-ea"/>
                <a:ea typeface="+mj-ea"/>
              </a:rPr>
              <a:t>●</a:t>
            </a:r>
            <a:r>
              <a:rPr kumimoji="1" lang="ja-JP" altLang="en-US" sz="1600" dirty="0">
                <a:solidFill>
                  <a:schemeClr val="tx1"/>
                </a:solidFill>
                <a:latin typeface="+mj-ea"/>
                <a:ea typeface="+mj-ea"/>
              </a:rPr>
              <a:t>自動車税        </a:t>
            </a:r>
            <a:r>
              <a:rPr kumimoji="1" lang="en-US" altLang="ja-JP" sz="1600" dirty="0">
                <a:solidFill>
                  <a:schemeClr val="tx1"/>
                </a:solidFill>
                <a:latin typeface="+mj-ea"/>
                <a:ea typeface="+mj-ea"/>
              </a:rPr>
              <a:t>17,148</a:t>
            </a:r>
          </a:p>
          <a:p>
            <a:pPr algn="r"/>
            <a:r>
              <a:rPr lang="ja-JP" altLang="en-US" sz="1600" dirty="0">
                <a:solidFill>
                  <a:schemeClr val="tx1"/>
                </a:solidFill>
                <a:latin typeface="+mj-ea"/>
                <a:ea typeface="+mj-ea"/>
              </a:rPr>
              <a:t>　・軽自動車税      </a:t>
            </a:r>
            <a:r>
              <a:rPr lang="en-US" altLang="ja-JP" sz="1600" dirty="0">
                <a:solidFill>
                  <a:schemeClr val="tx1"/>
                </a:solidFill>
                <a:latin typeface="+mj-ea"/>
                <a:ea typeface="+mj-ea"/>
              </a:rPr>
              <a:t>1,690</a:t>
            </a:r>
          </a:p>
          <a:p>
            <a:pPr algn="r"/>
            <a:r>
              <a:rPr lang="ja-JP" altLang="en-US" sz="1600" dirty="0">
                <a:solidFill>
                  <a:srgbClr val="FF0000"/>
                </a:solidFill>
                <a:latin typeface="+mj-ea"/>
                <a:ea typeface="+mj-ea"/>
              </a:rPr>
              <a:t>●</a:t>
            </a:r>
            <a:r>
              <a:rPr kumimoji="1" lang="ja-JP" altLang="en-US" sz="1600" dirty="0">
                <a:solidFill>
                  <a:schemeClr val="tx1"/>
                </a:solidFill>
                <a:latin typeface="+mj-ea"/>
                <a:ea typeface="+mj-ea"/>
              </a:rPr>
              <a:t>自動車重量税</a:t>
            </a:r>
            <a:r>
              <a:rPr kumimoji="1" lang="en-US" altLang="ja-JP" dirty="0">
                <a:solidFill>
                  <a:schemeClr val="tx1"/>
                </a:solidFill>
                <a:latin typeface="+mj-ea"/>
                <a:ea typeface="+mj-ea"/>
              </a:rPr>
              <a:t>10,725</a:t>
            </a:r>
          </a:p>
          <a:p>
            <a:r>
              <a:rPr kumimoji="1" lang="ja-JP" altLang="en-US" b="1" dirty="0">
                <a:solidFill>
                  <a:schemeClr val="tx1"/>
                </a:solidFill>
                <a:latin typeface="+mj-ea"/>
                <a:ea typeface="+mj-ea"/>
              </a:rPr>
              <a:t>                   走行段階</a:t>
            </a:r>
            <a:endParaRPr kumimoji="1" lang="en-US" altLang="ja-JP" b="1" dirty="0">
              <a:solidFill>
                <a:schemeClr val="tx1"/>
              </a:solidFill>
              <a:latin typeface="+mj-ea"/>
              <a:ea typeface="+mj-ea"/>
            </a:endParaRPr>
          </a:p>
          <a:p>
            <a:pPr algn="r"/>
            <a:r>
              <a:rPr lang="ja-JP" altLang="en-US" sz="1600" dirty="0">
                <a:solidFill>
                  <a:srgbClr val="FF0000"/>
                </a:solidFill>
                <a:latin typeface="+mj-ea"/>
                <a:ea typeface="+mj-ea"/>
              </a:rPr>
              <a:t>●</a:t>
            </a:r>
            <a:r>
              <a:rPr lang="ja-JP" altLang="en-US" sz="1600" dirty="0">
                <a:solidFill>
                  <a:schemeClr val="tx1"/>
                </a:solidFill>
                <a:latin typeface="+mj-ea"/>
                <a:ea typeface="+mj-ea"/>
              </a:rPr>
              <a:t>軽油引取税      </a:t>
            </a:r>
            <a:r>
              <a:rPr lang="en-US" altLang="ja-JP" sz="1600" dirty="0">
                <a:solidFill>
                  <a:schemeClr val="tx1"/>
                </a:solidFill>
                <a:latin typeface="+mj-ea"/>
                <a:ea typeface="+mj-ea"/>
              </a:rPr>
              <a:t>9,914</a:t>
            </a:r>
          </a:p>
          <a:p>
            <a:pPr algn="r"/>
            <a:r>
              <a:rPr kumimoji="1" lang="ja-JP" altLang="en-US" sz="1600" dirty="0">
                <a:solidFill>
                  <a:schemeClr val="accent1">
                    <a:lumMod val="75000"/>
                  </a:schemeClr>
                </a:solidFill>
                <a:latin typeface="+mj-ea"/>
                <a:ea typeface="+mj-ea"/>
              </a:rPr>
              <a:t>●</a:t>
            </a:r>
            <a:r>
              <a:rPr kumimoji="1" lang="ja-JP" altLang="en-US" sz="1600" dirty="0">
                <a:solidFill>
                  <a:schemeClr val="tx1"/>
                </a:solidFill>
                <a:latin typeface="+mj-ea"/>
                <a:ea typeface="+mj-ea"/>
              </a:rPr>
              <a:t>ガソリン税       </a:t>
            </a:r>
            <a:r>
              <a:rPr kumimoji="1" lang="en-US" altLang="ja-JP" sz="1600" dirty="0">
                <a:solidFill>
                  <a:schemeClr val="tx1"/>
                </a:solidFill>
                <a:latin typeface="+mj-ea"/>
                <a:ea typeface="+mj-ea"/>
              </a:rPr>
              <a:t>27,685</a:t>
            </a:r>
          </a:p>
          <a:p>
            <a:pPr algn="r"/>
            <a:r>
              <a:rPr lang="ja-JP" altLang="en-US" sz="1600" dirty="0">
                <a:solidFill>
                  <a:srgbClr val="FF0000"/>
                </a:solidFill>
                <a:latin typeface="+mj-ea"/>
                <a:ea typeface="+mj-ea"/>
              </a:rPr>
              <a:t>●</a:t>
            </a:r>
            <a:r>
              <a:rPr lang="ja-JP" altLang="en-US" sz="1600" dirty="0">
                <a:solidFill>
                  <a:schemeClr val="tx1"/>
                </a:solidFill>
                <a:latin typeface="+mj-ea"/>
                <a:ea typeface="+mj-ea"/>
              </a:rPr>
              <a:t>地方道路税      </a:t>
            </a:r>
            <a:r>
              <a:rPr lang="en-US" altLang="ja-JP" sz="1600" dirty="0">
                <a:solidFill>
                  <a:schemeClr val="tx1"/>
                </a:solidFill>
                <a:latin typeface="+mj-ea"/>
                <a:ea typeface="+mj-ea"/>
              </a:rPr>
              <a:t>2,962</a:t>
            </a:r>
          </a:p>
          <a:p>
            <a:pPr algn="r"/>
            <a:r>
              <a:rPr kumimoji="1" lang="ja-JP" altLang="en-US" sz="1600" dirty="0">
                <a:solidFill>
                  <a:srgbClr val="FF0000"/>
                </a:solidFill>
                <a:latin typeface="+mj-ea"/>
                <a:ea typeface="+mj-ea"/>
              </a:rPr>
              <a:t>●</a:t>
            </a:r>
            <a:r>
              <a:rPr kumimoji="1" lang="ja-JP" altLang="en-US" sz="1600" dirty="0">
                <a:solidFill>
                  <a:schemeClr val="tx1"/>
                </a:solidFill>
                <a:latin typeface="+mj-ea"/>
                <a:ea typeface="+mj-ea"/>
              </a:rPr>
              <a:t>石油ガス税         </a:t>
            </a:r>
            <a:r>
              <a:rPr kumimoji="1" lang="en-US" altLang="ja-JP" sz="1600" dirty="0">
                <a:solidFill>
                  <a:schemeClr val="tx1"/>
                </a:solidFill>
                <a:latin typeface="+mj-ea"/>
                <a:ea typeface="+mj-ea"/>
              </a:rPr>
              <a:t>280</a:t>
            </a:r>
          </a:p>
          <a:p>
            <a:pPr algn="r"/>
            <a:r>
              <a:rPr lang="ja-JP" altLang="en-US" sz="1600" dirty="0">
                <a:solidFill>
                  <a:schemeClr val="tx1"/>
                </a:solidFill>
                <a:latin typeface="+mj-ea"/>
                <a:ea typeface="+mj-ea"/>
              </a:rPr>
              <a:t>・消費税             </a:t>
            </a:r>
            <a:r>
              <a:rPr lang="en-US" altLang="ja-JP" sz="1600" dirty="0">
                <a:solidFill>
                  <a:schemeClr val="tx1"/>
                </a:solidFill>
                <a:latin typeface="+mj-ea"/>
                <a:ea typeface="+mj-ea"/>
              </a:rPr>
              <a:t>6,828</a:t>
            </a:r>
          </a:p>
          <a:p>
            <a:pPr algn="r"/>
            <a:r>
              <a:rPr lang="ja-JP" altLang="en-US" sz="1600" dirty="0">
                <a:solidFill>
                  <a:schemeClr val="tx1"/>
                </a:solidFill>
                <a:latin typeface="+mj-ea"/>
                <a:ea typeface="+mj-ea"/>
              </a:rPr>
              <a:t>　　　　　　　　　　　</a:t>
            </a:r>
            <a:r>
              <a:rPr lang="en-US" altLang="ja-JP" sz="1600" dirty="0">
                <a:solidFill>
                  <a:schemeClr val="tx1"/>
                </a:solidFill>
                <a:latin typeface="+mj-ea"/>
                <a:ea typeface="+mj-ea"/>
              </a:rPr>
              <a:t>88.916</a:t>
            </a:r>
          </a:p>
          <a:p>
            <a:pPr algn="r"/>
            <a:endParaRPr lang="en-US" altLang="ja-JP" sz="1600" dirty="0">
              <a:solidFill>
                <a:schemeClr val="tx1"/>
              </a:solidFill>
              <a:latin typeface="+mj-ea"/>
              <a:ea typeface="+mj-ea"/>
            </a:endParaRPr>
          </a:p>
        </p:txBody>
      </p:sp>
      <p:sp>
        <p:nvSpPr>
          <p:cNvPr id="32" name="正方形/長方形 31"/>
          <p:cNvSpPr/>
          <p:nvPr/>
        </p:nvSpPr>
        <p:spPr>
          <a:xfrm>
            <a:off x="5738818" y="1785926"/>
            <a:ext cx="1857388" cy="3571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自動車関係諸税</a:t>
            </a:r>
          </a:p>
        </p:txBody>
      </p:sp>
      <p:sp>
        <p:nvSpPr>
          <p:cNvPr id="33" name="正方形/長方形 32"/>
          <p:cNvSpPr/>
          <p:nvPr/>
        </p:nvSpPr>
        <p:spPr>
          <a:xfrm>
            <a:off x="9096404" y="2500306"/>
            <a:ext cx="500067"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億円</a:t>
            </a:r>
          </a:p>
        </p:txBody>
      </p:sp>
      <p:sp>
        <p:nvSpPr>
          <p:cNvPr id="37" name="正方形/長方形 36"/>
          <p:cNvSpPr/>
          <p:nvPr/>
        </p:nvSpPr>
        <p:spPr>
          <a:xfrm>
            <a:off x="6881826" y="2071678"/>
            <a:ext cx="1143008" cy="214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08</a:t>
            </a:r>
            <a:r>
              <a:rPr kumimoji="1" lang="ja-JP" altLang="en-US" sz="1200" dirty="0">
                <a:solidFill>
                  <a:schemeClr val="tx1"/>
                </a:solidFill>
              </a:rPr>
              <a:t>年当初</a:t>
            </a:r>
          </a:p>
        </p:txBody>
      </p:sp>
      <p:cxnSp>
        <p:nvCxnSpPr>
          <p:cNvPr id="34" name="直線矢印コネクタ 33"/>
          <p:cNvCxnSpPr>
            <a:stCxn id="25" idx="0"/>
          </p:cNvCxnSpPr>
          <p:nvPr/>
        </p:nvCxnSpPr>
        <p:spPr>
          <a:xfrm rot="5400000" flipH="1" flipV="1">
            <a:off x="1416819" y="2107401"/>
            <a:ext cx="2500330" cy="3000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595943" y="4500570"/>
            <a:ext cx="1214446"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FF0000"/>
                </a:solidFill>
                <a:latin typeface="+mj-ea"/>
                <a:ea typeface="+mj-ea"/>
              </a:rPr>
              <a:t>●</a:t>
            </a:r>
            <a:r>
              <a:rPr lang="ja-JP" altLang="en-US" sz="1600" dirty="0">
                <a:solidFill>
                  <a:schemeClr val="tx1"/>
                </a:solidFill>
                <a:latin typeface="+mj-ea"/>
                <a:ea typeface="+mj-ea"/>
              </a:rPr>
              <a:t>道路特定財源</a:t>
            </a:r>
            <a:r>
              <a:rPr lang="ja-JP" altLang="en-US" sz="1600" dirty="0">
                <a:solidFill>
                  <a:srgbClr val="FF0000"/>
                </a:solidFill>
                <a:latin typeface="+mj-ea"/>
                <a:ea typeface="+mj-ea"/>
              </a:rPr>
              <a:t>（</a:t>
            </a:r>
            <a:r>
              <a:rPr lang="ja-JP" altLang="en-US" sz="1600" b="1" dirty="0">
                <a:solidFill>
                  <a:srgbClr val="FF0000"/>
                </a:solidFill>
                <a:latin typeface="+mj-ea"/>
                <a:ea typeface="+mj-ea"/>
              </a:rPr>
              <a:t>地方</a:t>
            </a:r>
            <a:r>
              <a:rPr lang="en-US" altLang="ja-JP" sz="1600" dirty="0">
                <a:solidFill>
                  <a:srgbClr val="FF0000"/>
                </a:solidFill>
                <a:latin typeface="+mj-ea"/>
                <a:ea typeface="+mj-ea"/>
              </a:rPr>
              <a:t>)</a:t>
            </a:r>
            <a:endParaRPr kumimoji="1" lang="ja-JP" altLang="en-US" dirty="0"/>
          </a:p>
        </p:txBody>
      </p:sp>
      <p:sp>
        <p:nvSpPr>
          <p:cNvPr id="38" name="正方形/長方形 37"/>
          <p:cNvSpPr/>
          <p:nvPr/>
        </p:nvSpPr>
        <p:spPr>
          <a:xfrm>
            <a:off x="5595943" y="3143248"/>
            <a:ext cx="1214446"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accent1">
                    <a:lumMod val="50000"/>
                  </a:schemeClr>
                </a:solidFill>
                <a:latin typeface="+mj-ea"/>
                <a:ea typeface="+mj-ea"/>
              </a:rPr>
              <a:t>●</a:t>
            </a:r>
            <a:r>
              <a:rPr lang="ja-JP" altLang="en-US" sz="1600" dirty="0">
                <a:solidFill>
                  <a:schemeClr val="tx1"/>
                </a:solidFill>
                <a:latin typeface="+mj-ea"/>
                <a:ea typeface="+mj-ea"/>
              </a:rPr>
              <a:t>道路特定財源</a:t>
            </a:r>
            <a:r>
              <a:rPr lang="en-US" altLang="ja-JP" sz="1600" b="1" dirty="0">
                <a:solidFill>
                  <a:schemeClr val="accent1">
                    <a:lumMod val="50000"/>
                  </a:schemeClr>
                </a:solidFill>
                <a:latin typeface="+mj-ea"/>
                <a:ea typeface="+mj-ea"/>
              </a:rPr>
              <a:t>(</a:t>
            </a:r>
            <a:r>
              <a:rPr lang="ja-JP" altLang="en-US" sz="1600" b="1" dirty="0">
                <a:solidFill>
                  <a:schemeClr val="accent1">
                    <a:lumMod val="50000"/>
                  </a:schemeClr>
                </a:solidFill>
                <a:latin typeface="+mj-ea"/>
                <a:ea typeface="+mj-ea"/>
              </a:rPr>
              <a:t>国</a:t>
            </a:r>
            <a:r>
              <a:rPr lang="ja-JP" altLang="en-US" sz="1600" dirty="0">
                <a:solidFill>
                  <a:schemeClr val="accent1">
                    <a:lumMod val="50000"/>
                  </a:schemeClr>
                </a:solidFill>
                <a:latin typeface="+mj-ea"/>
                <a:ea typeface="+mj-ea"/>
              </a:rPr>
              <a:t>）</a:t>
            </a:r>
            <a:endParaRPr kumimoji="1" lang="ja-JP" altLang="en-US" dirty="0"/>
          </a:p>
        </p:txBody>
      </p:sp>
      <p:cxnSp>
        <p:nvCxnSpPr>
          <p:cNvPr id="40" name="直線コネクタ 39"/>
          <p:cNvCxnSpPr>
            <a:endCxn id="36" idx="3"/>
          </p:cNvCxnSpPr>
          <p:nvPr/>
        </p:nvCxnSpPr>
        <p:spPr>
          <a:xfrm rot="5400000">
            <a:off x="6203165" y="3607596"/>
            <a:ext cx="1857388"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36" idx="3"/>
          </p:cNvCxnSpPr>
          <p:nvPr/>
        </p:nvCxnSpPr>
        <p:spPr>
          <a:xfrm rot="10800000" flipV="1">
            <a:off x="6810389" y="4286256"/>
            <a:ext cx="642942"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36" idx="3"/>
          </p:cNvCxnSpPr>
          <p:nvPr/>
        </p:nvCxnSpPr>
        <p:spPr>
          <a:xfrm rot="10800000" flipV="1">
            <a:off x="6810388" y="4714884"/>
            <a:ext cx="71438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36" idx="3"/>
          </p:cNvCxnSpPr>
          <p:nvPr/>
        </p:nvCxnSpPr>
        <p:spPr>
          <a:xfrm rot="10800000">
            <a:off x="6810388" y="4857760"/>
            <a:ext cx="714380"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a:endCxn id="36" idx="3"/>
          </p:cNvCxnSpPr>
          <p:nvPr/>
        </p:nvCxnSpPr>
        <p:spPr>
          <a:xfrm rot="10800000">
            <a:off x="6810388" y="4857760"/>
            <a:ext cx="714380"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38" idx="3"/>
          </p:cNvCxnSpPr>
          <p:nvPr/>
        </p:nvCxnSpPr>
        <p:spPr>
          <a:xfrm rot="10800000">
            <a:off x="6810389" y="3500438"/>
            <a:ext cx="64294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8" idx="3"/>
          </p:cNvCxnSpPr>
          <p:nvPr/>
        </p:nvCxnSpPr>
        <p:spPr>
          <a:xfrm rot="16200000" flipV="1">
            <a:off x="6417479" y="3893348"/>
            <a:ext cx="142876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7524768" y="2928934"/>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7596206" y="5500702"/>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41704" y="4214818"/>
            <a:ext cx="1083476" cy="214314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現行税率５％</a:t>
            </a:r>
            <a:endParaRPr kumimoji="1" lang="en-US" altLang="ja-JP" dirty="0">
              <a:solidFill>
                <a:schemeClr val="tx1"/>
              </a:solidFill>
            </a:endParaRPr>
          </a:p>
          <a:p>
            <a:pPr algn="ctr"/>
            <a:r>
              <a:rPr lang="en-US" altLang="ja-JP" sz="1600" dirty="0">
                <a:solidFill>
                  <a:schemeClr val="tx1"/>
                </a:solidFill>
                <a:latin typeface="+mj-ea"/>
                <a:ea typeface="+mj-ea"/>
              </a:rPr>
              <a:t>13.2</a:t>
            </a:r>
            <a:r>
              <a:rPr lang="ja-JP" altLang="en-US" sz="1600" dirty="0">
                <a:solidFill>
                  <a:schemeClr val="tx1"/>
                </a:solidFill>
                <a:latin typeface="+mj-ea"/>
                <a:ea typeface="+mj-ea"/>
              </a:rPr>
              <a:t>兆円</a:t>
            </a:r>
            <a:endParaRPr kumimoji="1" lang="ja-JP" altLang="en-US" sz="1600" dirty="0">
              <a:solidFill>
                <a:schemeClr val="tx1"/>
              </a:solidFill>
              <a:latin typeface="+mj-ea"/>
              <a:ea typeface="+mj-ea"/>
            </a:endParaRPr>
          </a:p>
        </p:txBody>
      </p:sp>
      <p:sp>
        <p:nvSpPr>
          <p:cNvPr id="5" name="正方形/長方形 4"/>
          <p:cNvSpPr/>
          <p:nvPr/>
        </p:nvSpPr>
        <p:spPr>
          <a:xfrm>
            <a:off x="1934744" y="2071678"/>
            <a:ext cx="1160868" cy="428628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mn-ea"/>
            </a:endParaRPr>
          </a:p>
          <a:p>
            <a:pPr algn="ctr"/>
            <a:endParaRPr lang="en-US" altLang="ja-JP" b="1" dirty="0">
              <a:solidFill>
                <a:schemeClr val="tx1"/>
              </a:solidFill>
              <a:latin typeface="+mn-ea"/>
            </a:endParaRPr>
          </a:p>
          <a:p>
            <a:pPr algn="ctr"/>
            <a:endParaRPr kumimoji="1" lang="en-US" altLang="ja-JP" b="1" dirty="0">
              <a:solidFill>
                <a:schemeClr val="tx1"/>
              </a:solidFill>
              <a:latin typeface="+mn-ea"/>
            </a:endParaRPr>
          </a:p>
          <a:p>
            <a:pPr algn="ctr"/>
            <a:r>
              <a:rPr kumimoji="1" lang="en-US" altLang="ja-JP" b="1" dirty="0">
                <a:solidFill>
                  <a:schemeClr val="tx1"/>
                </a:solidFill>
                <a:latin typeface="+mn-ea"/>
              </a:rPr>
              <a:t>10</a:t>
            </a:r>
            <a:r>
              <a:rPr kumimoji="1" lang="ja-JP" altLang="en-US" b="1" dirty="0">
                <a:solidFill>
                  <a:schemeClr val="tx1"/>
                </a:solidFill>
                <a:latin typeface="+mn-ea"/>
              </a:rPr>
              <a:t>％になれば</a:t>
            </a:r>
            <a:endParaRPr kumimoji="1" lang="en-US" altLang="ja-JP" b="1" dirty="0">
              <a:solidFill>
                <a:schemeClr val="tx1"/>
              </a:solidFill>
              <a:latin typeface="+mn-ea"/>
            </a:endParaRPr>
          </a:p>
          <a:p>
            <a:pPr algn="ctr"/>
            <a:endParaRPr lang="en-US" altLang="ja-JP" b="1" dirty="0">
              <a:solidFill>
                <a:schemeClr val="tx1"/>
              </a:solidFill>
              <a:latin typeface="+mn-ea"/>
            </a:endParaRPr>
          </a:p>
          <a:p>
            <a:pPr algn="ctr"/>
            <a:endParaRPr kumimoji="1" lang="en-US" altLang="ja-JP" b="1" dirty="0">
              <a:solidFill>
                <a:schemeClr val="tx1"/>
              </a:solidFill>
              <a:latin typeface="+mn-ea"/>
            </a:endParaRPr>
          </a:p>
          <a:p>
            <a:pPr algn="ctr"/>
            <a:endParaRPr lang="en-US" altLang="ja-JP" b="1" dirty="0">
              <a:solidFill>
                <a:schemeClr val="tx1"/>
              </a:solidFill>
              <a:latin typeface="+mn-ea"/>
            </a:endParaRPr>
          </a:p>
          <a:p>
            <a:pPr algn="ctr"/>
            <a:endParaRPr kumimoji="1" lang="en-US" altLang="ja-JP" b="1" dirty="0">
              <a:solidFill>
                <a:schemeClr val="tx1"/>
              </a:solidFill>
              <a:latin typeface="+mn-ea"/>
            </a:endParaRPr>
          </a:p>
          <a:p>
            <a:pPr algn="ctr"/>
            <a:endParaRPr lang="en-US" altLang="ja-JP" b="1" dirty="0">
              <a:solidFill>
                <a:schemeClr val="tx1"/>
              </a:solidFill>
              <a:latin typeface="+mn-ea"/>
            </a:endParaRPr>
          </a:p>
          <a:p>
            <a:pPr algn="ctr"/>
            <a:endParaRPr kumimoji="1" lang="en-US" altLang="ja-JP" b="1" dirty="0">
              <a:solidFill>
                <a:schemeClr val="tx1"/>
              </a:solidFill>
              <a:latin typeface="+mn-ea"/>
            </a:endParaRPr>
          </a:p>
          <a:p>
            <a:pPr algn="ctr"/>
            <a:endParaRPr kumimoji="1" lang="ja-JP" altLang="en-US" b="1" dirty="0">
              <a:solidFill>
                <a:schemeClr val="tx1"/>
              </a:solidFill>
              <a:latin typeface="+mn-ea"/>
            </a:endParaRPr>
          </a:p>
        </p:txBody>
      </p:sp>
      <p:sp>
        <p:nvSpPr>
          <p:cNvPr id="6" name="正方形/長方形 5"/>
          <p:cNvSpPr/>
          <p:nvPr/>
        </p:nvSpPr>
        <p:spPr>
          <a:xfrm>
            <a:off x="541704" y="3643314"/>
            <a:ext cx="1083476" cy="35719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mj-ea"/>
                <a:ea typeface="+mj-ea"/>
              </a:rPr>
              <a:t>13.2</a:t>
            </a:r>
            <a:r>
              <a:rPr kumimoji="1" lang="ja-JP" altLang="en-US" sz="1600" b="1" dirty="0">
                <a:latin typeface="+mj-ea"/>
                <a:ea typeface="+mj-ea"/>
              </a:rPr>
              <a:t>兆円</a:t>
            </a:r>
          </a:p>
        </p:txBody>
      </p:sp>
      <p:sp>
        <p:nvSpPr>
          <p:cNvPr id="7" name="正方形/長方形 6"/>
          <p:cNvSpPr/>
          <p:nvPr/>
        </p:nvSpPr>
        <p:spPr>
          <a:xfrm>
            <a:off x="1934744" y="1500174"/>
            <a:ext cx="1160868" cy="35719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mj-ea"/>
                <a:ea typeface="+mj-ea"/>
              </a:rPr>
              <a:t>26.4</a:t>
            </a:r>
            <a:r>
              <a:rPr kumimoji="1" lang="ja-JP" altLang="en-US" sz="1600" b="1" dirty="0">
                <a:latin typeface="+mj-ea"/>
                <a:ea typeface="+mj-ea"/>
              </a:rPr>
              <a:t>兆円</a:t>
            </a:r>
          </a:p>
        </p:txBody>
      </p:sp>
      <p:cxnSp>
        <p:nvCxnSpPr>
          <p:cNvPr id="9" name="直線矢印コネクタ 8"/>
          <p:cNvCxnSpPr/>
          <p:nvPr/>
        </p:nvCxnSpPr>
        <p:spPr>
          <a:xfrm rot="5400000" flipH="1" flipV="1">
            <a:off x="568493" y="2288970"/>
            <a:ext cx="1571636" cy="851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482568" y="2000240"/>
            <a:ext cx="1083476" cy="4357718"/>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現行法人</a:t>
            </a:r>
            <a:r>
              <a:rPr kumimoji="1" lang="en-US" altLang="ja-JP" dirty="0">
                <a:solidFill>
                  <a:schemeClr val="tx1"/>
                </a:solidFill>
                <a:latin typeface="+mj-ea"/>
                <a:ea typeface="+mj-ea"/>
              </a:rPr>
              <a:t>3</a:t>
            </a:r>
            <a:r>
              <a:rPr kumimoji="1" lang="ja-JP" altLang="en-US" dirty="0">
                <a:solidFill>
                  <a:schemeClr val="tx1"/>
                </a:solidFill>
                <a:latin typeface="+mj-ea"/>
                <a:ea typeface="+mj-ea"/>
              </a:rPr>
              <a:t>税</a:t>
            </a:r>
            <a:endParaRPr kumimoji="1" lang="en-US" altLang="ja-JP" dirty="0">
              <a:solidFill>
                <a:schemeClr val="tx1"/>
              </a:solidFill>
              <a:latin typeface="+mj-ea"/>
              <a:ea typeface="+mj-ea"/>
            </a:endParaRPr>
          </a:p>
          <a:p>
            <a:pPr algn="ctr"/>
            <a:r>
              <a:rPr kumimoji="1" lang="ja-JP" altLang="en-US" dirty="0">
                <a:solidFill>
                  <a:schemeClr val="tx1"/>
                </a:solidFill>
                <a:latin typeface="+mj-ea"/>
                <a:ea typeface="+mj-ea"/>
              </a:rPr>
              <a:t>実効税率</a:t>
            </a:r>
            <a:endParaRPr kumimoji="1" lang="en-US" altLang="ja-JP" dirty="0">
              <a:solidFill>
                <a:schemeClr val="tx1"/>
              </a:solidFill>
              <a:latin typeface="+mj-ea"/>
              <a:ea typeface="+mj-ea"/>
            </a:endParaRPr>
          </a:p>
          <a:p>
            <a:pPr algn="ctr"/>
            <a:r>
              <a:rPr lang="en-US" altLang="ja-JP" dirty="0">
                <a:solidFill>
                  <a:schemeClr val="tx1"/>
                </a:solidFill>
                <a:latin typeface="+mj-ea"/>
                <a:ea typeface="+mj-ea"/>
              </a:rPr>
              <a:t>40</a:t>
            </a:r>
            <a:r>
              <a:rPr lang="ja-JP" altLang="en-US" dirty="0">
                <a:solidFill>
                  <a:schemeClr val="tx1"/>
                </a:solidFill>
                <a:latin typeface="+mj-ea"/>
                <a:ea typeface="+mj-ea"/>
              </a:rPr>
              <a:t>％</a:t>
            </a:r>
            <a:endParaRPr kumimoji="1" lang="ja-JP" altLang="en-US" dirty="0">
              <a:solidFill>
                <a:schemeClr val="tx1"/>
              </a:solidFill>
              <a:latin typeface="+mj-ea"/>
              <a:ea typeface="+mj-ea"/>
            </a:endParaRPr>
          </a:p>
        </p:txBody>
      </p:sp>
      <p:sp>
        <p:nvSpPr>
          <p:cNvPr id="11" name="正方形/長方形 10"/>
          <p:cNvSpPr/>
          <p:nvPr/>
        </p:nvSpPr>
        <p:spPr>
          <a:xfrm>
            <a:off x="4953000" y="3071810"/>
            <a:ext cx="1160868" cy="3286148"/>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j-ea"/>
                <a:ea typeface="+mj-ea"/>
              </a:rPr>
              <a:t>税率</a:t>
            </a:r>
            <a:r>
              <a:rPr kumimoji="1" lang="en-US" altLang="ja-JP" b="1" dirty="0">
                <a:solidFill>
                  <a:schemeClr val="tx1"/>
                </a:solidFill>
                <a:latin typeface="+mj-ea"/>
                <a:ea typeface="+mj-ea"/>
              </a:rPr>
              <a:t>10</a:t>
            </a:r>
            <a:r>
              <a:rPr kumimoji="1" lang="ja-JP" altLang="en-US" b="1" dirty="0">
                <a:solidFill>
                  <a:schemeClr val="tx1"/>
                </a:solidFill>
                <a:latin typeface="+mj-ea"/>
                <a:ea typeface="+mj-ea"/>
              </a:rPr>
              <a:t>％の引き下げ</a:t>
            </a:r>
          </a:p>
        </p:txBody>
      </p:sp>
      <p:sp>
        <p:nvSpPr>
          <p:cNvPr id="12" name="正方形/長方形 11"/>
          <p:cNvSpPr/>
          <p:nvPr/>
        </p:nvSpPr>
        <p:spPr>
          <a:xfrm>
            <a:off x="3482568" y="1500174"/>
            <a:ext cx="1083476" cy="35719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j-ea"/>
                <a:ea typeface="+mj-ea"/>
              </a:rPr>
              <a:t>26.5</a:t>
            </a:r>
            <a:r>
              <a:rPr kumimoji="1" lang="ja-JP" altLang="en-US" sz="1600" b="1" dirty="0">
                <a:solidFill>
                  <a:schemeClr val="bg1"/>
                </a:solidFill>
                <a:latin typeface="+mj-ea"/>
                <a:ea typeface="+mj-ea"/>
              </a:rPr>
              <a:t>兆円</a:t>
            </a:r>
          </a:p>
        </p:txBody>
      </p:sp>
      <p:sp>
        <p:nvSpPr>
          <p:cNvPr id="13" name="正方形/長方形 12"/>
          <p:cNvSpPr/>
          <p:nvPr/>
        </p:nvSpPr>
        <p:spPr>
          <a:xfrm>
            <a:off x="4953000" y="1500174"/>
            <a:ext cx="1160868" cy="35719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mj-ea"/>
                <a:ea typeface="+mj-ea"/>
              </a:rPr>
              <a:t>19.9</a:t>
            </a:r>
            <a:r>
              <a:rPr kumimoji="1" lang="ja-JP" altLang="en-US" sz="1600" b="1" dirty="0">
                <a:latin typeface="+mj-ea"/>
                <a:ea typeface="+mj-ea"/>
              </a:rPr>
              <a:t>兆円</a:t>
            </a:r>
          </a:p>
        </p:txBody>
      </p:sp>
      <p:cxnSp>
        <p:nvCxnSpPr>
          <p:cNvPr id="15" name="直線矢印コネクタ 14"/>
          <p:cNvCxnSpPr/>
          <p:nvPr/>
        </p:nvCxnSpPr>
        <p:spPr>
          <a:xfrm rot="16200000" flipH="1">
            <a:off x="4438051" y="1991310"/>
            <a:ext cx="642942" cy="2321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a:off x="1470397" y="3071810"/>
            <a:ext cx="495303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953000" y="2000240"/>
            <a:ext cx="1160868" cy="10715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934744" y="2000240"/>
            <a:ext cx="1160868" cy="10715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779962" y="2214554"/>
            <a:ext cx="1238259"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上がった分の半分</a:t>
            </a:r>
          </a:p>
        </p:txBody>
      </p:sp>
      <p:sp>
        <p:nvSpPr>
          <p:cNvPr id="23" name="正方形/長方形 22"/>
          <p:cNvSpPr/>
          <p:nvPr/>
        </p:nvSpPr>
        <p:spPr>
          <a:xfrm>
            <a:off x="5107783" y="2214554"/>
            <a:ext cx="1083476"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減税分</a:t>
            </a:r>
          </a:p>
        </p:txBody>
      </p:sp>
      <p:sp>
        <p:nvSpPr>
          <p:cNvPr id="24" name="正方形/長方形 23"/>
          <p:cNvSpPr/>
          <p:nvPr/>
        </p:nvSpPr>
        <p:spPr>
          <a:xfrm>
            <a:off x="2940829" y="2357430"/>
            <a:ext cx="696521"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25" name="正方形/長方形 24"/>
          <p:cNvSpPr/>
          <p:nvPr/>
        </p:nvSpPr>
        <p:spPr>
          <a:xfrm>
            <a:off x="928659" y="5786454"/>
            <a:ext cx="1625215"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消費税</a:t>
            </a:r>
          </a:p>
        </p:txBody>
      </p:sp>
      <p:sp>
        <p:nvSpPr>
          <p:cNvPr id="26" name="正方形/長方形 25"/>
          <p:cNvSpPr/>
          <p:nvPr/>
        </p:nvSpPr>
        <p:spPr>
          <a:xfrm>
            <a:off x="3869525" y="5786454"/>
            <a:ext cx="1547823"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法人</a:t>
            </a:r>
            <a:r>
              <a:rPr lang="ja-JP" altLang="en-US" dirty="0">
                <a:solidFill>
                  <a:schemeClr val="tx1"/>
                </a:solidFill>
              </a:rPr>
              <a:t>３</a:t>
            </a:r>
            <a:r>
              <a:rPr kumimoji="1" lang="ja-JP" altLang="en-US" dirty="0">
                <a:solidFill>
                  <a:schemeClr val="tx1"/>
                </a:solidFill>
              </a:rPr>
              <a:t>税</a:t>
            </a:r>
          </a:p>
        </p:txBody>
      </p:sp>
      <p:sp>
        <p:nvSpPr>
          <p:cNvPr id="27" name="正方形/長方形 26"/>
          <p:cNvSpPr/>
          <p:nvPr/>
        </p:nvSpPr>
        <p:spPr>
          <a:xfrm>
            <a:off x="1470397" y="6215082"/>
            <a:ext cx="3946950" cy="42862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itchFamily="50" charset="-128"/>
                <a:ea typeface="ＭＳ Ｐゴシック" pitchFamily="50" charset="-128"/>
              </a:rPr>
              <a:t>消費税増税と法人税減税の関係</a:t>
            </a:r>
          </a:p>
        </p:txBody>
      </p:sp>
      <p:sp>
        <p:nvSpPr>
          <p:cNvPr id="28" name="正方形/長方形 27"/>
          <p:cNvSpPr/>
          <p:nvPr/>
        </p:nvSpPr>
        <p:spPr>
          <a:xfrm>
            <a:off x="696486" y="500042"/>
            <a:ext cx="5417382"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ea typeface="+mj-ea"/>
              </a:rPr>
              <a:t>●</a:t>
            </a:r>
            <a:r>
              <a:rPr lang="ja-JP" altLang="en-US" b="1" dirty="0">
                <a:solidFill>
                  <a:schemeClr val="tx1"/>
                </a:solidFill>
                <a:latin typeface="+mj-ea"/>
                <a:ea typeface="+mj-ea"/>
              </a:rPr>
              <a:t>消費税率は最低でも</a:t>
            </a:r>
            <a:r>
              <a:rPr lang="en-US" altLang="ja-JP" b="1" dirty="0">
                <a:solidFill>
                  <a:schemeClr val="tx1"/>
                </a:solidFill>
                <a:latin typeface="+mj-ea"/>
                <a:ea typeface="+mj-ea"/>
              </a:rPr>
              <a:t>5</a:t>
            </a:r>
            <a:r>
              <a:rPr lang="ja-JP" altLang="en-US" b="1" dirty="0">
                <a:solidFill>
                  <a:schemeClr val="tx1"/>
                </a:solidFill>
                <a:latin typeface="+mj-ea"/>
                <a:ea typeface="+mj-ea"/>
              </a:rPr>
              <a:t>％の引き上げ。</a:t>
            </a:r>
            <a:endParaRPr lang="en-US" altLang="ja-JP" b="1" dirty="0">
              <a:solidFill>
                <a:schemeClr val="tx1"/>
              </a:solidFill>
              <a:latin typeface="+mj-ea"/>
              <a:ea typeface="+mj-ea"/>
            </a:endParaRPr>
          </a:p>
          <a:p>
            <a:r>
              <a:rPr lang="ja-JP" altLang="en-US" dirty="0">
                <a:solidFill>
                  <a:schemeClr val="tx1"/>
                </a:solidFill>
                <a:latin typeface="+mj-ea"/>
                <a:ea typeface="+mj-ea"/>
              </a:rPr>
              <a:t>●</a:t>
            </a:r>
            <a:r>
              <a:rPr lang="ja-JP" altLang="en-US" b="1" dirty="0">
                <a:solidFill>
                  <a:schemeClr val="tx1"/>
                </a:solidFill>
                <a:latin typeface="+mj-ea"/>
                <a:ea typeface="+mj-ea"/>
              </a:rPr>
              <a:t>法人実効税率を「</a:t>
            </a:r>
            <a:r>
              <a:rPr lang="en-US" altLang="ja-JP" b="1" dirty="0">
                <a:solidFill>
                  <a:schemeClr val="tx1"/>
                </a:solidFill>
                <a:latin typeface="+mj-ea"/>
                <a:ea typeface="+mj-ea"/>
              </a:rPr>
              <a:t>10</a:t>
            </a:r>
            <a:r>
              <a:rPr lang="ja-JP" altLang="en-US" b="1" dirty="0">
                <a:solidFill>
                  <a:schemeClr val="tx1"/>
                </a:solidFill>
                <a:latin typeface="+mj-ea"/>
                <a:ea typeface="+mj-ea"/>
              </a:rPr>
              <a:t>％以上」に引き下げ。</a:t>
            </a:r>
          </a:p>
          <a:p>
            <a:r>
              <a:rPr kumimoji="1" lang="ja-JP" altLang="en-US" sz="1400" dirty="0">
                <a:solidFill>
                  <a:schemeClr val="tx1"/>
                </a:solidFill>
                <a:latin typeface="+mj-ea"/>
                <a:ea typeface="+mj-ea"/>
              </a:rPr>
              <a:t>「税・財政・社会保障の一体改革に関する提言」</a:t>
            </a:r>
            <a:r>
              <a:rPr kumimoji="1" lang="en-US" altLang="ja-JP" sz="1400" dirty="0">
                <a:solidFill>
                  <a:schemeClr val="tx1"/>
                </a:solidFill>
                <a:latin typeface="+mj-ea"/>
                <a:ea typeface="+mj-ea"/>
              </a:rPr>
              <a:t>08.10</a:t>
            </a:r>
            <a:r>
              <a:rPr kumimoji="1" lang="ja-JP" altLang="en-US" sz="1400" dirty="0">
                <a:solidFill>
                  <a:schemeClr val="tx1"/>
                </a:solidFill>
                <a:latin typeface="+mj-ea"/>
                <a:ea typeface="+mj-ea"/>
              </a:rPr>
              <a:t>）</a:t>
            </a:r>
            <a:endParaRPr kumimoji="1" lang="en-US" altLang="ja-JP" sz="1400" dirty="0">
              <a:solidFill>
                <a:schemeClr val="tx1"/>
              </a:solidFill>
              <a:latin typeface="+mj-ea"/>
              <a:ea typeface="+mj-ea"/>
            </a:endParaRPr>
          </a:p>
        </p:txBody>
      </p:sp>
      <p:cxnSp>
        <p:nvCxnSpPr>
          <p:cNvPr id="34" name="直線コネクタ 33"/>
          <p:cNvCxnSpPr/>
          <p:nvPr/>
        </p:nvCxnSpPr>
        <p:spPr>
          <a:xfrm>
            <a:off x="1547790" y="4214818"/>
            <a:ext cx="177999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メモ 34"/>
          <p:cNvSpPr/>
          <p:nvPr/>
        </p:nvSpPr>
        <p:spPr>
          <a:xfrm>
            <a:off x="6524636" y="1571612"/>
            <a:ext cx="2803942" cy="5072098"/>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b="1" dirty="0">
              <a:solidFill>
                <a:schemeClr val="tx1"/>
              </a:solidFill>
              <a:latin typeface="ＭＳ Ｐゴシック" pitchFamily="50" charset="-128"/>
              <a:ea typeface="ＭＳ Ｐゴシック" pitchFamily="50" charset="-128"/>
            </a:endParaRPr>
          </a:p>
          <a:p>
            <a:r>
              <a:rPr kumimoji="1" lang="ja-JP" altLang="en-US" sz="2800" b="1" dirty="0">
                <a:solidFill>
                  <a:srgbClr val="FF0000"/>
                </a:solidFill>
                <a:latin typeface="ＭＳ Ｐゴシック" pitchFamily="50" charset="-128"/>
                <a:ea typeface="ＭＳ Ｐゴシック" pitchFamily="50" charset="-128"/>
              </a:rPr>
              <a:t>　財源 </a:t>
            </a:r>
            <a:r>
              <a:rPr kumimoji="1" lang="ja-JP" altLang="en-US" b="1" dirty="0">
                <a:solidFill>
                  <a:schemeClr val="tx1"/>
                </a:solidFill>
                <a:latin typeface="ＭＳ Ｐゴシック" pitchFamily="50" charset="-128"/>
                <a:ea typeface="ＭＳ Ｐゴシック" pitchFamily="50" charset="-128"/>
              </a:rPr>
              <a:t>論の焦点</a:t>
            </a:r>
            <a:endParaRPr kumimoji="1" lang="en-US" altLang="ja-JP" b="1" dirty="0">
              <a:solidFill>
                <a:schemeClr val="tx1"/>
              </a:solidFill>
              <a:latin typeface="ＭＳ Ｐゴシック" pitchFamily="50" charset="-128"/>
              <a:ea typeface="ＭＳ Ｐゴシック" pitchFamily="50" charset="-128"/>
            </a:endParaRPr>
          </a:p>
          <a:p>
            <a:r>
              <a:rPr lang="ja-JP" altLang="en-US" dirty="0">
                <a:solidFill>
                  <a:schemeClr val="tx1"/>
                </a:solidFill>
                <a:latin typeface="+mj-ea"/>
                <a:ea typeface="+mj-ea"/>
              </a:rPr>
              <a:t>●この</a:t>
            </a:r>
            <a:r>
              <a:rPr lang="en-US" altLang="ja-JP" dirty="0">
                <a:solidFill>
                  <a:schemeClr val="tx1"/>
                </a:solidFill>
                <a:latin typeface="+mj-ea"/>
                <a:ea typeface="+mj-ea"/>
              </a:rPr>
              <a:t>10</a:t>
            </a:r>
            <a:r>
              <a:rPr lang="ja-JP" altLang="en-US" dirty="0">
                <a:solidFill>
                  <a:schemeClr val="tx1"/>
                </a:solidFill>
                <a:latin typeface="+mj-ea"/>
                <a:ea typeface="+mj-ea"/>
              </a:rPr>
              <a:t>年間の大企業減税やその他減税で年間ベースで</a:t>
            </a:r>
            <a:r>
              <a:rPr lang="en-US" altLang="ja-JP" dirty="0">
                <a:solidFill>
                  <a:schemeClr val="tx1"/>
                </a:solidFill>
                <a:latin typeface="+mj-ea"/>
                <a:ea typeface="+mj-ea"/>
              </a:rPr>
              <a:t>7</a:t>
            </a:r>
            <a:r>
              <a:rPr lang="ja-JP" altLang="en-US" dirty="0">
                <a:solidFill>
                  <a:schemeClr val="tx1"/>
                </a:solidFill>
                <a:latin typeface="+mj-ea"/>
                <a:ea typeface="+mj-ea"/>
              </a:rPr>
              <a:t>兆円以上となる。行きすぎた</a:t>
            </a:r>
            <a:r>
              <a:rPr kumimoji="1" lang="ja-JP" altLang="en-US" dirty="0">
                <a:solidFill>
                  <a:schemeClr val="tx1"/>
                </a:solidFill>
                <a:latin typeface="+mj-ea"/>
                <a:ea typeface="+mj-ea"/>
              </a:rPr>
              <a:t>減税をもとに戻す。</a:t>
            </a:r>
            <a:endParaRPr kumimoji="1" lang="en-US" altLang="ja-JP" dirty="0">
              <a:solidFill>
                <a:schemeClr val="tx1"/>
              </a:solidFill>
              <a:latin typeface="+mj-ea"/>
              <a:ea typeface="+mj-ea"/>
            </a:endParaRPr>
          </a:p>
          <a:p>
            <a:r>
              <a:rPr lang="ja-JP" altLang="en-US" dirty="0">
                <a:solidFill>
                  <a:schemeClr val="tx1"/>
                </a:solidFill>
                <a:latin typeface="+mj-ea"/>
                <a:ea typeface="+mj-ea"/>
              </a:rPr>
              <a:t>・法人税率引き下げ　</a:t>
            </a:r>
            <a:endParaRPr lang="en-US" altLang="ja-JP" dirty="0">
              <a:solidFill>
                <a:schemeClr val="tx1"/>
              </a:solidFill>
              <a:latin typeface="+mj-ea"/>
              <a:ea typeface="+mj-ea"/>
            </a:endParaRPr>
          </a:p>
          <a:p>
            <a:r>
              <a:rPr lang="ja-JP" altLang="en-US" dirty="0">
                <a:solidFill>
                  <a:schemeClr val="tx1"/>
                </a:solidFill>
                <a:latin typeface="+mj-ea"/>
                <a:ea typeface="+mj-ea"/>
              </a:rPr>
              <a:t>　</a:t>
            </a:r>
            <a:r>
              <a:rPr lang="en-US" altLang="ja-JP" dirty="0">
                <a:solidFill>
                  <a:schemeClr val="tx1"/>
                </a:solidFill>
                <a:latin typeface="+mj-ea"/>
                <a:ea typeface="+mj-ea"/>
              </a:rPr>
              <a:t>(37.5%→30</a:t>
            </a:r>
            <a:r>
              <a:rPr lang="ja-JP" altLang="en-US" dirty="0">
                <a:solidFill>
                  <a:schemeClr val="tx1"/>
                </a:solidFill>
                <a:latin typeface="+mj-ea"/>
                <a:ea typeface="+mj-ea"/>
              </a:rPr>
              <a:t>％</a:t>
            </a:r>
            <a:r>
              <a:rPr lang="en-US" altLang="ja-JP" dirty="0">
                <a:solidFill>
                  <a:schemeClr val="tx1"/>
                </a:solidFill>
                <a:latin typeface="+mj-ea"/>
                <a:ea typeface="+mj-ea"/>
              </a:rPr>
              <a:t>)</a:t>
            </a:r>
          </a:p>
          <a:p>
            <a:r>
              <a:rPr lang="ja-JP" altLang="en-US" dirty="0">
                <a:solidFill>
                  <a:schemeClr val="tx1"/>
                </a:solidFill>
                <a:latin typeface="+mj-ea"/>
                <a:ea typeface="+mj-ea"/>
              </a:rPr>
              <a:t>・研究開発・ＩＴ</a:t>
            </a:r>
            <a:endParaRPr lang="en-US" altLang="ja-JP" dirty="0">
              <a:solidFill>
                <a:schemeClr val="tx1"/>
              </a:solidFill>
              <a:latin typeface="+mj-ea"/>
              <a:ea typeface="+mj-ea"/>
            </a:endParaRPr>
          </a:p>
          <a:p>
            <a:r>
              <a:rPr lang="ja-JP" altLang="en-US" dirty="0">
                <a:solidFill>
                  <a:schemeClr val="tx1"/>
                </a:solidFill>
                <a:latin typeface="+mj-ea"/>
                <a:ea typeface="+mj-ea"/>
              </a:rPr>
              <a:t>・連結納税</a:t>
            </a:r>
            <a:endParaRPr lang="en-US" altLang="ja-JP" dirty="0">
              <a:solidFill>
                <a:schemeClr val="tx1"/>
              </a:solidFill>
              <a:latin typeface="+mj-ea"/>
              <a:ea typeface="+mj-ea"/>
            </a:endParaRPr>
          </a:p>
          <a:p>
            <a:r>
              <a:rPr lang="ja-JP" altLang="en-US" dirty="0">
                <a:solidFill>
                  <a:schemeClr val="tx1"/>
                </a:solidFill>
                <a:latin typeface="+mj-ea"/>
                <a:ea typeface="+mj-ea"/>
              </a:rPr>
              <a:t>・所得税最高税率（</a:t>
            </a:r>
            <a:r>
              <a:rPr lang="en-US" altLang="ja-JP" dirty="0">
                <a:solidFill>
                  <a:schemeClr val="tx1"/>
                </a:solidFill>
                <a:latin typeface="+mj-ea"/>
                <a:ea typeface="+mj-ea"/>
              </a:rPr>
              <a:t>50</a:t>
            </a:r>
            <a:r>
              <a:rPr lang="ja-JP" altLang="en-US" dirty="0">
                <a:solidFill>
                  <a:schemeClr val="tx1"/>
                </a:solidFill>
                <a:latin typeface="+mj-ea"/>
                <a:ea typeface="+mj-ea"/>
              </a:rPr>
              <a:t>％</a:t>
            </a:r>
            <a:endParaRPr lang="en-US" altLang="ja-JP" dirty="0">
              <a:solidFill>
                <a:schemeClr val="tx1"/>
              </a:solidFill>
              <a:latin typeface="+mj-ea"/>
              <a:ea typeface="+mj-ea"/>
            </a:endParaRPr>
          </a:p>
          <a:p>
            <a:r>
              <a:rPr lang="ja-JP" altLang="en-US" dirty="0">
                <a:solidFill>
                  <a:schemeClr val="tx1"/>
                </a:solidFill>
                <a:latin typeface="+mj-ea"/>
                <a:ea typeface="+mj-ea"/>
              </a:rPr>
              <a:t>　→</a:t>
            </a:r>
            <a:r>
              <a:rPr lang="en-US" altLang="ja-JP" dirty="0">
                <a:solidFill>
                  <a:schemeClr val="tx1"/>
                </a:solidFill>
                <a:latin typeface="+mj-ea"/>
                <a:ea typeface="+mj-ea"/>
              </a:rPr>
              <a:t>40</a:t>
            </a:r>
            <a:r>
              <a:rPr lang="ja-JP" altLang="en-US" dirty="0">
                <a:solidFill>
                  <a:schemeClr val="tx1"/>
                </a:solidFill>
                <a:latin typeface="+mj-ea"/>
                <a:ea typeface="+mj-ea"/>
              </a:rPr>
              <a:t>％）</a:t>
            </a:r>
            <a:endParaRPr lang="en-US" altLang="ja-JP" dirty="0">
              <a:solidFill>
                <a:schemeClr val="tx1"/>
              </a:solidFill>
              <a:latin typeface="+mj-ea"/>
              <a:ea typeface="+mj-ea"/>
            </a:endParaRPr>
          </a:p>
          <a:p>
            <a:r>
              <a:rPr lang="ja-JP" altLang="en-US" dirty="0">
                <a:solidFill>
                  <a:schemeClr val="tx1"/>
                </a:solidFill>
                <a:latin typeface="+mj-ea"/>
                <a:ea typeface="+mj-ea"/>
              </a:rPr>
              <a:t>●「日本の法人税は高い」－（次スライド）</a:t>
            </a:r>
            <a:endParaRPr lang="en-US" altLang="ja-JP" dirty="0">
              <a:solidFill>
                <a:schemeClr val="tx1"/>
              </a:solidFill>
              <a:latin typeface="+mj-ea"/>
              <a:ea typeface="+mj-ea"/>
            </a:endParaRPr>
          </a:p>
          <a:p>
            <a:r>
              <a:rPr kumimoji="1" lang="ja-JP" altLang="en-US" dirty="0">
                <a:solidFill>
                  <a:schemeClr val="tx1"/>
                </a:solidFill>
                <a:latin typeface="+mj-ea"/>
                <a:ea typeface="+mj-ea"/>
              </a:rPr>
              <a:t>●［聖域」となっている年間</a:t>
            </a:r>
            <a:r>
              <a:rPr kumimoji="1" lang="en-US" altLang="ja-JP" dirty="0">
                <a:solidFill>
                  <a:schemeClr val="tx1"/>
                </a:solidFill>
                <a:latin typeface="+mj-ea"/>
                <a:ea typeface="+mj-ea"/>
              </a:rPr>
              <a:t>5</a:t>
            </a:r>
            <a:r>
              <a:rPr kumimoji="1" lang="ja-JP" altLang="en-US" dirty="0">
                <a:solidFill>
                  <a:schemeClr val="tx1"/>
                </a:solidFill>
                <a:latin typeface="+mj-ea"/>
                <a:ea typeface="+mj-ea"/>
              </a:rPr>
              <a:t>兆円規模の軍事費を削減する。</a:t>
            </a:r>
          </a:p>
        </p:txBody>
      </p:sp>
      <p:cxnSp>
        <p:nvCxnSpPr>
          <p:cNvPr id="31" name="直線矢印コネクタ 30"/>
          <p:cNvCxnSpPr/>
          <p:nvPr/>
        </p:nvCxnSpPr>
        <p:spPr>
          <a:xfrm>
            <a:off x="2863439" y="2643182"/>
            <a:ext cx="247651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22560" y="5857892"/>
            <a:ext cx="619129"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j-ea"/>
              <a:ea typeface="+mj-ea"/>
            </a:endParaRPr>
          </a:p>
        </p:txBody>
      </p:sp>
      <p:sp>
        <p:nvSpPr>
          <p:cNvPr id="29" name="角丸四角形 28"/>
          <p:cNvSpPr/>
          <p:nvPr/>
        </p:nvSpPr>
        <p:spPr>
          <a:xfrm>
            <a:off x="5524504" y="214290"/>
            <a:ext cx="3286148" cy="85725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トラック業界は、取得と走行段階で</a:t>
            </a:r>
            <a:r>
              <a:rPr kumimoji="1" lang="ja-JP" altLang="en-US" sz="2800" b="1" dirty="0">
                <a:solidFill>
                  <a:srgbClr val="FF0000"/>
                </a:solidFill>
              </a:rPr>
              <a:t>２重</a:t>
            </a:r>
            <a:r>
              <a:rPr kumimoji="1" lang="ja-JP" altLang="en-US" dirty="0">
                <a:solidFill>
                  <a:schemeClr val="tx1"/>
                </a:solidFill>
              </a:rPr>
              <a:t>に消費税を負担。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597" y="214290"/>
            <a:ext cx="8477312" cy="1285884"/>
          </a:xfrm>
        </p:spPr>
        <p:txBody>
          <a:bodyPr>
            <a:normAutofit/>
          </a:bodyPr>
          <a:lstStyle/>
          <a:p>
            <a:pPr algn="l"/>
            <a:r>
              <a:rPr lang="ja-JP" altLang="en-US" sz="2800" b="1" dirty="0">
                <a:solidFill>
                  <a:srgbClr val="FF0000"/>
                </a:solidFill>
                <a:latin typeface="ＭＳ Ｐゴシック" pitchFamily="50" charset="-128"/>
                <a:ea typeface="ＭＳ Ｐゴシック" pitchFamily="50" charset="-128"/>
              </a:rPr>
              <a:t>経済情勢</a:t>
            </a:r>
            <a:r>
              <a:rPr lang="ja-JP" altLang="en-US" sz="2800" b="1" dirty="0">
                <a:solidFill>
                  <a:schemeClr val="tx1"/>
                </a:solidFill>
                <a:latin typeface="ＭＳ Ｐゴシック" pitchFamily="50" charset="-128"/>
                <a:ea typeface="ＭＳ Ｐゴシック" pitchFamily="50" charset="-128"/>
              </a:rPr>
              <a:t>をどう見るか？</a:t>
            </a:r>
            <a:br>
              <a:rPr lang="ja-JP" altLang="en-US" sz="2400" dirty="0"/>
            </a:br>
            <a:r>
              <a:rPr lang="ja-JP" altLang="en-US" sz="2000" b="1" dirty="0">
                <a:solidFill>
                  <a:schemeClr val="tx1">
                    <a:lumMod val="95000"/>
                    <a:lumOff val="5000"/>
                  </a:schemeClr>
                </a:solidFill>
                <a:latin typeface="+mj-ea"/>
              </a:rPr>
              <a:t>麻生総理－「現在の経済は、</a:t>
            </a:r>
            <a:r>
              <a:rPr lang="en-US" altLang="ja-JP" sz="2000" b="1" dirty="0">
                <a:solidFill>
                  <a:schemeClr val="tx1">
                    <a:lumMod val="95000"/>
                    <a:lumOff val="5000"/>
                  </a:schemeClr>
                </a:solidFill>
                <a:latin typeface="+mj-ea"/>
              </a:rPr>
              <a:t>100</a:t>
            </a:r>
            <a:r>
              <a:rPr lang="ja-JP" altLang="en-US" sz="2000" b="1" dirty="0">
                <a:solidFill>
                  <a:schemeClr val="tx1">
                    <a:lumMod val="95000"/>
                    <a:lumOff val="5000"/>
                  </a:schemeClr>
                </a:solidFill>
                <a:latin typeface="+mj-ea"/>
              </a:rPr>
              <a:t>年に一度の暴風雨があれている。金融災害とでもいうべき、アメリカ発の暴風雨と理解している」</a:t>
            </a:r>
            <a:r>
              <a:rPr lang="ja-JP" altLang="en-US" sz="1600" dirty="0">
                <a:solidFill>
                  <a:schemeClr val="tx1">
                    <a:lumMod val="95000"/>
                    <a:lumOff val="5000"/>
                  </a:schemeClr>
                </a:solidFill>
                <a:latin typeface="+mj-ea"/>
              </a:rPr>
              <a:t>（</a:t>
            </a:r>
            <a:r>
              <a:rPr lang="en-US" altLang="ja-JP" sz="1600" dirty="0">
                <a:solidFill>
                  <a:schemeClr val="tx2">
                    <a:lumMod val="50000"/>
                  </a:schemeClr>
                </a:solidFill>
                <a:latin typeface="+mj-ea"/>
              </a:rPr>
              <a:t>08.10.30)</a:t>
            </a:r>
            <a:endParaRPr kumimoji="1" lang="ja-JP" altLang="en-US" sz="1600" dirty="0"/>
          </a:p>
        </p:txBody>
      </p:sp>
      <p:sp>
        <p:nvSpPr>
          <p:cNvPr id="3" name="コンテンツ プレースホルダ 2"/>
          <p:cNvSpPr>
            <a:spLocks noGrp="1"/>
          </p:cNvSpPr>
          <p:nvPr>
            <p:ph idx="1"/>
          </p:nvPr>
        </p:nvSpPr>
        <p:spPr>
          <a:xfrm>
            <a:off x="495301" y="2928934"/>
            <a:ext cx="8636823" cy="3545018"/>
          </a:xfrm>
        </p:spPr>
        <p:txBody>
          <a:bodyPr/>
          <a:lstStyle/>
          <a:p>
            <a:pPr>
              <a:spcBef>
                <a:spcPts val="0"/>
              </a:spcBef>
              <a:buNone/>
            </a:pPr>
            <a:r>
              <a:rPr lang="ja-JP" altLang="en-US" b="1" dirty="0">
                <a:latin typeface="ＭＳ Ｐゴシック" pitchFamily="50" charset="-128"/>
                <a:ea typeface="ＭＳ Ｐゴシック" pitchFamily="50" charset="-128"/>
              </a:rPr>
              <a:t>春闘討論集会</a:t>
            </a:r>
            <a:r>
              <a:rPr lang="ja-JP" altLang="en-US" sz="1600" dirty="0">
                <a:latin typeface="ＭＳ Ｐゴシック" pitchFamily="50" charset="-128"/>
                <a:ea typeface="ＭＳ Ｐゴシック" pitchFamily="50" charset="-128"/>
              </a:rPr>
              <a:t>（</a:t>
            </a:r>
            <a:r>
              <a:rPr lang="en-US" altLang="ja-JP" sz="1600" dirty="0">
                <a:latin typeface="ＭＳ Ｐゴシック" pitchFamily="50" charset="-128"/>
                <a:ea typeface="ＭＳ Ｐゴシック" pitchFamily="50" charset="-128"/>
              </a:rPr>
              <a:t>08.12.21)</a:t>
            </a:r>
            <a:r>
              <a:rPr lang="ja-JP" altLang="en-US" b="1" dirty="0">
                <a:latin typeface="ＭＳ Ｐゴシック" pitchFamily="50" charset="-128"/>
                <a:ea typeface="ＭＳ Ｐゴシック" pitchFamily="50" charset="-128"/>
              </a:rPr>
              <a:t>における強調点</a:t>
            </a:r>
            <a:endParaRPr lang="en-US" altLang="ja-JP" b="1" dirty="0">
              <a:latin typeface="ＭＳ Ｐゴシック" pitchFamily="50" charset="-128"/>
              <a:ea typeface="ＭＳ Ｐゴシック" pitchFamily="50" charset="-128"/>
            </a:endParaRPr>
          </a:p>
          <a:p>
            <a:pPr>
              <a:spcBef>
                <a:spcPts val="0"/>
              </a:spcBef>
              <a:buNone/>
            </a:pPr>
            <a:r>
              <a:rPr lang="ja-JP" altLang="en-US" sz="2000" b="1" dirty="0">
                <a:solidFill>
                  <a:schemeClr val="accent2">
                    <a:lumMod val="75000"/>
                  </a:schemeClr>
                </a:solidFill>
                <a:latin typeface="+mj-ea"/>
                <a:ea typeface="+mj-ea"/>
              </a:rPr>
              <a:t>■</a:t>
            </a:r>
            <a:r>
              <a:rPr lang="ja-JP" altLang="en-US" sz="2000" b="1" dirty="0">
                <a:latin typeface="+mj-ea"/>
                <a:ea typeface="+mj-ea"/>
              </a:rPr>
              <a:t>危機はまだ「入口」。実体経済への本格的な影響はこれから－山家悠紀夫</a:t>
            </a:r>
            <a:r>
              <a:rPr lang="ja-JP" altLang="en-US" sz="1600" dirty="0">
                <a:latin typeface="+mj-ea"/>
              </a:rPr>
              <a:t>（「赤旗」</a:t>
            </a:r>
            <a:r>
              <a:rPr lang="en-US" altLang="ja-JP" sz="1600" dirty="0">
                <a:latin typeface="+mj-ea"/>
              </a:rPr>
              <a:t>11.18</a:t>
            </a:r>
            <a:r>
              <a:rPr lang="ja-JP" altLang="en-US" sz="1600" dirty="0">
                <a:latin typeface="+mj-ea"/>
              </a:rPr>
              <a:t>）</a:t>
            </a:r>
            <a:endParaRPr lang="en-US" altLang="ja-JP" sz="1600" dirty="0">
              <a:latin typeface="+mj-ea"/>
            </a:endParaRPr>
          </a:p>
          <a:p>
            <a:pPr>
              <a:buNone/>
            </a:pPr>
            <a:r>
              <a:rPr lang="ja-JP" altLang="en-US" sz="2000" b="1" dirty="0">
                <a:solidFill>
                  <a:schemeClr val="accent2">
                    <a:lumMod val="75000"/>
                  </a:schemeClr>
                </a:solidFill>
                <a:latin typeface="+mj-ea"/>
                <a:ea typeface="+mj-ea"/>
              </a:rPr>
              <a:t>■</a:t>
            </a:r>
            <a:r>
              <a:rPr lang="ja-JP" altLang="en-US" sz="2000" b="1" dirty="0">
                <a:latin typeface="+mj-ea"/>
                <a:ea typeface="+mj-ea"/>
              </a:rPr>
              <a:t>政治が革新されなければ、国民は、構造改革の失政に輪をかけ深刻な「泥沼」に陥れられる危機にある－宮本憲一</a:t>
            </a:r>
            <a:r>
              <a:rPr lang="en-US" altLang="ja-JP" sz="2000" dirty="0">
                <a:latin typeface="+mj-ea"/>
                <a:ea typeface="+mj-ea"/>
              </a:rPr>
              <a:t> </a:t>
            </a:r>
            <a:r>
              <a:rPr lang="en-US" altLang="ja-JP" sz="1600" dirty="0">
                <a:latin typeface="+mj-ea"/>
              </a:rPr>
              <a:t>(</a:t>
            </a:r>
            <a:r>
              <a:rPr lang="ja-JP" altLang="en-US" sz="1600" dirty="0">
                <a:latin typeface="+mj-ea"/>
              </a:rPr>
              <a:t>建政研交流集会　</a:t>
            </a:r>
            <a:r>
              <a:rPr lang="en-US" altLang="ja-JP" sz="1600" dirty="0">
                <a:latin typeface="+mj-ea"/>
              </a:rPr>
              <a:t>08.11.16)</a:t>
            </a:r>
            <a:r>
              <a:rPr lang="ja-JP" altLang="en-US" sz="1600" b="1" dirty="0">
                <a:solidFill>
                  <a:schemeClr val="accent2">
                    <a:lumMod val="75000"/>
                  </a:schemeClr>
                </a:solidFill>
              </a:rPr>
              <a:t> </a:t>
            </a:r>
            <a:endParaRPr lang="en-US" altLang="ja-JP" sz="1600" b="1" dirty="0">
              <a:solidFill>
                <a:schemeClr val="accent2">
                  <a:lumMod val="75000"/>
                </a:schemeClr>
              </a:solidFill>
            </a:endParaRPr>
          </a:p>
          <a:p>
            <a:pPr>
              <a:buNone/>
            </a:pPr>
            <a:r>
              <a:rPr lang="ja-JP" altLang="en-US" sz="1800" b="1" dirty="0">
                <a:solidFill>
                  <a:schemeClr val="accent2">
                    <a:lumMod val="75000"/>
                  </a:schemeClr>
                </a:solidFill>
              </a:rPr>
              <a:t>■</a:t>
            </a:r>
            <a:r>
              <a:rPr lang="ja-JP" altLang="en-US" sz="1800" b="1" dirty="0">
                <a:latin typeface="+mn-ea"/>
              </a:rPr>
              <a:t>（その後</a:t>
            </a:r>
            <a:r>
              <a:rPr lang="en-US" altLang="ja-JP" sz="1800" b="1" dirty="0">
                <a:latin typeface="+mn-ea"/>
              </a:rPr>
              <a:t>) </a:t>
            </a:r>
            <a:r>
              <a:rPr lang="ja-JP" altLang="en-US" sz="2000" b="1" dirty="0">
                <a:latin typeface="+mn-ea"/>
              </a:rPr>
              <a:t>世界同時不況の突入は避けられず。信用収縮で「自給自足経済」の様相も。</a:t>
            </a:r>
            <a:r>
              <a:rPr lang="en-US" altLang="ja-JP" sz="1600" dirty="0">
                <a:latin typeface="+mn-ea"/>
              </a:rPr>
              <a:t>(</a:t>
            </a:r>
            <a:r>
              <a:rPr lang="ja-JP" altLang="en-US" sz="1600" dirty="0">
                <a:latin typeface="+mj-ea"/>
                <a:ea typeface="+mj-ea"/>
              </a:rPr>
              <a:t>「日経」日本経済研究センター主任研究員　竹内淳一郎、</a:t>
            </a:r>
            <a:r>
              <a:rPr lang="en-US" altLang="ja-JP" sz="1600" dirty="0">
                <a:latin typeface="+mj-ea"/>
                <a:ea typeface="+mj-ea"/>
              </a:rPr>
              <a:t>08.11.26)</a:t>
            </a:r>
            <a:r>
              <a:rPr lang="ja-JP" altLang="en-US" sz="1600" b="1" dirty="0">
                <a:solidFill>
                  <a:schemeClr val="accent2">
                    <a:lumMod val="75000"/>
                  </a:schemeClr>
                </a:solidFill>
                <a:latin typeface="+mj-ea"/>
              </a:rPr>
              <a:t> </a:t>
            </a:r>
            <a:endParaRPr lang="en-US" altLang="ja-JP" sz="1600" b="1" dirty="0">
              <a:solidFill>
                <a:schemeClr val="accent2">
                  <a:lumMod val="75000"/>
                </a:schemeClr>
              </a:solidFill>
              <a:latin typeface="+mj-ea"/>
            </a:endParaRPr>
          </a:p>
          <a:p>
            <a:pPr>
              <a:buNone/>
            </a:pPr>
            <a:endParaRPr lang="en-US" altLang="ja-JP" sz="1600" dirty="0">
              <a:latin typeface="+mj-ea"/>
            </a:endParaRPr>
          </a:p>
          <a:p>
            <a:pPr>
              <a:buNone/>
            </a:pPr>
            <a:endParaRPr lang="en-US" altLang="ja-JP" sz="1800" dirty="0">
              <a:latin typeface="+mj-ea"/>
              <a:ea typeface="+mj-ea"/>
            </a:endParaRPr>
          </a:p>
          <a:p>
            <a:pPr>
              <a:buNone/>
            </a:pPr>
            <a:endParaRPr lang="en-US" altLang="ja-JP" b="1" dirty="0">
              <a:latin typeface="+mj-ea"/>
            </a:endParaRPr>
          </a:p>
          <a:p>
            <a:pPr>
              <a:spcBef>
                <a:spcPts val="0"/>
              </a:spcBef>
              <a:buNone/>
            </a:pPr>
            <a:endParaRPr lang="en-US" altLang="ja-JP" sz="1800" dirty="0">
              <a:latin typeface="+mj-ea"/>
            </a:endParaRPr>
          </a:p>
          <a:p>
            <a:pPr>
              <a:buNone/>
            </a:pPr>
            <a:endParaRPr kumimoji="1" lang="ja-JP" altLang="en-US" dirty="0"/>
          </a:p>
        </p:txBody>
      </p:sp>
      <p:sp>
        <p:nvSpPr>
          <p:cNvPr id="13" name="スライド番号プレースホルダ 12"/>
          <p:cNvSpPr>
            <a:spLocks noGrp="1"/>
          </p:cNvSpPr>
          <p:nvPr>
            <p:ph type="sldNum" sz="quarter" idx="12"/>
          </p:nvPr>
        </p:nvSpPr>
        <p:spPr/>
        <p:txBody>
          <a:bodyPr>
            <a:normAutofit/>
          </a:bodyPr>
          <a:lstStyle/>
          <a:p>
            <a:fld id="{A55F6373-3133-431B-A341-E995000F8430}" type="slidenum">
              <a:rPr lang="en-US" altLang="ja-JP" smtClean="0"/>
              <a:pPr/>
              <a:t>2</a:t>
            </a:fld>
            <a:endParaRPr lang="en-US" altLang="ja-JP"/>
          </a:p>
        </p:txBody>
      </p:sp>
      <p:sp>
        <p:nvSpPr>
          <p:cNvPr id="4" name="正方形/長方形 3"/>
          <p:cNvSpPr/>
          <p:nvPr/>
        </p:nvSpPr>
        <p:spPr>
          <a:xfrm>
            <a:off x="851268" y="1643050"/>
            <a:ext cx="3869558" cy="8572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accent1">
                    <a:lumMod val="75000"/>
                  </a:schemeClr>
                </a:solidFill>
                <a:latin typeface="+mj-ea"/>
              </a:rPr>
              <a:t>●</a:t>
            </a:r>
            <a:r>
              <a:rPr lang="ja-JP" altLang="en-US" b="1" dirty="0">
                <a:solidFill>
                  <a:schemeClr val="tx1"/>
                </a:solidFill>
                <a:latin typeface="+mj-ea"/>
              </a:rPr>
              <a:t>「景気は後退局面にあり、下向きの動きが続く」</a:t>
            </a:r>
            <a:r>
              <a:rPr lang="ja-JP" altLang="en-US" sz="1600" dirty="0">
                <a:solidFill>
                  <a:schemeClr val="tx1"/>
                </a:solidFill>
                <a:latin typeface="+mj-ea"/>
              </a:rPr>
              <a:t>（与謝野馨経済財政担当相</a:t>
            </a:r>
            <a:r>
              <a:rPr lang="en-US" altLang="ja-JP" sz="1600" dirty="0">
                <a:solidFill>
                  <a:schemeClr val="tx1"/>
                </a:solidFill>
                <a:latin typeface="+mj-ea"/>
              </a:rPr>
              <a:t>08.11.17</a:t>
            </a:r>
            <a:r>
              <a:rPr lang="ja-JP" altLang="en-US" sz="1600" dirty="0">
                <a:solidFill>
                  <a:schemeClr val="tx1"/>
                </a:solidFill>
                <a:latin typeface="+mj-ea"/>
              </a:rPr>
              <a:t>）</a:t>
            </a:r>
            <a:endParaRPr lang="en-US" altLang="ja-JP" sz="1600" dirty="0">
              <a:solidFill>
                <a:schemeClr val="tx1"/>
              </a:solidFill>
              <a:latin typeface="+mj-ea"/>
            </a:endParaRPr>
          </a:p>
        </p:txBody>
      </p:sp>
      <p:sp>
        <p:nvSpPr>
          <p:cNvPr id="5" name="正方形/長方形 4"/>
          <p:cNvSpPr/>
          <p:nvPr/>
        </p:nvSpPr>
        <p:spPr>
          <a:xfrm>
            <a:off x="5030391" y="1643050"/>
            <a:ext cx="3946950" cy="8572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accent1">
                    <a:lumMod val="75000"/>
                  </a:schemeClr>
                </a:solidFill>
                <a:latin typeface="+mj-ea"/>
              </a:rPr>
              <a:t>●</a:t>
            </a:r>
            <a:r>
              <a:rPr lang="ja-JP" altLang="en-US" b="1" dirty="0">
                <a:solidFill>
                  <a:schemeClr val="tx1"/>
                </a:solidFill>
                <a:latin typeface="+mj-ea"/>
              </a:rPr>
              <a:t>「多少借金が増えてたとしても景気につながればよい」</a:t>
            </a:r>
            <a:r>
              <a:rPr lang="ja-JP" altLang="en-US" dirty="0">
                <a:solidFill>
                  <a:schemeClr val="tx1"/>
                </a:solidFill>
                <a:latin typeface="+mj-ea"/>
              </a:rPr>
              <a:t>（</a:t>
            </a:r>
            <a:r>
              <a:rPr lang="ja-JP" altLang="en-US" sz="1600" dirty="0">
                <a:solidFill>
                  <a:schemeClr val="tx1"/>
                </a:solidFill>
                <a:latin typeface="+mj-ea"/>
              </a:rPr>
              <a:t>細田博之自民党幹事長</a:t>
            </a:r>
            <a:r>
              <a:rPr lang="en-US" altLang="ja-JP" sz="1600" dirty="0">
                <a:solidFill>
                  <a:schemeClr val="tx1"/>
                </a:solidFill>
                <a:latin typeface="+mj-ea"/>
              </a:rPr>
              <a:t>08.11.17</a:t>
            </a:r>
            <a:r>
              <a:rPr lang="ja-JP" altLang="en-US" sz="1600" dirty="0">
                <a:solidFill>
                  <a:schemeClr val="tx1"/>
                </a:solidFill>
                <a:latin typeface="+mj-ea"/>
              </a:rPr>
              <a:t>）</a:t>
            </a:r>
            <a:endParaRPr kumimoji="1" lang="ja-JP" altLang="en-US" sz="1600" dirty="0"/>
          </a:p>
        </p:txBody>
      </p:sp>
      <p:sp>
        <p:nvSpPr>
          <p:cNvPr id="6" name="正方形/長方形 5"/>
          <p:cNvSpPr/>
          <p:nvPr/>
        </p:nvSpPr>
        <p:spPr>
          <a:xfrm>
            <a:off x="2476481" y="2285992"/>
            <a:ext cx="2089562" cy="5715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j-ea"/>
              </a:rPr>
              <a:t>「急速に悪化」</a:t>
            </a:r>
            <a:r>
              <a:rPr lang="ja-JP" altLang="en-US" sz="1600" dirty="0">
                <a:solidFill>
                  <a:schemeClr val="tx1"/>
                </a:solidFill>
                <a:latin typeface="+mj-ea"/>
              </a:rPr>
              <a:t>（</a:t>
            </a:r>
            <a:r>
              <a:rPr lang="en-US" altLang="ja-JP" sz="1600" dirty="0">
                <a:solidFill>
                  <a:schemeClr val="tx1"/>
                </a:solidFill>
                <a:latin typeface="+mj-ea"/>
              </a:rPr>
              <a:t>12</a:t>
            </a:r>
            <a:r>
              <a:rPr lang="ja-JP" altLang="en-US" sz="1600" dirty="0">
                <a:solidFill>
                  <a:schemeClr val="tx1"/>
                </a:solidFill>
                <a:latin typeface="+mj-ea"/>
              </a:rPr>
              <a:t>月「月例報告」）</a:t>
            </a:r>
            <a:endParaRPr kumimoji="1" lang="ja-JP" altLang="en-US" sz="1600" dirty="0"/>
          </a:p>
        </p:txBody>
      </p:sp>
      <p:sp>
        <p:nvSpPr>
          <p:cNvPr id="7" name="正方形/長方形 6"/>
          <p:cNvSpPr/>
          <p:nvPr/>
        </p:nvSpPr>
        <p:spPr>
          <a:xfrm>
            <a:off x="5030391" y="285728"/>
            <a:ext cx="3946950" cy="4286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j-ea"/>
              </a:rPr>
              <a:t>「災害」である。突然の「黒船」来航。</a:t>
            </a:r>
          </a:p>
        </p:txBody>
      </p:sp>
      <p:cxnSp>
        <p:nvCxnSpPr>
          <p:cNvPr id="9" name="直線コネクタ 8"/>
          <p:cNvCxnSpPr/>
          <p:nvPr/>
        </p:nvCxnSpPr>
        <p:spPr>
          <a:xfrm>
            <a:off x="5494738" y="642918"/>
            <a:ext cx="3018256" cy="35719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19097" y="5857892"/>
            <a:ext cx="8126073" cy="5715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rPr>
              <a:t>麻生内閣は「政局よりも景気。スピード」と言いながら、補正予算は越年した。</a:t>
            </a:r>
            <a:endParaRPr lang="en-US" altLang="ja-JP" b="1" dirty="0">
              <a:solidFill>
                <a:schemeClr val="bg1"/>
              </a:solidFill>
            </a:endParaRPr>
          </a:p>
        </p:txBody>
      </p:sp>
      <p:sp>
        <p:nvSpPr>
          <p:cNvPr id="11" name="正方形/長方形 10"/>
          <p:cNvSpPr/>
          <p:nvPr/>
        </p:nvSpPr>
        <p:spPr>
          <a:xfrm>
            <a:off x="2321701" y="5572140"/>
            <a:ext cx="6036511" cy="3571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支持率</a:t>
            </a:r>
            <a:r>
              <a:rPr lang="en-US" altLang="ja-JP" b="1" dirty="0">
                <a:solidFill>
                  <a:schemeClr val="tx1"/>
                </a:solidFill>
                <a:latin typeface="+mn-ea"/>
              </a:rPr>
              <a:t>16.7</a:t>
            </a:r>
            <a:r>
              <a:rPr lang="ja-JP" altLang="en-US" b="1" dirty="0">
                <a:solidFill>
                  <a:schemeClr val="tx1"/>
                </a:solidFill>
              </a:rPr>
              <a:t>％</a:t>
            </a:r>
            <a:r>
              <a:rPr lang="ja-JP" altLang="en-US" b="1" dirty="0">
                <a:solidFill>
                  <a:schemeClr val="tx1"/>
                </a:solidFill>
                <a:latin typeface="+mj-ea"/>
                <a:ea typeface="+mj-ea"/>
              </a:rPr>
              <a:t>（時事</a:t>
            </a:r>
            <a:r>
              <a:rPr lang="en-US" altLang="ja-JP" b="1" dirty="0">
                <a:solidFill>
                  <a:schemeClr val="tx1"/>
                </a:solidFill>
                <a:latin typeface="+mj-ea"/>
                <a:ea typeface="+mj-ea"/>
              </a:rPr>
              <a:t>)</a:t>
            </a:r>
            <a:r>
              <a:rPr lang="ja-JP" altLang="en-US" b="1" dirty="0">
                <a:solidFill>
                  <a:schemeClr val="tx1"/>
                </a:solidFill>
              </a:rPr>
              <a:t>　総</a:t>
            </a:r>
            <a:r>
              <a:rPr kumimoji="1" lang="ja-JP" altLang="en-US" b="1" dirty="0">
                <a:solidFill>
                  <a:schemeClr val="tx1"/>
                </a:solidFill>
              </a:rPr>
              <a:t>選挙に打って出られない。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normAutofit fontScale="90000"/>
          </a:bodyPr>
          <a:lstStyle/>
          <a:p>
            <a:br>
              <a:rPr kumimoji="1" lang="en-US" altLang="ja-JP" dirty="0"/>
            </a:br>
            <a:endParaRPr kumimoji="1" lang="ja-JP" altLang="en-US" dirty="0"/>
          </a:p>
        </p:txBody>
      </p:sp>
      <p:sp>
        <p:nvSpPr>
          <p:cNvPr id="3" name="コンテンツ プレースホルダ 2"/>
          <p:cNvSpPr>
            <a:spLocks noGrp="1"/>
          </p:cNvSpPr>
          <p:nvPr>
            <p:ph idx="1"/>
          </p:nvPr>
        </p:nvSpPr>
        <p:spPr>
          <a:xfrm>
            <a:off x="541706" y="1000109"/>
            <a:ext cx="8899983" cy="5572164"/>
          </a:xfrm>
        </p:spPr>
        <p:txBody>
          <a:bodyPr>
            <a:normAutofit/>
          </a:bodyPr>
          <a:lstStyle/>
          <a:p>
            <a:endParaRPr kumimoji="1" lang="en-US" altLang="ja-JP" sz="1400" dirty="0"/>
          </a:p>
          <a:p>
            <a:endParaRPr kumimoji="1" lang="ja-JP" altLang="en-US" sz="1400" dirty="0"/>
          </a:p>
        </p:txBody>
      </p:sp>
      <p:sp>
        <p:nvSpPr>
          <p:cNvPr id="4" name="スライド番号プレースホルダ 3"/>
          <p:cNvSpPr>
            <a:spLocks noGrp="1"/>
          </p:cNvSpPr>
          <p:nvPr>
            <p:ph type="sldNum" sz="quarter" idx="12"/>
          </p:nvPr>
        </p:nvSpPr>
        <p:spPr>
          <a:prstGeom prst="rect">
            <a:avLst/>
          </a:prstGeom>
        </p:spPr>
        <p:txBody>
          <a:bodyPr/>
          <a:lstStyle/>
          <a:p>
            <a:fld id="{5E4E61DE-40B5-402B-A45C-EA174651B03D}" type="slidenum">
              <a:rPr kumimoji="1" lang="ja-JP" altLang="en-US" b="0" smtClean="0">
                <a:solidFill>
                  <a:schemeClr val="tx1"/>
                </a:solidFill>
              </a:rPr>
              <a:pPr/>
              <a:t>20</a:t>
            </a:fld>
            <a:endParaRPr kumimoji="1" lang="ja-JP" altLang="en-US" b="0" dirty="0">
              <a:solidFill>
                <a:schemeClr val="tx1"/>
              </a:solidFill>
            </a:endParaRPr>
          </a:p>
        </p:txBody>
      </p:sp>
      <p:cxnSp>
        <p:nvCxnSpPr>
          <p:cNvPr id="6" name="直線コネクタ 5"/>
          <p:cNvCxnSpPr/>
          <p:nvPr/>
        </p:nvCxnSpPr>
        <p:spPr>
          <a:xfrm rot="5400000">
            <a:off x="-1245073" y="3321813"/>
            <a:ext cx="4501388" cy="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006051" y="5572140"/>
            <a:ext cx="46434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32143" y="4714884"/>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j-ea"/>
                <a:ea typeface="+mj-ea"/>
              </a:rPr>
              <a:t>5</a:t>
            </a:r>
            <a:r>
              <a:rPr lang="ja-JP" altLang="en-US" sz="1400" dirty="0">
                <a:solidFill>
                  <a:schemeClr val="tx1"/>
                </a:solidFill>
                <a:latin typeface="+mj-ea"/>
                <a:ea typeface="+mj-ea"/>
              </a:rPr>
              <a:t>％</a:t>
            </a:r>
            <a:r>
              <a:rPr kumimoji="1" lang="ja-JP" altLang="en-US" dirty="0">
                <a:solidFill>
                  <a:schemeClr val="tx1"/>
                </a:solidFill>
              </a:rPr>
              <a:t>　</a:t>
            </a:r>
          </a:p>
        </p:txBody>
      </p:sp>
      <p:sp>
        <p:nvSpPr>
          <p:cNvPr id="12" name="正方形/長方形 11"/>
          <p:cNvSpPr/>
          <p:nvPr/>
        </p:nvSpPr>
        <p:spPr>
          <a:xfrm>
            <a:off x="232143" y="4000505"/>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10%</a:t>
            </a:r>
            <a:r>
              <a:rPr kumimoji="1" lang="ja-JP" altLang="en-US" dirty="0"/>
              <a:t>　</a:t>
            </a:r>
          </a:p>
        </p:txBody>
      </p:sp>
      <p:sp>
        <p:nvSpPr>
          <p:cNvPr id="13" name="正方形/長方形 12"/>
          <p:cNvSpPr/>
          <p:nvPr/>
        </p:nvSpPr>
        <p:spPr>
          <a:xfrm>
            <a:off x="232143" y="3286125"/>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n-ea"/>
              </a:rPr>
              <a:t>１５％</a:t>
            </a:r>
            <a:endParaRPr kumimoji="1" lang="ja-JP" altLang="en-US" sz="1400" dirty="0">
              <a:solidFill>
                <a:schemeClr val="tx1"/>
              </a:solidFill>
              <a:latin typeface="+mn-ea"/>
            </a:endParaRPr>
          </a:p>
        </p:txBody>
      </p:sp>
      <p:sp>
        <p:nvSpPr>
          <p:cNvPr id="14" name="正方形/長方形 13"/>
          <p:cNvSpPr/>
          <p:nvPr/>
        </p:nvSpPr>
        <p:spPr>
          <a:xfrm>
            <a:off x="232143" y="2571744"/>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j-ea"/>
                <a:ea typeface="+mj-ea"/>
              </a:rPr>
              <a:t>20</a:t>
            </a:r>
            <a:r>
              <a:rPr kumimoji="1" lang="ja-JP" altLang="en-US" sz="1400" dirty="0">
                <a:solidFill>
                  <a:schemeClr val="tx1"/>
                </a:solidFill>
                <a:latin typeface="+mj-ea"/>
                <a:ea typeface="+mj-ea"/>
              </a:rPr>
              <a:t>％</a:t>
            </a:r>
          </a:p>
        </p:txBody>
      </p:sp>
      <p:sp>
        <p:nvSpPr>
          <p:cNvPr id="15" name="正方形/長方形 14"/>
          <p:cNvSpPr/>
          <p:nvPr/>
        </p:nvSpPr>
        <p:spPr>
          <a:xfrm>
            <a:off x="232143" y="1857364"/>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j-ea"/>
                <a:ea typeface="+mj-ea"/>
              </a:rPr>
              <a:t>25</a:t>
            </a:r>
            <a:r>
              <a:rPr kumimoji="1" lang="ja-JP" altLang="en-US" sz="1400" dirty="0">
                <a:solidFill>
                  <a:schemeClr val="tx1"/>
                </a:solidFill>
                <a:latin typeface="+mj-ea"/>
                <a:ea typeface="+mj-ea"/>
              </a:rPr>
              <a:t>％</a:t>
            </a:r>
          </a:p>
        </p:txBody>
      </p:sp>
      <p:sp>
        <p:nvSpPr>
          <p:cNvPr id="16" name="正方形/長方形 15"/>
          <p:cNvSpPr/>
          <p:nvPr/>
        </p:nvSpPr>
        <p:spPr>
          <a:xfrm>
            <a:off x="232143" y="1142984"/>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j-ea"/>
                <a:ea typeface="+mj-ea"/>
              </a:rPr>
              <a:t>30</a:t>
            </a:r>
            <a:r>
              <a:rPr kumimoji="1" lang="ja-JP" altLang="en-US" sz="1400" dirty="0">
                <a:solidFill>
                  <a:schemeClr val="tx1"/>
                </a:solidFill>
                <a:latin typeface="+mj-ea"/>
                <a:ea typeface="+mj-ea"/>
              </a:rPr>
              <a:t>％</a:t>
            </a:r>
          </a:p>
        </p:txBody>
      </p:sp>
      <p:sp>
        <p:nvSpPr>
          <p:cNvPr id="21" name="正方形/長方形 20"/>
          <p:cNvSpPr/>
          <p:nvPr/>
        </p:nvSpPr>
        <p:spPr>
          <a:xfrm>
            <a:off x="1083445" y="4857760"/>
            <a:ext cx="309565" cy="714380"/>
          </a:xfrm>
          <a:prstGeom prst="rect">
            <a:avLst/>
          </a:prstGeom>
          <a:solidFill>
            <a:srgbClr val="FF5050"/>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470398" y="3429000"/>
            <a:ext cx="309565" cy="2071702"/>
          </a:xfrm>
          <a:prstGeom prst="rect">
            <a:avLst/>
          </a:prstGeom>
          <a:solidFill>
            <a:schemeClr val="bg1">
              <a:lumMod val="85000"/>
            </a:schemeClr>
          </a:solidFill>
          <a:ln w="127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857353" y="3143248"/>
            <a:ext cx="309565" cy="2428892"/>
          </a:xfrm>
          <a:prstGeom prst="rect">
            <a:avLst/>
          </a:prstGeom>
          <a:solidFill>
            <a:srgbClr val="FF5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244310" y="2571744"/>
            <a:ext cx="309565" cy="3000396"/>
          </a:xfrm>
          <a:prstGeom prst="rect">
            <a:avLst/>
          </a:prstGeom>
          <a:solidFill>
            <a:schemeClr val="bg1">
              <a:lumMod val="85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631268" y="2786058"/>
            <a:ext cx="309565" cy="2786082"/>
          </a:xfrm>
          <a:prstGeom prst="rect">
            <a:avLst/>
          </a:prstGeom>
          <a:solidFill>
            <a:srgbClr val="FF5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018224" y="1785926"/>
            <a:ext cx="309565" cy="3786214"/>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405180" y="2714621"/>
            <a:ext cx="309565" cy="2857520"/>
          </a:xfrm>
          <a:prstGeom prst="rect">
            <a:avLst/>
          </a:prstGeom>
          <a:solidFill>
            <a:srgbClr val="FF5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792133" y="1857364"/>
            <a:ext cx="309565" cy="3714776"/>
          </a:xfrm>
          <a:prstGeom prst="rect">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179088" y="2000241"/>
            <a:ext cx="309565" cy="3571900"/>
          </a:xfrm>
          <a:prstGeom prst="rect">
            <a:avLst/>
          </a:prstGeom>
          <a:solidFill>
            <a:srgbClr val="FF5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566045" y="2071679"/>
            <a:ext cx="309565" cy="3500462"/>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953003" y="2000241"/>
            <a:ext cx="309565" cy="3571900"/>
          </a:xfrm>
          <a:prstGeom prst="rect">
            <a:avLst/>
          </a:prstGeom>
          <a:solidFill>
            <a:srgbClr val="FF5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339959" y="2571744"/>
            <a:ext cx="309565" cy="3000396"/>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64313" y="357166"/>
            <a:ext cx="696521" cy="214314"/>
          </a:xfrm>
          <a:prstGeom prst="rect">
            <a:avLst/>
          </a:prstGeom>
          <a:solidFill>
            <a:srgbClr val="FF5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160834" y="357166"/>
            <a:ext cx="1160868"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基本税率</a:t>
            </a:r>
          </a:p>
        </p:txBody>
      </p:sp>
      <p:sp>
        <p:nvSpPr>
          <p:cNvPr id="38" name="正方形/長方形 37"/>
          <p:cNvSpPr/>
          <p:nvPr/>
        </p:nvSpPr>
        <p:spPr>
          <a:xfrm>
            <a:off x="464313" y="714356"/>
            <a:ext cx="696521" cy="214314"/>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006051" y="714356"/>
            <a:ext cx="2244345"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税収に占める割合</a:t>
            </a:r>
          </a:p>
        </p:txBody>
      </p:sp>
      <p:sp>
        <p:nvSpPr>
          <p:cNvPr id="40" name="正方形/長方形 39"/>
          <p:cNvSpPr/>
          <p:nvPr/>
        </p:nvSpPr>
        <p:spPr>
          <a:xfrm>
            <a:off x="1006056" y="4572008"/>
            <a:ext cx="46434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5</a:t>
            </a:r>
            <a:r>
              <a:rPr kumimoji="1" lang="ja-JP" altLang="en-US" sz="1050" dirty="0">
                <a:solidFill>
                  <a:schemeClr val="tx1"/>
                </a:solidFill>
                <a:latin typeface="+mj-ea"/>
                <a:ea typeface="+mj-ea"/>
              </a:rPr>
              <a:t>％</a:t>
            </a:r>
          </a:p>
        </p:txBody>
      </p:sp>
      <p:sp>
        <p:nvSpPr>
          <p:cNvPr id="41" name="正方形/長方形 40"/>
          <p:cNvSpPr/>
          <p:nvPr/>
        </p:nvSpPr>
        <p:spPr>
          <a:xfrm>
            <a:off x="1160837" y="3214686"/>
            <a:ext cx="696521"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14,7</a:t>
            </a:r>
            <a:r>
              <a:rPr kumimoji="1" lang="ja-JP" altLang="en-US" sz="1050" dirty="0">
                <a:solidFill>
                  <a:schemeClr val="tx1"/>
                </a:solidFill>
                <a:latin typeface="+mj-ea"/>
                <a:ea typeface="+mj-ea"/>
              </a:rPr>
              <a:t>％</a:t>
            </a:r>
          </a:p>
        </p:txBody>
      </p:sp>
      <p:sp>
        <p:nvSpPr>
          <p:cNvPr id="42" name="正方形/長方形 41"/>
          <p:cNvSpPr/>
          <p:nvPr/>
        </p:nvSpPr>
        <p:spPr>
          <a:xfrm>
            <a:off x="1702575" y="2928934"/>
            <a:ext cx="696521" cy="14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rPr>
              <a:t>17.5</a:t>
            </a:r>
            <a:r>
              <a:rPr lang="ja-JP" altLang="en-US" sz="1050" dirty="0">
                <a:solidFill>
                  <a:schemeClr val="tx1"/>
                </a:solidFill>
              </a:rPr>
              <a:t>％</a:t>
            </a:r>
            <a:endParaRPr kumimoji="1" lang="ja-JP" altLang="en-US" sz="1050" dirty="0">
              <a:solidFill>
                <a:schemeClr val="tx1"/>
              </a:solidFill>
            </a:endParaRPr>
          </a:p>
        </p:txBody>
      </p:sp>
      <p:sp>
        <p:nvSpPr>
          <p:cNvPr id="43" name="正方形/長方形 42"/>
          <p:cNvSpPr/>
          <p:nvPr/>
        </p:nvSpPr>
        <p:spPr>
          <a:xfrm>
            <a:off x="1934744" y="2285993"/>
            <a:ext cx="77391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12.0</a:t>
            </a:r>
            <a:r>
              <a:rPr kumimoji="1" lang="ja-JP" altLang="en-US" sz="1050" dirty="0">
                <a:solidFill>
                  <a:schemeClr val="tx1"/>
                </a:solidFill>
              </a:rPr>
              <a:t>％</a:t>
            </a:r>
          </a:p>
        </p:txBody>
      </p:sp>
      <p:sp>
        <p:nvSpPr>
          <p:cNvPr id="44" name="正方形/長方形 43"/>
          <p:cNvSpPr/>
          <p:nvPr/>
        </p:nvSpPr>
        <p:spPr>
          <a:xfrm>
            <a:off x="2399091" y="2428868"/>
            <a:ext cx="77391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19.0</a:t>
            </a:r>
            <a:r>
              <a:rPr kumimoji="1" lang="ja-JP" altLang="en-US" sz="1050" dirty="0">
                <a:solidFill>
                  <a:schemeClr val="tx1"/>
                </a:solidFill>
              </a:rPr>
              <a:t>％</a:t>
            </a:r>
          </a:p>
        </p:txBody>
      </p:sp>
      <p:sp>
        <p:nvSpPr>
          <p:cNvPr id="45" name="正方形/長方形 44"/>
          <p:cNvSpPr/>
          <p:nvPr/>
        </p:nvSpPr>
        <p:spPr>
          <a:xfrm>
            <a:off x="2708657" y="1500174"/>
            <a:ext cx="77391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rPr>
              <a:t>27.2</a:t>
            </a:r>
            <a:r>
              <a:rPr lang="ja-JP" altLang="en-US" sz="1050" dirty="0">
                <a:solidFill>
                  <a:schemeClr val="tx1"/>
                </a:solidFill>
              </a:rPr>
              <a:t>％</a:t>
            </a:r>
            <a:endParaRPr kumimoji="1" lang="ja-JP" altLang="en-US" sz="1050" dirty="0">
              <a:solidFill>
                <a:schemeClr val="tx1"/>
              </a:solidFill>
            </a:endParaRPr>
          </a:p>
        </p:txBody>
      </p:sp>
      <p:sp>
        <p:nvSpPr>
          <p:cNvPr id="46" name="正方形/長方形 45"/>
          <p:cNvSpPr/>
          <p:nvPr/>
        </p:nvSpPr>
        <p:spPr>
          <a:xfrm>
            <a:off x="3173004" y="2428869"/>
            <a:ext cx="77391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19.6</a:t>
            </a:r>
            <a:r>
              <a:rPr kumimoji="1" lang="ja-JP" altLang="en-US" sz="1050" dirty="0">
                <a:solidFill>
                  <a:schemeClr val="tx1"/>
                </a:solidFill>
              </a:rPr>
              <a:t>％</a:t>
            </a:r>
          </a:p>
        </p:txBody>
      </p:sp>
      <p:sp>
        <p:nvSpPr>
          <p:cNvPr id="47" name="正方形/長方形 46"/>
          <p:cNvSpPr/>
          <p:nvPr/>
        </p:nvSpPr>
        <p:spPr>
          <a:xfrm>
            <a:off x="3482569" y="1571612"/>
            <a:ext cx="77391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solidFill>
                  <a:schemeClr val="tx1"/>
                </a:solidFill>
              </a:rPr>
              <a:t>26.3</a:t>
            </a:r>
            <a:r>
              <a:rPr kumimoji="1" lang="ja-JP" altLang="en-US" sz="1050" dirty="0">
                <a:solidFill>
                  <a:schemeClr val="tx1"/>
                </a:solidFill>
              </a:rPr>
              <a:t>％</a:t>
            </a:r>
          </a:p>
        </p:txBody>
      </p:sp>
      <p:sp>
        <p:nvSpPr>
          <p:cNvPr id="48" name="正方形/長方形 47"/>
          <p:cNvSpPr/>
          <p:nvPr/>
        </p:nvSpPr>
        <p:spPr>
          <a:xfrm>
            <a:off x="4024310" y="1714489"/>
            <a:ext cx="696521"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25.0</a:t>
            </a:r>
            <a:r>
              <a:rPr kumimoji="1" lang="ja-JP" altLang="en-US" sz="1050" dirty="0">
                <a:solidFill>
                  <a:schemeClr val="tx1"/>
                </a:solidFill>
              </a:rPr>
              <a:t>％</a:t>
            </a:r>
          </a:p>
        </p:txBody>
      </p:sp>
      <p:sp>
        <p:nvSpPr>
          <p:cNvPr id="49" name="正方形/長方形 48"/>
          <p:cNvSpPr/>
          <p:nvPr/>
        </p:nvSpPr>
        <p:spPr>
          <a:xfrm>
            <a:off x="4411266" y="1571612"/>
            <a:ext cx="696521"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24.6</a:t>
            </a:r>
            <a:r>
              <a:rPr kumimoji="1" lang="ja-JP" altLang="en-US" sz="1050" dirty="0">
                <a:solidFill>
                  <a:schemeClr val="tx1"/>
                </a:solidFill>
              </a:rPr>
              <a:t>％</a:t>
            </a:r>
          </a:p>
        </p:txBody>
      </p:sp>
      <p:sp>
        <p:nvSpPr>
          <p:cNvPr id="50" name="正方形/長方形 49"/>
          <p:cNvSpPr/>
          <p:nvPr/>
        </p:nvSpPr>
        <p:spPr>
          <a:xfrm>
            <a:off x="4720826" y="1714489"/>
            <a:ext cx="77391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25.0</a:t>
            </a:r>
            <a:r>
              <a:rPr kumimoji="1" lang="ja-JP" altLang="en-US" sz="1050" dirty="0">
                <a:solidFill>
                  <a:schemeClr val="tx1"/>
                </a:solidFill>
              </a:rPr>
              <a:t>％</a:t>
            </a:r>
          </a:p>
        </p:txBody>
      </p:sp>
      <p:sp>
        <p:nvSpPr>
          <p:cNvPr id="51" name="正方形/長方形 50"/>
          <p:cNvSpPr/>
          <p:nvPr/>
        </p:nvSpPr>
        <p:spPr>
          <a:xfrm>
            <a:off x="5185174" y="2357431"/>
            <a:ext cx="696521"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21.3</a:t>
            </a:r>
            <a:r>
              <a:rPr kumimoji="1" lang="ja-JP" altLang="en-US" sz="1050" dirty="0">
                <a:solidFill>
                  <a:schemeClr val="tx1"/>
                </a:solidFill>
              </a:rPr>
              <a:t>％</a:t>
            </a:r>
          </a:p>
        </p:txBody>
      </p:sp>
      <p:sp>
        <p:nvSpPr>
          <p:cNvPr id="52" name="正方形/長方形 51"/>
          <p:cNvSpPr/>
          <p:nvPr/>
        </p:nvSpPr>
        <p:spPr>
          <a:xfrm>
            <a:off x="1083444" y="5715016"/>
            <a:ext cx="696521" cy="4286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日本</a:t>
            </a:r>
          </a:p>
        </p:txBody>
      </p:sp>
      <p:sp>
        <p:nvSpPr>
          <p:cNvPr id="53" name="正方形/長方形 52"/>
          <p:cNvSpPr/>
          <p:nvPr/>
        </p:nvSpPr>
        <p:spPr>
          <a:xfrm>
            <a:off x="1857354" y="5715016"/>
            <a:ext cx="696521" cy="4286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イギリス</a:t>
            </a:r>
            <a:endParaRPr kumimoji="1" lang="ja-JP" altLang="en-US" sz="1400" dirty="0">
              <a:solidFill>
                <a:schemeClr val="tx1"/>
              </a:solidFill>
            </a:endParaRPr>
          </a:p>
        </p:txBody>
      </p:sp>
      <p:sp>
        <p:nvSpPr>
          <p:cNvPr id="54" name="正方形/長方形 53"/>
          <p:cNvSpPr/>
          <p:nvPr/>
        </p:nvSpPr>
        <p:spPr>
          <a:xfrm>
            <a:off x="2631269" y="5715016"/>
            <a:ext cx="696521" cy="4286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ドイツ</a:t>
            </a:r>
          </a:p>
        </p:txBody>
      </p:sp>
      <p:sp>
        <p:nvSpPr>
          <p:cNvPr id="55" name="正方形/長方形 54"/>
          <p:cNvSpPr/>
          <p:nvPr/>
        </p:nvSpPr>
        <p:spPr>
          <a:xfrm>
            <a:off x="3405179" y="5715016"/>
            <a:ext cx="696521" cy="4286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フランス</a:t>
            </a:r>
            <a:endParaRPr kumimoji="1" lang="ja-JP" altLang="en-US" sz="1400" dirty="0">
              <a:solidFill>
                <a:schemeClr val="tx1"/>
              </a:solidFill>
            </a:endParaRPr>
          </a:p>
        </p:txBody>
      </p:sp>
      <p:sp>
        <p:nvSpPr>
          <p:cNvPr id="56" name="正方形/長方形 55"/>
          <p:cNvSpPr/>
          <p:nvPr/>
        </p:nvSpPr>
        <p:spPr>
          <a:xfrm>
            <a:off x="4179089" y="5715016"/>
            <a:ext cx="696521" cy="4286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スェーデン</a:t>
            </a:r>
          </a:p>
        </p:txBody>
      </p:sp>
      <p:sp>
        <p:nvSpPr>
          <p:cNvPr id="57" name="正方形/長方形 56"/>
          <p:cNvSpPr/>
          <p:nvPr/>
        </p:nvSpPr>
        <p:spPr>
          <a:xfrm>
            <a:off x="4953004" y="5715016"/>
            <a:ext cx="696521" cy="4286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デンマーク</a:t>
            </a:r>
          </a:p>
        </p:txBody>
      </p:sp>
      <p:sp>
        <p:nvSpPr>
          <p:cNvPr id="58" name="正方形/長方形 57"/>
          <p:cNvSpPr/>
          <p:nvPr/>
        </p:nvSpPr>
        <p:spPr>
          <a:xfrm>
            <a:off x="1160834" y="1071546"/>
            <a:ext cx="4488688" cy="4286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日本と欧州の消費税</a:t>
            </a:r>
            <a:r>
              <a:rPr kumimoji="1" lang="ja-JP" altLang="en-US" sz="1400" b="1" dirty="0">
                <a:solidFill>
                  <a:schemeClr val="bg1"/>
                </a:solidFill>
              </a:rPr>
              <a:t>（付加価値税）</a:t>
            </a:r>
            <a:r>
              <a:rPr kumimoji="1" lang="ja-JP" altLang="en-US" b="1" dirty="0">
                <a:solidFill>
                  <a:schemeClr val="bg1"/>
                </a:solidFill>
              </a:rPr>
              <a:t>の比較</a:t>
            </a:r>
          </a:p>
        </p:txBody>
      </p:sp>
      <p:sp>
        <p:nvSpPr>
          <p:cNvPr id="59" name="メモ 58"/>
          <p:cNvSpPr/>
          <p:nvPr/>
        </p:nvSpPr>
        <p:spPr>
          <a:xfrm>
            <a:off x="5959086" y="285728"/>
            <a:ext cx="3405211" cy="571504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a:solidFill>
                <a:srgbClr val="FF0000"/>
              </a:solidFill>
              <a:latin typeface="+mj-ea"/>
            </a:endParaRPr>
          </a:p>
          <a:p>
            <a:r>
              <a:rPr lang="en-US" altLang="ja-JP" b="1" dirty="0">
                <a:solidFill>
                  <a:srgbClr val="FF0000"/>
                </a:solidFill>
                <a:latin typeface="+mj-ea"/>
              </a:rPr>
              <a:t>❐</a:t>
            </a:r>
            <a:r>
              <a:rPr lang="ja-JP" altLang="en-US" dirty="0">
                <a:solidFill>
                  <a:schemeClr val="tx1"/>
                </a:solidFill>
                <a:latin typeface="+mj-ea"/>
                <a:ea typeface="+mj-ea"/>
              </a:rPr>
              <a:t>日本の消費税を１０％に引き上げると税収に占める割合は　</a:t>
            </a:r>
            <a:r>
              <a:rPr lang="en-US" altLang="ja-JP" dirty="0">
                <a:solidFill>
                  <a:schemeClr val="tx1"/>
                </a:solidFill>
                <a:latin typeface="+mj-ea"/>
                <a:ea typeface="+mj-ea"/>
              </a:rPr>
              <a:t>25.6</a:t>
            </a:r>
            <a:r>
              <a:rPr lang="ja-JP" altLang="en-US" dirty="0">
                <a:solidFill>
                  <a:schemeClr val="tx1"/>
                </a:solidFill>
                <a:latin typeface="+mj-ea"/>
                <a:ea typeface="+mj-ea"/>
              </a:rPr>
              <a:t>％となる。イギリス、スェーデン、デンマークより高くなる。</a:t>
            </a:r>
            <a:endParaRPr lang="en-US" altLang="ja-JP" dirty="0">
              <a:solidFill>
                <a:schemeClr val="tx1"/>
              </a:solidFill>
              <a:latin typeface="+mj-ea"/>
              <a:ea typeface="+mj-ea"/>
            </a:endParaRPr>
          </a:p>
          <a:p>
            <a:r>
              <a:rPr lang="en-US" altLang="ja-JP" dirty="0">
                <a:solidFill>
                  <a:srgbClr val="FF0000"/>
                </a:solidFill>
                <a:latin typeface="+mj-ea"/>
              </a:rPr>
              <a:t>❐</a:t>
            </a:r>
            <a:r>
              <a:rPr lang="en-US" altLang="ja-JP" dirty="0">
                <a:solidFill>
                  <a:schemeClr val="tx1"/>
                </a:solidFill>
                <a:latin typeface="+mj-ea"/>
              </a:rPr>
              <a:t> </a:t>
            </a:r>
            <a:r>
              <a:rPr lang="ja-JP" altLang="en-US" dirty="0">
                <a:solidFill>
                  <a:schemeClr val="tx1"/>
                </a:solidFill>
                <a:latin typeface="+mj-ea"/>
              </a:rPr>
              <a:t>「ゼロ税率」（完全非課税）はイギリス</a:t>
            </a:r>
            <a:r>
              <a:rPr lang="ja-JP" altLang="en-US" sz="1400" dirty="0">
                <a:solidFill>
                  <a:schemeClr val="tx1"/>
                </a:solidFill>
                <a:latin typeface="+mj-ea"/>
              </a:rPr>
              <a:t>（食料品、書籍、国内旅客輸送、医薬品）</a:t>
            </a:r>
            <a:r>
              <a:rPr lang="ja-JP" altLang="en-US" dirty="0">
                <a:solidFill>
                  <a:schemeClr val="tx1"/>
                </a:solidFill>
                <a:latin typeface="+mj-ea"/>
              </a:rPr>
              <a:t>、スェーデン</a:t>
            </a:r>
            <a:r>
              <a:rPr lang="ja-JP" altLang="en-US" sz="1400" dirty="0">
                <a:solidFill>
                  <a:schemeClr val="tx1"/>
                </a:solidFill>
                <a:latin typeface="+mj-ea"/>
              </a:rPr>
              <a:t>（医療機関による処方）</a:t>
            </a:r>
            <a:r>
              <a:rPr lang="ja-JP" altLang="en-US" dirty="0">
                <a:solidFill>
                  <a:schemeClr val="tx1"/>
                </a:solidFill>
                <a:latin typeface="+mj-ea"/>
              </a:rPr>
              <a:t>の適用がある。</a:t>
            </a:r>
            <a:endParaRPr lang="en-US" altLang="ja-JP" dirty="0">
              <a:solidFill>
                <a:schemeClr val="tx1"/>
              </a:solidFill>
              <a:latin typeface="+mj-ea"/>
            </a:endParaRPr>
          </a:p>
          <a:p>
            <a:r>
              <a:rPr lang="en-US" altLang="ja-JP" b="1" dirty="0">
                <a:solidFill>
                  <a:srgbClr val="FF0000"/>
                </a:solidFill>
                <a:latin typeface="+mj-ea"/>
              </a:rPr>
              <a:t>❐</a:t>
            </a:r>
            <a:r>
              <a:rPr lang="ja-JP" altLang="en-US" dirty="0">
                <a:solidFill>
                  <a:schemeClr val="tx1"/>
                </a:solidFill>
                <a:latin typeface="+mj-ea"/>
              </a:rPr>
              <a:t>軽減税率の適用。ドイツ</a:t>
            </a:r>
            <a:r>
              <a:rPr lang="en-US" altLang="ja-JP" dirty="0">
                <a:solidFill>
                  <a:schemeClr val="tx1"/>
                </a:solidFill>
                <a:latin typeface="+mj-ea"/>
              </a:rPr>
              <a:t>7</a:t>
            </a:r>
            <a:r>
              <a:rPr lang="ja-JP" altLang="en-US" dirty="0">
                <a:solidFill>
                  <a:schemeClr val="tx1"/>
                </a:solidFill>
                <a:latin typeface="+mj-ea"/>
              </a:rPr>
              <a:t>％</a:t>
            </a:r>
            <a:r>
              <a:rPr lang="ja-JP" altLang="en-US" sz="1400" dirty="0">
                <a:solidFill>
                  <a:schemeClr val="tx1"/>
                </a:solidFill>
                <a:latin typeface="+mj-ea"/>
              </a:rPr>
              <a:t>（食料品、書籍、国内旅客輸送）</a:t>
            </a:r>
            <a:r>
              <a:rPr lang="ja-JP" altLang="en-US" dirty="0">
                <a:solidFill>
                  <a:schemeClr val="tx1"/>
                </a:solidFill>
                <a:latin typeface="+mj-ea"/>
              </a:rPr>
              <a:t>フランス</a:t>
            </a:r>
            <a:r>
              <a:rPr lang="en-US" altLang="ja-JP" dirty="0">
                <a:solidFill>
                  <a:schemeClr val="tx1"/>
                </a:solidFill>
                <a:latin typeface="+mj-ea"/>
                <a:ea typeface="+mj-ea"/>
              </a:rPr>
              <a:t>5.5</a:t>
            </a:r>
            <a:r>
              <a:rPr lang="ja-JP" altLang="en-US" dirty="0">
                <a:solidFill>
                  <a:schemeClr val="tx1"/>
                </a:solidFill>
                <a:latin typeface="+mj-ea"/>
                <a:ea typeface="+mj-ea"/>
              </a:rPr>
              <a:t>％</a:t>
            </a:r>
            <a:r>
              <a:rPr lang="ja-JP" altLang="en-US" sz="1400" dirty="0">
                <a:solidFill>
                  <a:schemeClr val="tx1"/>
                </a:solidFill>
                <a:latin typeface="+mj-ea"/>
              </a:rPr>
              <a:t>（食料品、書籍）</a:t>
            </a:r>
            <a:r>
              <a:rPr lang="ja-JP" altLang="en-US" dirty="0">
                <a:solidFill>
                  <a:schemeClr val="tx1"/>
                </a:solidFill>
                <a:latin typeface="+mj-ea"/>
              </a:rPr>
              <a:t>、</a:t>
            </a:r>
            <a:r>
              <a:rPr lang="en-US" altLang="ja-JP" dirty="0">
                <a:solidFill>
                  <a:schemeClr val="tx1"/>
                </a:solidFill>
                <a:latin typeface="+mj-ea"/>
              </a:rPr>
              <a:t>2.1</a:t>
            </a:r>
            <a:r>
              <a:rPr lang="ja-JP" altLang="en-US" dirty="0">
                <a:solidFill>
                  <a:schemeClr val="tx1"/>
                </a:solidFill>
                <a:latin typeface="+mj-ea"/>
              </a:rPr>
              <a:t>％</a:t>
            </a:r>
            <a:r>
              <a:rPr lang="ja-JP" altLang="en-US" sz="1400" dirty="0">
                <a:solidFill>
                  <a:schemeClr val="tx1"/>
                </a:solidFill>
                <a:latin typeface="+mj-ea"/>
              </a:rPr>
              <a:t>（新聞、医薬品）</a:t>
            </a:r>
            <a:r>
              <a:rPr lang="ja-JP" altLang="en-US" dirty="0">
                <a:solidFill>
                  <a:schemeClr val="tx1"/>
                </a:solidFill>
                <a:latin typeface="+mj-ea"/>
              </a:rPr>
              <a:t>スェーデン</a:t>
            </a:r>
            <a:r>
              <a:rPr lang="en-US" altLang="ja-JP" dirty="0">
                <a:solidFill>
                  <a:schemeClr val="tx1"/>
                </a:solidFill>
                <a:latin typeface="+mj-ea"/>
              </a:rPr>
              <a:t>12</a:t>
            </a:r>
            <a:r>
              <a:rPr lang="ja-JP" altLang="en-US" dirty="0">
                <a:solidFill>
                  <a:schemeClr val="tx1"/>
                </a:solidFill>
                <a:latin typeface="+mj-ea"/>
              </a:rPr>
              <a:t>％</a:t>
            </a:r>
            <a:r>
              <a:rPr lang="ja-JP" altLang="en-US" sz="1400" dirty="0">
                <a:solidFill>
                  <a:schemeClr val="tx1"/>
                </a:solidFill>
                <a:latin typeface="+mj-ea"/>
              </a:rPr>
              <a:t>（食料品）</a:t>
            </a:r>
            <a:r>
              <a:rPr lang="ja-JP" altLang="en-US" dirty="0">
                <a:solidFill>
                  <a:schemeClr val="tx1"/>
                </a:solidFill>
                <a:latin typeface="+mj-ea"/>
              </a:rPr>
              <a:t>、６％</a:t>
            </a:r>
            <a:r>
              <a:rPr lang="ja-JP" altLang="en-US" sz="1400" dirty="0">
                <a:solidFill>
                  <a:schemeClr val="tx1"/>
                </a:solidFill>
                <a:latin typeface="+mj-ea"/>
              </a:rPr>
              <a:t>（書籍、映画、旅客輸送）</a:t>
            </a:r>
            <a:endParaRPr lang="en-US" altLang="ja-JP" sz="1400" dirty="0">
              <a:solidFill>
                <a:schemeClr val="tx1"/>
              </a:solidFill>
              <a:latin typeface="+mj-ea"/>
            </a:endParaRPr>
          </a:p>
          <a:p>
            <a:r>
              <a:rPr lang="en-US" altLang="ja-JP" b="1" dirty="0">
                <a:solidFill>
                  <a:srgbClr val="FF0000"/>
                </a:solidFill>
                <a:latin typeface="+mj-ea"/>
              </a:rPr>
              <a:t> ❐</a:t>
            </a:r>
            <a:r>
              <a:rPr lang="en-US" altLang="ja-JP" dirty="0">
                <a:solidFill>
                  <a:schemeClr val="tx1"/>
                </a:solidFill>
                <a:latin typeface="+mj-ea"/>
                <a:ea typeface="+mj-ea"/>
              </a:rPr>
              <a:t>EU</a:t>
            </a:r>
            <a:r>
              <a:rPr lang="ja-JP" altLang="en-US" dirty="0">
                <a:solidFill>
                  <a:schemeClr val="tx1"/>
                </a:solidFill>
                <a:latin typeface="+mj-ea"/>
                <a:ea typeface="+mj-ea"/>
              </a:rPr>
              <a:t>連合は「付加価値税の税率は</a:t>
            </a:r>
            <a:r>
              <a:rPr lang="en-US" altLang="ja-JP" dirty="0">
                <a:solidFill>
                  <a:schemeClr val="tx1"/>
                </a:solidFill>
                <a:latin typeface="+mj-ea"/>
                <a:ea typeface="+mj-ea"/>
              </a:rPr>
              <a:t>15</a:t>
            </a:r>
            <a:r>
              <a:rPr lang="ja-JP" altLang="en-US" dirty="0">
                <a:solidFill>
                  <a:schemeClr val="tx1"/>
                </a:solidFill>
                <a:latin typeface="+mj-ea"/>
                <a:ea typeface="+mj-ea"/>
              </a:rPr>
              <a:t>％以上」と経済統合に伴い、足並みをそろえる必要がある。</a:t>
            </a:r>
            <a:r>
              <a:rPr lang="en-US" altLang="ja-JP" dirty="0">
                <a:solidFill>
                  <a:schemeClr val="tx1"/>
                </a:solidFill>
                <a:latin typeface="+mj-ea"/>
                <a:ea typeface="+mj-ea"/>
              </a:rPr>
              <a:t> </a:t>
            </a:r>
          </a:p>
          <a:p>
            <a:r>
              <a:rPr lang="en-US" altLang="ja-JP" dirty="0">
                <a:solidFill>
                  <a:srgbClr val="FF0000"/>
                </a:solidFill>
                <a:latin typeface="+mj-ea"/>
              </a:rPr>
              <a:t>❐</a:t>
            </a:r>
            <a:r>
              <a:rPr lang="ja-JP" altLang="en-US" dirty="0">
                <a:solidFill>
                  <a:schemeClr val="tx1"/>
                </a:solidFill>
                <a:latin typeface="+mj-ea"/>
              </a:rPr>
              <a:t>第</a:t>
            </a:r>
            <a:r>
              <a:rPr lang="en-US" altLang="ja-JP" dirty="0">
                <a:solidFill>
                  <a:schemeClr val="tx1"/>
                </a:solidFill>
                <a:latin typeface="+mj-ea"/>
              </a:rPr>
              <a:t>2</a:t>
            </a:r>
            <a:r>
              <a:rPr lang="ja-JP" altLang="en-US" dirty="0">
                <a:solidFill>
                  <a:schemeClr val="tx1"/>
                </a:solidFill>
                <a:latin typeface="+mj-ea"/>
              </a:rPr>
              <a:t>次大戦の「戦費調達」</a:t>
            </a:r>
            <a:r>
              <a:rPr lang="en-US" altLang="ja-JP" dirty="0">
                <a:solidFill>
                  <a:schemeClr val="tx1"/>
                </a:solidFill>
                <a:latin typeface="+mj-ea"/>
              </a:rPr>
              <a:t>(</a:t>
            </a:r>
            <a:r>
              <a:rPr lang="ja-JP" altLang="en-US" dirty="0">
                <a:solidFill>
                  <a:schemeClr val="tx1"/>
                </a:solidFill>
                <a:latin typeface="+mj-ea"/>
              </a:rPr>
              <a:t>仏</a:t>
            </a:r>
            <a:r>
              <a:rPr lang="en-US" altLang="ja-JP" dirty="0">
                <a:solidFill>
                  <a:schemeClr val="tx1"/>
                </a:solidFill>
                <a:latin typeface="+mj-ea"/>
              </a:rPr>
              <a:t>)</a:t>
            </a:r>
            <a:r>
              <a:rPr lang="ja-JP" altLang="en-US" dirty="0">
                <a:solidFill>
                  <a:schemeClr val="tx1"/>
                </a:solidFill>
                <a:latin typeface="+mj-ea"/>
              </a:rPr>
              <a:t>で導入され、それが残ってきた歴史的経過がある</a:t>
            </a:r>
            <a:r>
              <a:rPr lang="ja-JP" altLang="en-US" b="1" dirty="0">
                <a:solidFill>
                  <a:schemeClr val="tx1"/>
                </a:solidFill>
                <a:latin typeface="+mj-ea"/>
              </a:rPr>
              <a:t>。</a:t>
            </a:r>
            <a:endParaRPr kumimoji="1" lang="ja-JP" altLang="en-US" dirty="0">
              <a:solidFill>
                <a:schemeClr val="tx1"/>
              </a:solidFill>
            </a:endParaRPr>
          </a:p>
        </p:txBody>
      </p:sp>
      <p:sp>
        <p:nvSpPr>
          <p:cNvPr id="61" name="正方形/長方形 60"/>
          <p:cNvSpPr/>
          <p:nvPr/>
        </p:nvSpPr>
        <p:spPr>
          <a:xfrm>
            <a:off x="1083445" y="4143380"/>
            <a:ext cx="309565" cy="71438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470398" y="1928802"/>
            <a:ext cx="309565" cy="157163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flipV="1">
            <a:off x="1666855" y="1000108"/>
            <a:ext cx="4369625" cy="1357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1006052" y="3429000"/>
            <a:ext cx="4798252"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406" y="428604"/>
            <a:ext cx="8929750" cy="571504"/>
          </a:xfrm>
          <a:solidFill>
            <a:schemeClr val="tx2">
              <a:lumMod val="60000"/>
              <a:lumOff val="40000"/>
            </a:schemeClr>
          </a:solidFill>
        </p:spPr>
        <p:txBody>
          <a:bodyPr>
            <a:noAutofit/>
          </a:bodyPr>
          <a:lstStyle/>
          <a:p>
            <a:r>
              <a:rPr lang="ja-JP" altLang="en-US" sz="2800" b="1" dirty="0">
                <a:solidFill>
                  <a:schemeClr val="bg1"/>
                </a:solidFill>
                <a:latin typeface="ＭＳ Ｐゴシック" pitchFamily="50" charset="-128"/>
                <a:ea typeface="ＭＳ Ｐゴシック" pitchFamily="50" charset="-128"/>
              </a:rPr>
              <a:t>独や仏に進出しているメーカーは現地では負担している</a:t>
            </a:r>
            <a:endParaRPr kumimoji="1" lang="ja-JP" altLang="en-US" sz="2800" b="1" dirty="0">
              <a:solidFill>
                <a:schemeClr val="bg1"/>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309533" y="1142984"/>
            <a:ext cx="9364330" cy="5072098"/>
          </a:xfrm>
          <a:solidFill>
            <a:schemeClr val="accent6">
              <a:lumMod val="20000"/>
              <a:lumOff val="80000"/>
            </a:schemeClr>
          </a:solidFill>
          <a:ln>
            <a:solidFill>
              <a:schemeClr val="tx1"/>
            </a:solidFill>
          </a:ln>
        </p:spPr>
        <p:txBody>
          <a:bodyPr>
            <a:normAutofit fontScale="77500" lnSpcReduction="20000"/>
          </a:bodyPr>
          <a:lstStyle/>
          <a:p>
            <a:pPr>
              <a:buNone/>
            </a:pPr>
            <a:endParaRPr kumimoji="1" lang="en-US" altLang="ja-JP" dirty="0">
              <a:latin typeface="ＭＳ Ｐゴシック" pitchFamily="50" charset="-128"/>
              <a:ea typeface="ＭＳ Ｐゴシック" pitchFamily="50" charset="-128"/>
            </a:endParaRPr>
          </a:p>
          <a:p>
            <a:pPr>
              <a:buNone/>
            </a:pPr>
            <a:endParaRPr lang="en-US" altLang="ja-JP" dirty="0">
              <a:latin typeface="ＭＳ Ｐゴシック" pitchFamily="50" charset="-128"/>
              <a:ea typeface="ＭＳ Ｐゴシック" pitchFamily="50" charset="-128"/>
            </a:endParaRPr>
          </a:p>
          <a:p>
            <a:pPr>
              <a:buNone/>
            </a:pPr>
            <a:endParaRPr kumimoji="1" lang="en-US" altLang="ja-JP" sz="1800" dirty="0">
              <a:latin typeface="ＭＳ Ｐゴシック" pitchFamily="50" charset="-128"/>
              <a:ea typeface="ＭＳ Ｐゴシック" pitchFamily="50" charset="-128"/>
            </a:endParaRPr>
          </a:p>
          <a:p>
            <a:pPr>
              <a:buNone/>
            </a:pPr>
            <a:endParaRPr lang="en-US" altLang="ja-JP" sz="1800" dirty="0">
              <a:latin typeface="ＭＳ Ｐゴシック" pitchFamily="50" charset="-128"/>
              <a:ea typeface="ＭＳ Ｐゴシック" pitchFamily="50" charset="-128"/>
            </a:endParaRPr>
          </a:p>
          <a:p>
            <a:pPr>
              <a:buNone/>
            </a:pPr>
            <a:endParaRPr kumimoji="1" lang="en-US" altLang="ja-JP" sz="1800" dirty="0">
              <a:latin typeface="ＭＳ Ｐゴシック" pitchFamily="50" charset="-128"/>
              <a:ea typeface="ＭＳ Ｐゴシック" pitchFamily="50" charset="-128"/>
            </a:endParaRPr>
          </a:p>
          <a:p>
            <a:pPr>
              <a:buNone/>
            </a:pPr>
            <a:endParaRPr kumimoji="1" lang="en-US" altLang="ja-JP" dirty="0">
              <a:latin typeface="ＭＳ Ｐゴシック" pitchFamily="50" charset="-128"/>
              <a:ea typeface="ＭＳ Ｐゴシック" pitchFamily="50" charset="-128"/>
            </a:endParaRPr>
          </a:p>
          <a:p>
            <a:pPr>
              <a:buNone/>
            </a:pPr>
            <a:endParaRPr kumimoji="1" lang="en-US" altLang="ja-JP" dirty="0">
              <a:latin typeface="ＭＳ Ｐゴシック" pitchFamily="50" charset="-128"/>
              <a:ea typeface="ＭＳ Ｐゴシック" pitchFamily="50" charset="-128"/>
            </a:endParaRPr>
          </a:p>
          <a:p>
            <a:pPr>
              <a:buNone/>
            </a:pPr>
            <a:endParaRPr lang="en-US" altLang="ja-JP" dirty="0">
              <a:latin typeface="ＭＳ Ｐゴシック" pitchFamily="50" charset="-128"/>
              <a:ea typeface="ＭＳ Ｐゴシック" pitchFamily="50" charset="-128"/>
            </a:endParaRPr>
          </a:p>
          <a:p>
            <a:pPr>
              <a:buNone/>
            </a:pPr>
            <a:endParaRPr lang="en-US" altLang="ja-JP" dirty="0">
              <a:latin typeface="ＭＳ Ｐゴシック" pitchFamily="50" charset="-128"/>
              <a:ea typeface="ＭＳ Ｐゴシック" pitchFamily="50" charset="-128"/>
            </a:endParaRPr>
          </a:p>
          <a:p>
            <a:pPr>
              <a:buNone/>
            </a:pPr>
            <a:r>
              <a:rPr kumimoji="1" lang="ja-JP" altLang="en-US" dirty="0">
                <a:latin typeface="ＭＳ Ｐゴシック" pitchFamily="50" charset="-128"/>
                <a:ea typeface="ＭＳ Ｐゴシック" pitchFamily="50" charset="-128"/>
              </a:rPr>
              <a:t>　　</a:t>
            </a:r>
            <a:endParaRPr kumimoji="1" lang="en-US" altLang="ja-JP" dirty="0">
              <a:latin typeface="ＭＳ Ｐゴシック" pitchFamily="50" charset="-128"/>
              <a:ea typeface="ＭＳ Ｐゴシック" pitchFamily="50" charset="-128"/>
            </a:endParaRPr>
          </a:p>
          <a:p>
            <a:pPr>
              <a:buNone/>
            </a:pPr>
            <a:endParaRPr kumimoji="1" lang="en-US" altLang="ja-JP" dirty="0">
              <a:latin typeface="ＭＳ Ｐゴシック" pitchFamily="50" charset="-128"/>
              <a:ea typeface="ＭＳ Ｐゴシック" pitchFamily="50" charset="-128"/>
            </a:endParaRPr>
          </a:p>
          <a:p>
            <a:pPr>
              <a:buNone/>
            </a:pPr>
            <a:r>
              <a:rPr lang="ja-JP" altLang="en-US" dirty="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a:p>
            <a:pPr>
              <a:buNone/>
            </a:pPr>
            <a:r>
              <a:rPr kumimoji="1" lang="ja-JP" altLang="en-US" dirty="0">
                <a:latin typeface="ＭＳ Ｐゴシック" pitchFamily="50" charset="-128"/>
                <a:ea typeface="ＭＳ Ｐゴシック" pitchFamily="50" charset="-128"/>
              </a:rPr>
              <a:t>　　　</a:t>
            </a:r>
            <a:endParaRPr kumimoji="1" lang="en-US" altLang="ja-JP" dirty="0">
              <a:latin typeface="ＭＳ Ｐゴシック" pitchFamily="50" charset="-128"/>
              <a:ea typeface="ＭＳ Ｐゴシック" pitchFamily="50" charset="-128"/>
            </a:endParaRPr>
          </a:p>
          <a:p>
            <a:pPr>
              <a:buNone/>
            </a:pPr>
            <a:r>
              <a:rPr lang="ja-JP" altLang="en-US" sz="2800" dirty="0">
                <a:latin typeface="ＭＳ Ｐゴシック" pitchFamily="50" charset="-128"/>
                <a:ea typeface="ＭＳ Ｐゴシック" pitchFamily="50" charset="-128"/>
              </a:rPr>
              <a:t>　</a:t>
            </a:r>
            <a:r>
              <a:rPr lang="ja-JP" altLang="en-US" sz="3100" dirty="0">
                <a:latin typeface="ＭＳ Ｐゴシック" pitchFamily="50" charset="-128"/>
                <a:ea typeface="ＭＳ Ｐゴシック" pitchFamily="50" charset="-128"/>
              </a:rPr>
              <a:t>    </a:t>
            </a:r>
            <a:r>
              <a:rPr kumimoji="1" lang="ja-JP" altLang="en-US" sz="3100" b="1" dirty="0">
                <a:latin typeface="ＭＳ Ｐゴシック" pitchFamily="50" charset="-128"/>
                <a:ea typeface="ＭＳ Ｐゴシック" pitchFamily="50" charset="-128"/>
              </a:rPr>
              <a:t>日本　  米国　 英国　  独国　 仏国</a:t>
            </a:r>
            <a:endParaRPr kumimoji="1" lang="en-US" altLang="ja-JP" sz="3100" b="1" dirty="0">
              <a:latin typeface="ＭＳ Ｐゴシック" pitchFamily="50" charset="-128"/>
              <a:ea typeface="ＭＳ Ｐゴシック" pitchFamily="50" charset="-128"/>
            </a:endParaRPr>
          </a:p>
        </p:txBody>
      </p:sp>
      <p:sp>
        <p:nvSpPr>
          <p:cNvPr id="57" name="スライド番号プレースホルダ 56"/>
          <p:cNvSpPr>
            <a:spLocks noGrp="1"/>
          </p:cNvSpPr>
          <p:nvPr>
            <p:ph type="sldNum" sz="quarter" idx="12"/>
          </p:nvPr>
        </p:nvSpPr>
        <p:spPr/>
        <p:txBody>
          <a:bodyPr/>
          <a:lstStyle/>
          <a:p>
            <a:fld id="{A55F6373-3133-431B-A341-E995000F8430}" type="slidenum">
              <a:rPr lang="en-US" altLang="ja-JP" smtClean="0"/>
              <a:pPr/>
              <a:t>21</a:t>
            </a:fld>
            <a:endParaRPr lang="en-US" altLang="ja-JP"/>
          </a:p>
        </p:txBody>
      </p:sp>
      <p:cxnSp>
        <p:nvCxnSpPr>
          <p:cNvPr id="5" name="直線コネクタ 4"/>
          <p:cNvCxnSpPr/>
          <p:nvPr/>
        </p:nvCxnSpPr>
        <p:spPr>
          <a:xfrm>
            <a:off x="1006052" y="5429264"/>
            <a:ext cx="47982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a:off x="-600476" y="3821879"/>
            <a:ext cx="3213916" cy="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540875" y="1750177"/>
            <a:ext cx="929488" cy="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86924" y="4714884"/>
            <a:ext cx="54173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10</a:t>
            </a:r>
            <a:endParaRPr kumimoji="1" lang="ja-JP" altLang="en-US" dirty="0">
              <a:solidFill>
                <a:schemeClr val="tx1"/>
              </a:solidFill>
              <a:latin typeface="+mn-ea"/>
            </a:endParaRPr>
          </a:p>
        </p:txBody>
      </p:sp>
      <p:sp>
        <p:nvSpPr>
          <p:cNvPr id="15" name="正方形/長方形 14"/>
          <p:cNvSpPr/>
          <p:nvPr/>
        </p:nvSpPr>
        <p:spPr>
          <a:xfrm>
            <a:off x="386924" y="4000504"/>
            <a:ext cx="541737"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20</a:t>
            </a:r>
            <a:endParaRPr kumimoji="1" lang="ja-JP" altLang="en-US" dirty="0">
              <a:solidFill>
                <a:schemeClr val="tx1"/>
              </a:solidFill>
              <a:latin typeface="+mn-ea"/>
            </a:endParaRPr>
          </a:p>
        </p:txBody>
      </p:sp>
      <p:sp>
        <p:nvSpPr>
          <p:cNvPr id="16" name="正方形/長方形 15"/>
          <p:cNvSpPr/>
          <p:nvPr/>
        </p:nvSpPr>
        <p:spPr>
          <a:xfrm>
            <a:off x="386924" y="3286125"/>
            <a:ext cx="54173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30</a:t>
            </a:r>
            <a:endParaRPr kumimoji="1" lang="ja-JP" altLang="en-US" dirty="0">
              <a:solidFill>
                <a:schemeClr val="tx1"/>
              </a:solidFill>
              <a:latin typeface="+mn-ea"/>
            </a:endParaRPr>
          </a:p>
        </p:txBody>
      </p:sp>
      <p:sp>
        <p:nvSpPr>
          <p:cNvPr id="17" name="正方形/長方形 16"/>
          <p:cNvSpPr/>
          <p:nvPr/>
        </p:nvSpPr>
        <p:spPr>
          <a:xfrm>
            <a:off x="386924" y="2571744"/>
            <a:ext cx="54173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40</a:t>
            </a:r>
            <a:endParaRPr kumimoji="1" lang="ja-JP" altLang="en-US" dirty="0">
              <a:solidFill>
                <a:schemeClr val="tx1"/>
              </a:solidFill>
              <a:latin typeface="+mn-ea"/>
            </a:endParaRPr>
          </a:p>
        </p:txBody>
      </p:sp>
      <p:sp>
        <p:nvSpPr>
          <p:cNvPr id="18" name="正方形/長方形 17"/>
          <p:cNvSpPr/>
          <p:nvPr/>
        </p:nvSpPr>
        <p:spPr>
          <a:xfrm>
            <a:off x="386924" y="1785926"/>
            <a:ext cx="541737"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50</a:t>
            </a:r>
            <a:endParaRPr kumimoji="1" lang="ja-JP" altLang="en-US" dirty="0">
              <a:solidFill>
                <a:schemeClr val="tx1"/>
              </a:solidFill>
              <a:latin typeface="+mn-ea"/>
            </a:endParaRPr>
          </a:p>
        </p:txBody>
      </p:sp>
      <p:sp>
        <p:nvSpPr>
          <p:cNvPr id="19" name="正方形/長方形 18"/>
          <p:cNvSpPr/>
          <p:nvPr/>
        </p:nvSpPr>
        <p:spPr>
          <a:xfrm>
            <a:off x="464313" y="1357299"/>
            <a:ext cx="46434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a:t>
            </a:r>
          </a:p>
        </p:txBody>
      </p:sp>
      <p:sp>
        <p:nvSpPr>
          <p:cNvPr id="20" name="正方形/長方形 19"/>
          <p:cNvSpPr/>
          <p:nvPr/>
        </p:nvSpPr>
        <p:spPr>
          <a:xfrm>
            <a:off x="1083442" y="4714884"/>
            <a:ext cx="773912" cy="7143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11.2</a:t>
            </a:r>
            <a:endParaRPr kumimoji="1" lang="ja-JP" altLang="en-US" dirty="0">
              <a:solidFill>
                <a:schemeClr val="tx1"/>
              </a:solidFill>
              <a:latin typeface="+mn-ea"/>
            </a:endParaRPr>
          </a:p>
        </p:txBody>
      </p:sp>
      <p:sp>
        <p:nvSpPr>
          <p:cNvPr id="21" name="正方形/長方形 20"/>
          <p:cNvSpPr/>
          <p:nvPr/>
        </p:nvSpPr>
        <p:spPr>
          <a:xfrm>
            <a:off x="1083442" y="3929066"/>
            <a:ext cx="773912" cy="78581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11.8</a:t>
            </a:r>
            <a:r>
              <a:rPr kumimoji="1" lang="ja-JP" altLang="en-US" dirty="0"/>
              <a:t>　</a:t>
            </a:r>
          </a:p>
        </p:txBody>
      </p:sp>
      <p:sp>
        <p:nvSpPr>
          <p:cNvPr id="22" name="正方形/長方形 21"/>
          <p:cNvSpPr/>
          <p:nvPr/>
        </p:nvSpPr>
        <p:spPr>
          <a:xfrm>
            <a:off x="1083442" y="3357562"/>
            <a:ext cx="773912" cy="57150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7.4</a:t>
            </a:r>
            <a:r>
              <a:rPr lang="ja-JP" altLang="en-US" dirty="0">
                <a:solidFill>
                  <a:schemeClr val="tx1"/>
                </a:solidFill>
              </a:rPr>
              <a:t>　</a:t>
            </a:r>
            <a:endParaRPr kumimoji="1" lang="ja-JP" altLang="en-US" dirty="0">
              <a:solidFill>
                <a:schemeClr val="tx1"/>
              </a:solidFill>
            </a:endParaRPr>
          </a:p>
        </p:txBody>
      </p:sp>
      <p:sp>
        <p:nvSpPr>
          <p:cNvPr id="23" name="正方形/長方形 22"/>
          <p:cNvSpPr/>
          <p:nvPr/>
        </p:nvSpPr>
        <p:spPr>
          <a:xfrm>
            <a:off x="738158" y="6072206"/>
            <a:ext cx="1083476" cy="35719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国税</a:t>
            </a:r>
            <a:r>
              <a:rPr kumimoji="1" lang="en-US" altLang="ja-JP" dirty="0"/>
              <a:t> </a:t>
            </a:r>
            <a:endParaRPr kumimoji="1" lang="ja-JP" altLang="en-US" dirty="0"/>
          </a:p>
        </p:txBody>
      </p:sp>
      <p:sp>
        <p:nvSpPr>
          <p:cNvPr id="24" name="正方形/長方形 23"/>
          <p:cNvSpPr/>
          <p:nvPr/>
        </p:nvSpPr>
        <p:spPr>
          <a:xfrm>
            <a:off x="1952605" y="6072206"/>
            <a:ext cx="1083476" cy="35719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地方税</a:t>
            </a:r>
          </a:p>
        </p:txBody>
      </p:sp>
      <p:sp>
        <p:nvSpPr>
          <p:cNvPr id="25" name="正方形/長方形 24"/>
          <p:cNvSpPr/>
          <p:nvPr/>
        </p:nvSpPr>
        <p:spPr>
          <a:xfrm>
            <a:off x="3167052" y="6072206"/>
            <a:ext cx="1470431" cy="3571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社会保険料</a:t>
            </a:r>
          </a:p>
        </p:txBody>
      </p:sp>
      <p:cxnSp>
        <p:nvCxnSpPr>
          <p:cNvPr id="30" name="直線コネクタ 29"/>
          <p:cNvCxnSpPr/>
          <p:nvPr/>
        </p:nvCxnSpPr>
        <p:spPr>
          <a:xfrm rot="10800000">
            <a:off x="1006054" y="2000240"/>
            <a:ext cx="773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0800000">
            <a:off x="1006054" y="2714620"/>
            <a:ext cx="773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10800000">
            <a:off x="1006054" y="3429000"/>
            <a:ext cx="773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0800000">
            <a:off x="1006054" y="4143380"/>
            <a:ext cx="773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1006054" y="4786322"/>
            <a:ext cx="773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012136" y="4214818"/>
            <a:ext cx="773912" cy="12144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18.9</a:t>
            </a:r>
            <a:endParaRPr kumimoji="1" lang="ja-JP" altLang="en-US" dirty="0">
              <a:solidFill>
                <a:schemeClr val="tx1"/>
              </a:solidFill>
              <a:latin typeface="+mn-ea"/>
            </a:endParaRPr>
          </a:p>
        </p:txBody>
      </p:sp>
      <p:sp>
        <p:nvSpPr>
          <p:cNvPr id="40" name="正方形/長方形 39"/>
          <p:cNvSpPr/>
          <p:nvPr/>
        </p:nvSpPr>
        <p:spPr>
          <a:xfrm>
            <a:off x="2012136" y="4000505"/>
            <a:ext cx="773912" cy="21431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3.5</a:t>
            </a:r>
            <a:endParaRPr kumimoji="1" lang="ja-JP" altLang="en-US" dirty="0">
              <a:solidFill>
                <a:schemeClr val="tx1"/>
              </a:solidFill>
              <a:latin typeface="+mn-ea"/>
            </a:endParaRPr>
          </a:p>
        </p:txBody>
      </p:sp>
      <p:sp>
        <p:nvSpPr>
          <p:cNvPr id="41" name="正方形/長方形 40"/>
          <p:cNvSpPr/>
          <p:nvPr/>
        </p:nvSpPr>
        <p:spPr>
          <a:xfrm>
            <a:off x="2012136" y="3714752"/>
            <a:ext cx="773912" cy="2857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4.5</a:t>
            </a:r>
            <a:r>
              <a:rPr kumimoji="1" lang="ja-JP" altLang="en-US" dirty="0">
                <a:solidFill>
                  <a:schemeClr val="tx1"/>
                </a:solidFill>
              </a:rPr>
              <a:t>　</a:t>
            </a:r>
          </a:p>
        </p:txBody>
      </p:sp>
      <p:sp>
        <p:nvSpPr>
          <p:cNvPr id="42" name="正方形/長方形 41"/>
          <p:cNvSpPr/>
          <p:nvPr/>
        </p:nvSpPr>
        <p:spPr>
          <a:xfrm>
            <a:off x="2940830" y="4572008"/>
            <a:ext cx="773912" cy="8572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14.5</a:t>
            </a:r>
            <a:endParaRPr kumimoji="1" lang="ja-JP" altLang="en-US" dirty="0">
              <a:solidFill>
                <a:schemeClr val="tx1"/>
              </a:solidFill>
              <a:latin typeface="+mn-ea"/>
            </a:endParaRPr>
          </a:p>
        </p:txBody>
      </p:sp>
      <p:sp>
        <p:nvSpPr>
          <p:cNvPr id="43" name="正方形/長方形 42"/>
          <p:cNvSpPr/>
          <p:nvPr/>
        </p:nvSpPr>
        <p:spPr>
          <a:xfrm>
            <a:off x="2940830" y="4071942"/>
            <a:ext cx="773912" cy="50006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6.1</a:t>
            </a:r>
            <a:endParaRPr kumimoji="1" lang="ja-JP" altLang="en-US" dirty="0">
              <a:solidFill>
                <a:schemeClr val="tx1"/>
              </a:solidFill>
              <a:latin typeface="+mn-ea"/>
            </a:endParaRPr>
          </a:p>
        </p:txBody>
      </p:sp>
      <p:sp>
        <p:nvSpPr>
          <p:cNvPr id="44" name="正方形/長方形 43"/>
          <p:cNvSpPr/>
          <p:nvPr/>
        </p:nvSpPr>
        <p:spPr>
          <a:xfrm>
            <a:off x="3869524" y="4643446"/>
            <a:ext cx="773912" cy="7858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13.1</a:t>
            </a:r>
            <a:endParaRPr kumimoji="1" lang="ja-JP" altLang="en-US" dirty="0">
              <a:solidFill>
                <a:schemeClr val="tx1"/>
              </a:solidFill>
              <a:latin typeface="+mn-ea"/>
            </a:endParaRPr>
          </a:p>
        </p:txBody>
      </p:sp>
      <p:sp>
        <p:nvSpPr>
          <p:cNvPr id="45" name="正方形/長方形 44"/>
          <p:cNvSpPr/>
          <p:nvPr/>
        </p:nvSpPr>
        <p:spPr>
          <a:xfrm>
            <a:off x="3869524" y="3857628"/>
            <a:ext cx="773912" cy="78581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12.1</a:t>
            </a:r>
            <a:endParaRPr kumimoji="1" lang="ja-JP" altLang="en-US" dirty="0">
              <a:solidFill>
                <a:schemeClr val="tx1"/>
              </a:solidFill>
              <a:latin typeface="+mn-ea"/>
            </a:endParaRPr>
          </a:p>
        </p:txBody>
      </p:sp>
      <p:sp>
        <p:nvSpPr>
          <p:cNvPr id="46" name="正方形/長方形 45"/>
          <p:cNvSpPr/>
          <p:nvPr/>
        </p:nvSpPr>
        <p:spPr>
          <a:xfrm>
            <a:off x="3869524" y="3143248"/>
            <a:ext cx="773912" cy="7143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a:p>
            <a:pPr algn="ctr"/>
            <a:r>
              <a:rPr kumimoji="1" lang="en-US" altLang="ja-JP" dirty="0">
                <a:solidFill>
                  <a:schemeClr val="tx1"/>
                </a:solidFill>
                <a:latin typeface="+mn-ea"/>
              </a:rPr>
              <a:t>11.7</a:t>
            </a:r>
            <a:endParaRPr kumimoji="1" lang="ja-JP" altLang="en-US" dirty="0">
              <a:solidFill>
                <a:schemeClr val="tx1"/>
              </a:solidFill>
              <a:latin typeface="+mn-ea"/>
            </a:endParaRPr>
          </a:p>
        </p:txBody>
      </p:sp>
      <p:sp>
        <p:nvSpPr>
          <p:cNvPr id="47" name="正方形/長方形 46"/>
          <p:cNvSpPr/>
          <p:nvPr/>
        </p:nvSpPr>
        <p:spPr>
          <a:xfrm>
            <a:off x="4798218" y="4214818"/>
            <a:ext cx="773912" cy="12144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19.3</a:t>
            </a:r>
            <a:endParaRPr kumimoji="1" lang="ja-JP" altLang="en-US" dirty="0">
              <a:solidFill>
                <a:schemeClr val="tx1"/>
              </a:solidFill>
              <a:latin typeface="+mn-ea"/>
            </a:endParaRPr>
          </a:p>
        </p:txBody>
      </p:sp>
      <p:sp>
        <p:nvSpPr>
          <p:cNvPr id="48" name="正方形/長方形 47"/>
          <p:cNvSpPr/>
          <p:nvPr/>
        </p:nvSpPr>
        <p:spPr>
          <a:xfrm>
            <a:off x="4798218" y="2643183"/>
            <a:ext cx="773912" cy="157163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a:p>
            <a:pPr algn="ctr"/>
            <a:r>
              <a:rPr kumimoji="1" lang="en-US" altLang="ja-JP" dirty="0">
                <a:solidFill>
                  <a:schemeClr val="tx1"/>
                </a:solidFill>
                <a:latin typeface="+mn-ea"/>
              </a:rPr>
              <a:t>22.3</a:t>
            </a:r>
            <a:endParaRPr kumimoji="1" lang="ja-JP" altLang="en-US" dirty="0">
              <a:solidFill>
                <a:schemeClr val="tx1"/>
              </a:solidFill>
              <a:latin typeface="+mn-ea"/>
            </a:endParaRPr>
          </a:p>
        </p:txBody>
      </p:sp>
      <p:sp>
        <p:nvSpPr>
          <p:cNvPr id="49" name="正方形/長方形 48"/>
          <p:cNvSpPr/>
          <p:nvPr/>
        </p:nvSpPr>
        <p:spPr>
          <a:xfrm>
            <a:off x="1083442" y="2857496"/>
            <a:ext cx="77391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30.4%</a:t>
            </a:r>
            <a:endParaRPr kumimoji="1" lang="ja-JP" altLang="en-US" dirty="0">
              <a:solidFill>
                <a:schemeClr val="tx1"/>
              </a:solidFill>
              <a:latin typeface="+mn-ea"/>
            </a:endParaRPr>
          </a:p>
        </p:txBody>
      </p:sp>
      <p:sp>
        <p:nvSpPr>
          <p:cNvPr id="50" name="正方形/長方形 49"/>
          <p:cNvSpPr/>
          <p:nvPr/>
        </p:nvSpPr>
        <p:spPr>
          <a:xfrm>
            <a:off x="2012136" y="3286125"/>
            <a:ext cx="77391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26.9%</a:t>
            </a:r>
            <a:endParaRPr kumimoji="1" lang="ja-JP" altLang="en-US" dirty="0">
              <a:solidFill>
                <a:schemeClr val="tx1"/>
              </a:solidFill>
              <a:latin typeface="+mn-ea"/>
            </a:endParaRPr>
          </a:p>
        </p:txBody>
      </p:sp>
      <p:sp>
        <p:nvSpPr>
          <p:cNvPr id="51" name="正方形/長方形 50"/>
          <p:cNvSpPr/>
          <p:nvPr/>
        </p:nvSpPr>
        <p:spPr>
          <a:xfrm>
            <a:off x="2863439" y="3643315"/>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20.7</a:t>
            </a:r>
            <a:r>
              <a:rPr lang="en-US" altLang="ja-JP" dirty="0">
                <a:solidFill>
                  <a:schemeClr val="tx1"/>
                </a:solidFill>
                <a:latin typeface="+mn-ea"/>
              </a:rPr>
              <a:t>%</a:t>
            </a:r>
            <a:endParaRPr kumimoji="1" lang="ja-JP" altLang="en-US" dirty="0">
              <a:solidFill>
                <a:schemeClr val="tx1"/>
              </a:solidFill>
              <a:latin typeface="+mn-ea"/>
            </a:endParaRPr>
          </a:p>
        </p:txBody>
      </p:sp>
      <p:sp>
        <p:nvSpPr>
          <p:cNvPr id="52" name="正方形/長方形 51"/>
          <p:cNvSpPr/>
          <p:nvPr/>
        </p:nvSpPr>
        <p:spPr>
          <a:xfrm>
            <a:off x="3714741" y="2714620"/>
            <a:ext cx="92869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36.9%</a:t>
            </a:r>
            <a:endParaRPr kumimoji="1" lang="ja-JP" altLang="en-US" dirty="0">
              <a:solidFill>
                <a:schemeClr val="tx1"/>
              </a:solidFill>
              <a:latin typeface="+mn-ea"/>
            </a:endParaRPr>
          </a:p>
        </p:txBody>
      </p:sp>
      <p:sp>
        <p:nvSpPr>
          <p:cNvPr id="53" name="正方形/長方形 52"/>
          <p:cNvSpPr/>
          <p:nvPr/>
        </p:nvSpPr>
        <p:spPr>
          <a:xfrm>
            <a:off x="4798218" y="2143116"/>
            <a:ext cx="77391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41.6</a:t>
            </a:r>
            <a:endParaRPr kumimoji="1" lang="ja-JP" altLang="en-US" dirty="0">
              <a:solidFill>
                <a:schemeClr val="tx1"/>
              </a:solidFill>
              <a:latin typeface="+mn-ea"/>
            </a:endParaRPr>
          </a:p>
        </p:txBody>
      </p:sp>
      <p:sp>
        <p:nvSpPr>
          <p:cNvPr id="54" name="正方形/長方形 53"/>
          <p:cNvSpPr/>
          <p:nvPr/>
        </p:nvSpPr>
        <p:spPr>
          <a:xfrm>
            <a:off x="1238228" y="1714489"/>
            <a:ext cx="3482603" cy="3571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税・社会保険料負担の比較</a:t>
            </a:r>
            <a:endParaRPr kumimoji="1" lang="ja-JP" altLang="en-US" b="1" dirty="0">
              <a:solidFill>
                <a:schemeClr val="tx1"/>
              </a:solidFill>
            </a:endParaRPr>
          </a:p>
        </p:txBody>
      </p:sp>
      <p:sp>
        <p:nvSpPr>
          <p:cNvPr id="55" name="正方形/長方形 54"/>
          <p:cNvSpPr/>
          <p:nvPr/>
        </p:nvSpPr>
        <p:spPr>
          <a:xfrm>
            <a:off x="5726912" y="1285860"/>
            <a:ext cx="3559994" cy="20002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政府税制調査会への財務省提出資料。「法人所得課税＋社会保障負担」</a:t>
            </a:r>
            <a:r>
              <a:rPr kumimoji="1" lang="en-US" altLang="ja-JP" sz="1600" dirty="0">
                <a:solidFill>
                  <a:schemeClr val="tx1"/>
                </a:solidFill>
                <a:latin typeface="+mn-ea"/>
              </a:rPr>
              <a:t>÷</a:t>
            </a:r>
            <a:r>
              <a:rPr kumimoji="1" lang="ja-JP" altLang="en-US" sz="1600" dirty="0">
                <a:solidFill>
                  <a:schemeClr val="tx1"/>
                </a:solidFill>
                <a:latin typeface="+mn-ea"/>
              </a:rPr>
              <a:t>「税引前当期利益＋社会保障負担」売上上位</a:t>
            </a:r>
            <a:r>
              <a:rPr kumimoji="1" lang="en-US" altLang="ja-JP" sz="1600" dirty="0">
                <a:solidFill>
                  <a:schemeClr val="tx1"/>
                </a:solidFill>
                <a:latin typeface="+mn-ea"/>
              </a:rPr>
              <a:t>45</a:t>
            </a:r>
            <a:r>
              <a:rPr kumimoji="1" lang="ja-JP" altLang="en-US" sz="1600" dirty="0">
                <a:solidFill>
                  <a:schemeClr val="tx1"/>
                </a:solidFill>
                <a:latin typeface="+mn-ea"/>
              </a:rPr>
              <a:t>社の</a:t>
            </a:r>
            <a:r>
              <a:rPr kumimoji="1" lang="en-US" altLang="ja-JP" sz="1600" dirty="0">
                <a:solidFill>
                  <a:schemeClr val="tx1"/>
                </a:solidFill>
                <a:latin typeface="+mn-ea"/>
              </a:rPr>
              <a:t>05</a:t>
            </a:r>
            <a:r>
              <a:rPr kumimoji="1" lang="ja-JP" altLang="en-US" sz="1600" dirty="0">
                <a:solidFill>
                  <a:schemeClr val="tx1"/>
                </a:solidFill>
                <a:latin typeface="+mn-ea"/>
              </a:rPr>
              <a:t>年度財務諸表をベースとしたモデル試算。米国は民間医療保険の保険料を企業が負担している。</a:t>
            </a:r>
          </a:p>
        </p:txBody>
      </p:sp>
      <p:sp>
        <p:nvSpPr>
          <p:cNvPr id="56" name="正方形/長方形 55"/>
          <p:cNvSpPr/>
          <p:nvPr/>
        </p:nvSpPr>
        <p:spPr>
          <a:xfrm>
            <a:off x="7584302" y="3071810"/>
            <a:ext cx="1470431" cy="3571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赤旗</a:t>
            </a:r>
            <a:r>
              <a:rPr kumimoji="1" lang="en-US" altLang="ja-JP" sz="1400" dirty="0">
                <a:solidFill>
                  <a:schemeClr val="tx1"/>
                </a:solidFill>
                <a:latin typeface="+mn-ea"/>
              </a:rPr>
              <a:t>08.12.27</a:t>
            </a:r>
            <a:endParaRPr kumimoji="1" lang="ja-JP" altLang="en-US" sz="1400" dirty="0">
              <a:solidFill>
                <a:schemeClr val="tx1"/>
              </a:solidFill>
              <a:latin typeface="+mn-ea"/>
            </a:endParaRPr>
          </a:p>
        </p:txBody>
      </p:sp>
      <p:sp>
        <p:nvSpPr>
          <p:cNvPr id="58" name="正方形/長方形 57"/>
          <p:cNvSpPr/>
          <p:nvPr/>
        </p:nvSpPr>
        <p:spPr>
          <a:xfrm>
            <a:off x="1857353" y="2071678"/>
            <a:ext cx="2089562" cy="3571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bg1"/>
              </a:solidFill>
            </a:endParaRPr>
          </a:p>
          <a:p>
            <a:pPr algn="ctr"/>
            <a:r>
              <a:rPr lang="ja-JP" altLang="en-US" b="1" dirty="0">
                <a:solidFill>
                  <a:schemeClr val="tx1"/>
                </a:solidFill>
              </a:rPr>
              <a:t>自動車製造業</a:t>
            </a:r>
          </a:p>
          <a:p>
            <a:pPr algn="ctr"/>
            <a:endParaRPr kumimoji="1" lang="ja-JP" altLang="en-US" dirty="0"/>
          </a:p>
        </p:txBody>
      </p:sp>
      <p:cxnSp>
        <p:nvCxnSpPr>
          <p:cNvPr id="60" name="直線コネクタ 59"/>
          <p:cNvCxnSpPr/>
          <p:nvPr/>
        </p:nvCxnSpPr>
        <p:spPr>
          <a:xfrm>
            <a:off x="851270" y="3357562"/>
            <a:ext cx="5107817"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553877" y="2857496"/>
            <a:ext cx="3250429" cy="1071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5726912" y="3571876"/>
            <a:ext cx="3559994" cy="20717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ＭＳ Ｐ明朝" pitchFamily="18" charset="-128"/>
                <a:ea typeface="ＭＳ Ｐ明朝" pitchFamily="18" charset="-128"/>
              </a:rPr>
              <a:t>国際競争力－そもそもファジーな概念。賃金、品質、生産性、為替レートが関係する。世界同時不況では、</a:t>
            </a:r>
            <a:r>
              <a:rPr lang="ja-JP" altLang="en-US" dirty="0">
                <a:solidFill>
                  <a:schemeClr val="tx1"/>
                </a:solidFill>
                <a:latin typeface="ＭＳ Ｐ明朝" pitchFamily="18" charset="-128"/>
                <a:ea typeface="ＭＳ Ｐ明朝" pitchFamily="18" charset="-128"/>
              </a:rPr>
              <a:t>いくら競争力があっても商品は売れない。コスト削減一辺倒で価格で競争力をつけるやり方はあらためるべきである。</a:t>
            </a:r>
            <a:endParaRPr kumimoji="1" lang="ja-JP" altLang="en-US" dirty="0">
              <a:solidFill>
                <a:schemeClr val="tx1"/>
              </a:solidFill>
              <a:latin typeface="ＭＳ Ｐ明朝" pitchFamily="18" charset="-128"/>
              <a:ea typeface="ＭＳ Ｐ明朝" pitchFamily="18"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2582858"/>
          </a:xfrm>
        </p:spPr>
        <p:txBody>
          <a:bodyPr>
            <a:normAutofit/>
          </a:bodyPr>
          <a:lstStyle/>
          <a:p>
            <a:pPr algn="l"/>
            <a:br>
              <a:rPr lang="en-US" altLang="ja-JP" sz="3100" b="1" dirty="0">
                <a:latin typeface="+mj-ea"/>
              </a:rPr>
            </a:br>
            <a:endParaRPr kumimoji="1" lang="ja-JP" altLang="en-US" dirty="0"/>
          </a:p>
        </p:txBody>
      </p:sp>
      <p:sp>
        <p:nvSpPr>
          <p:cNvPr id="3" name="コンテンツ プレースホルダ 2"/>
          <p:cNvSpPr>
            <a:spLocks noGrp="1"/>
          </p:cNvSpPr>
          <p:nvPr>
            <p:ph idx="1"/>
          </p:nvPr>
        </p:nvSpPr>
        <p:spPr>
          <a:xfrm>
            <a:off x="495300" y="2143116"/>
            <a:ext cx="9101170" cy="4500594"/>
          </a:xfrm>
        </p:spPr>
        <p:txBody>
          <a:bodyPr/>
          <a:lstStyle/>
          <a:p>
            <a:endParaRPr kumimoji="1" lang="en-US" altLang="ja-JP" dirty="0"/>
          </a:p>
          <a:p>
            <a:endParaRPr kumimoji="1" lang="ja-JP" altLang="en-US" dirty="0"/>
          </a:p>
        </p:txBody>
      </p:sp>
      <p:sp>
        <p:nvSpPr>
          <p:cNvPr id="4" name="正方形/長方形 3"/>
          <p:cNvSpPr/>
          <p:nvPr/>
        </p:nvSpPr>
        <p:spPr>
          <a:xfrm>
            <a:off x="5024438" y="1000108"/>
            <a:ext cx="4000528" cy="5000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mj-ea"/>
              </a:rPr>
              <a:t>民主党の財源論</a:t>
            </a:r>
            <a:r>
              <a:rPr lang="ja-JP" altLang="en-US" b="1" dirty="0">
                <a:solidFill>
                  <a:schemeClr val="tx1"/>
                </a:solidFill>
                <a:latin typeface="+mj-ea"/>
              </a:rPr>
              <a:t>を検証する</a:t>
            </a:r>
            <a:endParaRPr kumimoji="1" lang="ja-JP" altLang="en-US" dirty="0">
              <a:solidFill>
                <a:schemeClr val="tx1"/>
              </a:solidFill>
            </a:endParaRPr>
          </a:p>
        </p:txBody>
      </p:sp>
      <p:sp>
        <p:nvSpPr>
          <p:cNvPr id="5" name="正方形/長方形 4"/>
          <p:cNvSpPr/>
          <p:nvPr/>
        </p:nvSpPr>
        <p:spPr>
          <a:xfrm>
            <a:off x="619095" y="571480"/>
            <a:ext cx="4101732" cy="11430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a:latin typeface="ＭＳ Ｐ明朝" pitchFamily="18" charset="-128"/>
              <a:ea typeface="ＭＳ Ｐ明朝" pitchFamily="18" charset="-128"/>
            </a:endParaRPr>
          </a:p>
          <a:p>
            <a:r>
              <a:rPr lang="ja-JP" altLang="en-US" dirty="0">
                <a:solidFill>
                  <a:schemeClr val="tx1"/>
                </a:solidFill>
                <a:latin typeface="ＭＳ Ｐ明朝" pitchFamily="18" charset="-128"/>
                <a:ea typeface="ＭＳ Ｐ明朝" pitchFamily="18" charset="-128"/>
              </a:rPr>
              <a:t>◆高速道路無料化－</a:t>
            </a:r>
            <a:r>
              <a:rPr lang="en-US" altLang="ja-JP" dirty="0">
                <a:solidFill>
                  <a:schemeClr val="tx1"/>
                </a:solidFill>
                <a:latin typeface="ＭＳ Ｐ明朝" pitchFamily="18" charset="-128"/>
                <a:ea typeface="ＭＳ Ｐ明朝" pitchFamily="18" charset="-128"/>
              </a:rPr>
              <a:t>1.5</a:t>
            </a:r>
            <a:r>
              <a:rPr lang="ja-JP" altLang="en-US" dirty="0">
                <a:solidFill>
                  <a:schemeClr val="tx1"/>
                </a:solidFill>
                <a:latin typeface="ＭＳ Ｐ明朝" pitchFamily="18" charset="-128"/>
                <a:ea typeface="ＭＳ Ｐ明朝" pitchFamily="18" charset="-128"/>
              </a:rPr>
              <a:t>兆円</a:t>
            </a:r>
            <a:br>
              <a:rPr lang="en-US" altLang="ja-JP" dirty="0">
                <a:solidFill>
                  <a:schemeClr val="tx1"/>
                </a:solidFill>
                <a:latin typeface="ＭＳ Ｐ明朝" pitchFamily="18" charset="-128"/>
                <a:ea typeface="ＭＳ Ｐ明朝" pitchFamily="18" charset="-128"/>
              </a:rPr>
            </a:br>
            <a:r>
              <a:rPr lang="ja-JP" altLang="en-US" dirty="0">
                <a:solidFill>
                  <a:schemeClr val="tx1"/>
                </a:solidFill>
                <a:latin typeface="ＭＳ Ｐ明朝" pitchFamily="18" charset="-128"/>
                <a:ea typeface="ＭＳ Ｐ明朝" pitchFamily="18" charset="-128"/>
              </a:rPr>
              <a:t>◆農業者戸別所得補償－</a:t>
            </a:r>
            <a:r>
              <a:rPr lang="en-US" altLang="ja-JP" dirty="0">
                <a:solidFill>
                  <a:schemeClr val="tx1"/>
                </a:solidFill>
                <a:latin typeface="ＭＳ Ｐ明朝" pitchFamily="18" charset="-128"/>
                <a:ea typeface="ＭＳ Ｐ明朝" pitchFamily="18" charset="-128"/>
              </a:rPr>
              <a:t>1</a:t>
            </a:r>
            <a:r>
              <a:rPr lang="ja-JP" altLang="en-US" dirty="0">
                <a:solidFill>
                  <a:schemeClr val="tx1"/>
                </a:solidFill>
                <a:latin typeface="ＭＳ Ｐ明朝" pitchFamily="18" charset="-128"/>
                <a:ea typeface="ＭＳ Ｐ明朝" pitchFamily="18" charset="-128"/>
              </a:rPr>
              <a:t>兆円</a:t>
            </a:r>
            <a:endParaRPr lang="en-US" altLang="ja-JP" dirty="0">
              <a:solidFill>
                <a:schemeClr val="tx1"/>
              </a:solidFill>
              <a:latin typeface="ＭＳ Ｐ明朝" pitchFamily="18" charset="-128"/>
              <a:ea typeface="ＭＳ Ｐ明朝" pitchFamily="18" charset="-128"/>
            </a:endParaRPr>
          </a:p>
          <a:p>
            <a:r>
              <a:rPr lang="ja-JP" altLang="en-US" dirty="0">
                <a:solidFill>
                  <a:schemeClr val="tx1"/>
                </a:solidFill>
                <a:latin typeface="ＭＳ Ｐ明朝" pitchFamily="18" charset="-128"/>
                <a:ea typeface="ＭＳ Ｐ明朝" pitchFamily="18" charset="-128"/>
              </a:rPr>
              <a:t>◆こども手当創設－</a:t>
            </a:r>
            <a:r>
              <a:rPr lang="en-US" altLang="ja-JP" dirty="0">
                <a:solidFill>
                  <a:schemeClr val="tx1"/>
                </a:solidFill>
                <a:latin typeface="ＭＳ Ｐ明朝" pitchFamily="18" charset="-128"/>
                <a:ea typeface="ＭＳ Ｐ明朝" pitchFamily="18" charset="-128"/>
              </a:rPr>
              <a:t>4.8</a:t>
            </a:r>
            <a:r>
              <a:rPr lang="ja-JP" altLang="en-US" dirty="0">
                <a:solidFill>
                  <a:schemeClr val="tx1"/>
                </a:solidFill>
                <a:latin typeface="ＭＳ Ｐ明朝" pitchFamily="18" charset="-128"/>
                <a:ea typeface="ＭＳ Ｐ明朝" pitchFamily="18" charset="-128"/>
              </a:rPr>
              <a:t>兆円</a:t>
            </a:r>
            <a:br>
              <a:rPr lang="en-US" altLang="ja-JP" dirty="0">
                <a:solidFill>
                  <a:schemeClr val="tx1"/>
                </a:solidFill>
                <a:latin typeface="ＭＳ Ｐ明朝" pitchFamily="18" charset="-128"/>
                <a:ea typeface="ＭＳ Ｐ明朝" pitchFamily="18" charset="-128"/>
              </a:rPr>
            </a:br>
            <a:r>
              <a:rPr lang="ja-JP" altLang="en-US" dirty="0">
                <a:solidFill>
                  <a:schemeClr val="tx1"/>
                </a:solidFill>
                <a:latin typeface="ＭＳ Ｐ明朝" pitchFamily="18" charset="-128"/>
                <a:ea typeface="ＭＳ Ｐ明朝" pitchFamily="18" charset="-128"/>
              </a:rPr>
              <a:t>◆年金改革－</a:t>
            </a:r>
            <a:r>
              <a:rPr lang="en-US" altLang="ja-JP" dirty="0">
                <a:solidFill>
                  <a:schemeClr val="tx1"/>
                </a:solidFill>
                <a:latin typeface="ＭＳ Ｐ明朝" pitchFamily="18" charset="-128"/>
                <a:ea typeface="ＭＳ Ｐ明朝" pitchFamily="18" charset="-128"/>
              </a:rPr>
              <a:t>5.8</a:t>
            </a:r>
            <a:r>
              <a:rPr lang="ja-JP" altLang="en-US" dirty="0">
                <a:solidFill>
                  <a:schemeClr val="tx1"/>
                </a:solidFill>
                <a:latin typeface="ＭＳ Ｐ明朝" pitchFamily="18" charset="-128"/>
                <a:ea typeface="ＭＳ Ｐ明朝" pitchFamily="18" charset="-128"/>
              </a:rPr>
              <a:t>兆円</a:t>
            </a:r>
            <a:br>
              <a:rPr lang="ja-JP" altLang="en-US" b="1" dirty="0">
                <a:solidFill>
                  <a:schemeClr val="tx1"/>
                </a:solidFill>
              </a:rPr>
            </a:br>
            <a:endParaRPr kumimoji="1" lang="ja-JP" altLang="en-US" dirty="0">
              <a:solidFill>
                <a:schemeClr val="tx1"/>
              </a:solidFill>
            </a:endParaRPr>
          </a:p>
        </p:txBody>
      </p:sp>
      <p:sp>
        <p:nvSpPr>
          <p:cNvPr id="7" name="角丸四角形 6"/>
          <p:cNvSpPr/>
          <p:nvPr/>
        </p:nvSpPr>
        <p:spPr>
          <a:xfrm>
            <a:off x="5030391" y="285728"/>
            <a:ext cx="4333905" cy="5715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j-ea"/>
              </a:rPr>
              <a:t>「マニフェスト」の政策に必要な総額は年間</a:t>
            </a:r>
            <a:r>
              <a:rPr lang="en-US" altLang="ja-JP" b="1" dirty="0">
                <a:solidFill>
                  <a:srgbClr val="FF0000"/>
                </a:solidFill>
                <a:latin typeface="+mj-ea"/>
              </a:rPr>
              <a:t>20.5</a:t>
            </a:r>
            <a:r>
              <a:rPr lang="ja-JP" altLang="en-US" b="1" dirty="0">
                <a:solidFill>
                  <a:schemeClr val="tx1"/>
                </a:solidFill>
                <a:latin typeface="+mj-ea"/>
              </a:rPr>
              <a:t>兆円</a:t>
            </a:r>
            <a:endParaRPr kumimoji="1" lang="ja-JP" altLang="en-US" b="1" dirty="0">
              <a:solidFill>
                <a:schemeClr val="tx1"/>
              </a:solidFill>
            </a:endParaRPr>
          </a:p>
        </p:txBody>
      </p:sp>
      <p:sp>
        <p:nvSpPr>
          <p:cNvPr id="12" name="正方形/長方形 11"/>
          <p:cNvSpPr/>
          <p:nvPr/>
        </p:nvSpPr>
        <p:spPr>
          <a:xfrm>
            <a:off x="595282" y="1785926"/>
            <a:ext cx="8977375" cy="150019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ja-JP" altLang="en-US" sz="2800" b="1" dirty="0">
                <a:solidFill>
                  <a:schemeClr val="bg1"/>
                </a:solidFill>
                <a:latin typeface="+mj-ea"/>
                <a:ea typeface="+mj-ea"/>
              </a:rPr>
              <a:t>小沢代表</a:t>
            </a:r>
            <a:r>
              <a:rPr lang="ja-JP" altLang="en-US" sz="2800" b="1" dirty="0">
                <a:solidFill>
                  <a:schemeClr val="bg1"/>
                </a:solidFill>
                <a:latin typeface="ＭＳ Ｐ明朝" pitchFamily="18" charset="-128"/>
                <a:ea typeface="ＭＳ Ｐ明朝" pitchFamily="18" charset="-128"/>
              </a:rPr>
              <a:t>－</a:t>
            </a:r>
            <a:r>
              <a:rPr lang="ja-JP" altLang="en-US" sz="2800" b="1" dirty="0">
                <a:solidFill>
                  <a:schemeClr val="bg1"/>
                </a:solidFill>
                <a:latin typeface="+mj-ea"/>
                <a:ea typeface="+mj-ea"/>
              </a:rPr>
              <a:t>「歳出削減で財源を確保する。</a:t>
            </a:r>
            <a:r>
              <a:rPr lang="ja-JP" altLang="en-US" sz="2800" b="1" dirty="0">
                <a:solidFill>
                  <a:srgbClr val="FFFF00"/>
                </a:solidFill>
                <a:latin typeface="+mj-ea"/>
                <a:ea typeface="+mj-ea"/>
              </a:rPr>
              <a:t>一般会計</a:t>
            </a:r>
            <a:r>
              <a:rPr lang="ja-JP" altLang="en-US" sz="2800" b="1" dirty="0">
                <a:solidFill>
                  <a:schemeClr val="bg1"/>
                </a:solidFill>
                <a:latin typeface="+mj-ea"/>
                <a:ea typeface="+mj-ea"/>
              </a:rPr>
              <a:t>と</a:t>
            </a:r>
            <a:r>
              <a:rPr lang="ja-JP" altLang="en-US" sz="2800" b="1" dirty="0">
                <a:solidFill>
                  <a:srgbClr val="FFFF00"/>
                </a:solidFill>
                <a:latin typeface="+mj-ea"/>
                <a:ea typeface="+mj-ea"/>
              </a:rPr>
              <a:t>特別会計</a:t>
            </a:r>
            <a:r>
              <a:rPr lang="ja-JP" altLang="en-US" sz="2800" b="1" dirty="0">
                <a:solidFill>
                  <a:schemeClr val="bg1"/>
                </a:solidFill>
                <a:latin typeface="+mj-ea"/>
                <a:ea typeface="+mj-ea"/>
              </a:rPr>
              <a:t>の純支出計</a:t>
            </a:r>
            <a:r>
              <a:rPr lang="en-US" altLang="ja-JP" sz="2800" b="1" dirty="0">
                <a:solidFill>
                  <a:schemeClr val="bg1"/>
                </a:solidFill>
                <a:latin typeface="+mj-ea"/>
                <a:ea typeface="+mj-ea"/>
              </a:rPr>
              <a:t>212</a:t>
            </a:r>
            <a:r>
              <a:rPr lang="ja-JP" altLang="en-US" sz="2800" b="1" dirty="0">
                <a:solidFill>
                  <a:schemeClr val="bg1"/>
                </a:solidFill>
                <a:latin typeface="+mj-ea"/>
                <a:ea typeface="+mj-ea"/>
              </a:rPr>
              <a:t>兆円の</a:t>
            </a:r>
            <a:r>
              <a:rPr lang="en-US" altLang="ja-JP" sz="2800" b="1" dirty="0">
                <a:solidFill>
                  <a:schemeClr val="bg1"/>
                </a:solidFill>
                <a:latin typeface="+mj-ea"/>
                <a:ea typeface="+mj-ea"/>
              </a:rPr>
              <a:t>1</a:t>
            </a:r>
            <a:r>
              <a:rPr lang="ja-JP" altLang="en-US" sz="2800" b="1" dirty="0">
                <a:solidFill>
                  <a:schemeClr val="bg1"/>
                </a:solidFill>
                <a:latin typeface="+mj-ea"/>
                <a:ea typeface="+mj-ea"/>
              </a:rPr>
              <a:t>割にあたる</a:t>
            </a:r>
            <a:r>
              <a:rPr lang="en-US" altLang="ja-JP" sz="2800" b="1" dirty="0">
                <a:solidFill>
                  <a:schemeClr val="bg1"/>
                </a:solidFill>
                <a:latin typeface="+mj-ea"/>
                <a:ea typeface="+mj-ea"/>
              </a:rPr>
              <a:t>22</a:t>
            </a:r>
            <a:r>
              <a:rPr lang="ja-JP" altLang="en-US" sz="2800" b="1" dirty="0">
                <a:solidFill>
                  <a:schemeClr val="bg1"/>
                </a:solidFill>
                <a:latin typeface="+mj-ea"/>
                <a:ea typeface="+mj-ea"/>
              </a:rPr>
              <a:t>兆円を財源に充てる」</a:t>
            </a:r>
            <a:r>
              <a:rPr lang="ja-JP" altLang="en-US" b="1" dirty="0">
                <a:solidFill>
                  <a:schemeClr val="bg1"/>
                </a:solidFill>
                <a:latin typeface="ＭＳ Ｐ明朝" pitchFamily="18" charset="-128"/>
                <a:ea typeface="ＭＳ Ｐ明朝" pitchFamily="18" charset="-128"/>
              </a:rPr>
              <a:t>（</a:t>
            </a:r>
            <a:r>
              <a:rPr lang="en-US" altLang="ja-JP" b="1" dirty="0">
                <a:solidFill>
                  <a:schemeClr val="bg1"/>
                </a:solidFill>
                <a:latin typeface="ＭＳ Ｐ明朝" pitchFamily="18" charset="-128"/>
                <a:ea typeface="ＭＳ Ｐ明朝" pitchFamily="18" charset="-128"/>
              </a:rPr>
              <a:t>08.9.28</a:t>
            </a:r>
            <a:r>
              <a:rPr lang="ja-JP" altLang="en-US" b="1" dirty="0" err="1">
                <a:solidFill>
                  <a:schemeClr val="bg1"/>
                </a:solidFill>
                <a:latin typeface="ＭＳ Ｐ明朝" pitchFamily="18" charset="-128"/>
                <a:ea typeface="ＭＳ Ｐ明朝" pitchFamily="18" charset="-128"/>
              </a:rPr>
              <a:t>、</a:t>
            </a:r>
            <a:r>
              <a:rPr lang="ja-JP" altLang="en-US" b="1" dirty="0">
                <a:latin typeface="ＭＳ Ｐ明朝" pitchFamily="18" charset="-128"/>
                <a:ea typeface="ＭＳ Ｐ明朝" pitchFamily="18" charset="-128"/>
              </a:rPr>
              <a:t>麻生総理が</a:t>
            </a:r>
            <a:r>
              <a:rPr lang="en-US" altLang="ja-JP" b="1" dirty="0">
                <a:latin typeface="ＭＳ Ｐ明朝" pitchFamily="18" charset="-128"/>
                <a:ea typeface="ＭＳ Ｐ明朝" pitchFamily="18" charset="-128"/>
              </a:rPr>
              <a:t>10.29</a:t>
            </a:r>
            <a:r>
              <a:rPr lang="ja-JP" altLang="en-US" b="1" dirty="0">
                <a:latin typeface="ＭＳ Ｐ明朝" pitchFamily="18" charset="-128"/>
                <a:ea typeface="ＭＳ Ｐ明朝" pitchFamily="18" charset="-128"/>
              </a:rPr>
              <a:t>総選挙を想定、民主党の財源論批判にたいして</a:t>
            </a:r>
            <a:r>
              <a:rPr lang="ja-JP" altLang="en-US" b="1" dirty="0">
                <a:solidFill>
                  <a:schemeClr val="bg1"/>
                </a:solidFill>
                <a:latin typeface="ＭＳ Ｐ明朝" pitchFamily="18" charset="-128"/>
                <a:ea typeface="ＭＳ Ｐ明朝" pitchFamily="18" charset="-128"/>
              </a:rPr>
              <a:t>）</a:t>
            </a:r>
            <a:endParaRPr lang="en-US" altLang="ja-JP" b="1" dirty="0">
              <a:solidFill>
                <a:schemeClr val="bg1"/>
              </a:solidFill>
              <a:latin typeface="ＭＳ Ｐ明朝" pitchFamily="18" charset="-128"/>
              <a:ea typeface="ＭＳ Ｐ明朝" pitchFamily="18" charset="-128"/>
            </a:endParaRPr>
          </a:p>
        </p:txBody>
      </p:sp>
      <p:sp>
        <p:nvSpPr>
          <p:cNvPr id="13" name="正方形/長方形 12"/>
          <p:cNvSpPr/>
          <p:nvPr/>
        </p:nvSpPr>
        <p:spPr>
          <a:xfrm>
            <a:off x="3018221" y="3214686"/>
            <a:ext cx="6423467" cy="12144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明朝" pitchFamily="18" charset="-128"/>
                <a:ea typeface="ＭＳ Ｐ明朝" pitchFamily="18" charset="-128"/>
              </a:rPr>
              <a:t>国の歳出の現実はどうなっているか。</a:t>
            </a:r>
            <a:endParaRPr lang="en-US" altLang="ja-JP" b="1" dirty="0">
              <a:solidFill>
                <a:schemeClr val="tx1"/>
              </a:solidFill>
              <a:latin typeface="ＭＳ Ｐ明朝" pitchFamily="18" charset="-128"/>
              <a:ea typeface="ＭＳ Ｐ明朝" pitchFamily="18" charset="-128"/>
            </a:endParaRPr>
          </a:p>
          <a:p>
            <a:r>
              <a:rPr lang="ja-JP" altLang="en-US" b="1" dirty="0">
                <a:solidFill>
                  <a:schemeClr val="tx1"/>
                </a:solidFill>
                <a:latin typeface="ＭＳ Ｐ明朝" pitchFamily="18" charset="-128"/>
                <a:ea typeface="ＭＳ Ｐ明朝" pitchFamily="18" charset="-128"/>
              </a:rPr>
              <a:t>●</a:t>
            </a:r>
            <a:r>
              <a:rPr lang="en-US" altLang="ja-JP" b="1" dirty="0">
                <a:solidFill>
                  <a:schemeClr val="tx1"/>
                </a:solidFill>
                <a:latin typeface="ＭＳ Ｐ明朝" pitchFamily="18" charset="-128"/>
                <a:ea typeface="ＭＳ Ｐ明朝" pitchFamily="18" charset="-128"/>
              </a:rPr>
              <a:t>40</a:t>
            </a:r>
            <a:r>
              <a:rPr lang="ja-JP" altLang="en-US" b="1" dirty="0">
                <a:solidFill>
                  <a:schemeClr val="tx1"/>
                </a:solidFill>
                <a:latin typeface="ＭＳ Ｐ明朝" pitchFamily="18" charset="-128"/>
                <a:ea typeface="ＭＳ Ｐ明朝" pitchFamily="18" charset="-128"/>
              </a:rPr>
              <a:t>％（</a:t>
            </a:r>
            <a:r>
              <a:rPr lang="en-US" altLang="ja-JP" b="1" dirty="0">
                <a:solidFill>
                  <a:schemeClr val="tx1"/>
                </a:solidFill>
                <a:latin typeface="ＭＳ Ｐ明朝" pitchFamily="18" charset="-128"/>
                <a:ea typeface="ＭＳ Ｐ明朝" pitchFamily="18" charset="-128"/>
              </a:rPr>
              <a:t>90</a:t>
            </a:r>
            <a:r>
              <a:rPr lang="ja-JP" altLang="en-US" b="1" dirty="0">
                <a:solidFill>
                  <a:schemeClr val="tx1"/>
                </a:solidFill>
                <a:latin typeface="ＭＳ Ｐ明朝" pitchFamily="18" charset="-128"/>
                <a:ea typeface="ＭＳ Ｐ明朝" pitchFamily="18" charset="-128"/>
              </a:rPr>
              <a:t>兆円）は国債の償還や利子。</a:t>
            </a:r>
            <a:endParaRPr lang="en-US" altLang="ja-JP" b="1" dirty="0">
              <a:solidFill>
                <a:schemeClr val="tx1"/>
              </a:solidFill>
              <a:latin typeface="ＭＳ Ｐ明朝" pitchFamily="18" charset="-128"/>
              <a:ea typeface="ＭＳ Ｐ明朝" pitchFamily="18" charset="-128"/>
            </a:endParaRPr>
          </a:p>
          <a:p>
            <a:r>
              <a:rPr lang="ja-JP" altLang="en-US" b="1" dirty="0">
                <a:solidFill>
                  <a:schemeClr val="tx1"/>
                </a:solidFill>
                <a:latin typeface="ＭＳ Ｐ明朝" pitchFamily="18" charset="-128"/>
                <a:ea typeface="ＭＳ Ｐ明朝" pitchFamily="18" charset="-128"/>
              </a:rPr>
              <a:t>●</a:t>
            </a:r>
            <a:r>
              <a:rPr lang="en-US" altLang="ja-JP" b="1" dirty="0">
                <a:solidFill>
                  <a:schemeClr val="tx1"/>
                </a:solidFill>
                <a:latin typeface="ＭＳ Ｐ明朝" pitchFamily="18" charset="-128"/>
                <a:ea typeface="ＭＳ Ｐ明朝" pitchFamily="18" charset="-128"/>
              </a:rPr>
              <a:t>30</a:t>
            </a:r>
            <a:r>
              <a:rPr lang="ja-JP" altLang="en-US" b="1" dirty="0">
                <a:solidFill>
                  <a:schemeClr val="tx1"/>
                </a:solidFill>
                <a:latin typeface="ＭＳ Ｐ明朝" pitchFamily="18" charset="-128"/>
                <a:ea typeface="ＭＳ Ｐ明朝" pitchFamily="18" charset="-128"/>
              </a:rPr>
              <a:t>％（</a:t>
            </a:r>
            <a:r>
              <a:rPr lang="en-US" altLang="ja-JP" b="1" dirty="0">
                <a:solidFill>
                  <a:schemeClr val="tx1"/>
                </a:solidFill>
                <a:latin typeface="ＭＳ Ｐ明朝" pitchFamily="18" charset="-128"/>
                <a:ea typeface="ＭＳ Ｐ明朝" pitchFamily="18" charset="-128"/>
              </a:rPr>
              <a:t>65</a:t>
            </a:r>
            <a:r>
              <a:rPr lang="ja-JP" altLang="en-US" b="1" dirty="0">
                <a:solidFill>
                  <a:schemeClr val="tx1"/>
                </a:solidFill>
                <a:latin typeface="ＭＳ Ｐ明朝" pitchFamily="18" charset="-128"/>
                <a:ea typeface="ＭＳ Ｐ明朝" pitchFamily="18" charset="-128"/>
              </a:rPr>
              <a:t>兆円）は社会保障、教育関係費、地方交付税。</a:t>
            </a:r>
            <a:endParaRPr lang="en-US" altLang="ja-JP" b="1" dirty="0">
              <a:solidFill>
                <a:schemeClr val="tx1"/>
              </a:solidFill>
              <a:latin typeface="ＭＳ Ｐ明朝" pitchFamily="18" charset="-128"/>
              <a:ea typeface="ＭＳ Ｐ明朝" pitchFamily="18" charset="-128"/>
            </a:endParaRPr>
          </a:p>
          <a:p>
            <a:r>
              <a:rPr lang="ja-JP" altLang="en-US" b="1" dirty="0">
                <a:solidFill>
                  <a:schemeClr val="tx1"/>
                </a:solidFill>
                <a:latin typeface="ＭＳ Ｐ明朝" pitchFamily="18" charset="-128"/>
                <a:ea typeface="ＭＳ Ｐ明朝" pitchFamily="18" charset="-128"/>
              </a:rPr>
              <a:t>●残りは</a:t>
            </a:r>
            <a:r>
              <a:rPr lang="en-US" altLang="ja-JP" b="1" dirty="0">
                <a:solidFill>
                  <a:schemeClr val="tx1"/>
                </a:solidFill>
                <a:latin typeface="ＭＳ Ｐ明朝" pitchFamily="18" charset="-128"/>
                <a:ea typeface="ＭＳ Ｐ明朝" pitchFamily="18" charset="-128"/>
              </a:rPr>
              <a:t>30</a:t>
            </a:r>
            <a:r>
              <a:rPr lang="ja-JP" altLang="en-US" b="1" dirty="0">
                <a:solidFill>
                  <a:schemeClr val="tx1"/>
                </a:solidFill>
                <a:latin typeface="ＭＳ Ｐ明朝" pitchFamily="18" charset="-128"/>
                <a:ea typeface="ＭＳ Ｐ明朝" pitchFamily="18" charset="-128"/>
              </a:rPr>
              <a:t>兆円弱。うち軍事費が</a:t>
            </a:r>
            <a:r>
              <a:rPr lang="en-US" altLang="ja-JP" b="1" dirty="0">
                <a:solidFill>
                  <a:schemeClr val="tx1"/>
                </a:solidFill>
                <a:latin typeface="ＭＳ Ｐ明朝" pitchFamily="18" charset="-128"/>
                <a:ea typeface="ＭＳ Ｐ明朝" pitchFamily="18" charset="-128"/>
              </a:rPr>
              <a:t>4.8</a:t>
            </a:r>
            <a:r>
              <a:rPr lang="ja-JP" altLang="en-US" b="1" dirty="0">
                <a:solidFill>
                  <a:schemeClr val="tx1"/>
                </a:solidFill>
                <a:latin typeface="ＭＳ Ｐ明朝" pitchFamily="18" charset="-128"/>
                <a:ea typeface="ＭＳ Ｐ明朝" pitchFamily="18" charset="-128"/>
              </a:rPr>
              <a:t>兆円を占めている。</a:t>
            </a:r>
            <a:endParaRPr lang="en-US" altLang="ja-JP" b="1" dirty="0">
              <a:solidFill>
                <a:schemeClr val="tx1"/>
              </a:solidFill>
              <a:latin typeface="ＭＳ Ｐ明朝" pitchFamily="18" charset="-128"/>
              <a:ea typeface="ＭＳ Ｐ明朝" pitchFamily="18" charset="-128"/>
            </a:endParaRPr>
          </a:p>
        </p:txBody>
      </p:sp>
      <p:sp>
        <p:nvSpPr>
          <p:cNvPr id="14" name="角丸四角形 13"/>
          <p:cNvSpPr/>
          <p:nvPr/>
        </p:nvSpPr>
        <p:spPr>
          <a:xfrm>
            <a:off x="7453330" y="3143248"/>
            <a:ext cx="1857388" cy="5715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ここから</a:t>
            </a:r>
            <a:r>
              <a:rPr kumimoji="1" lang="en-US" altLang="ja-JP" dirty="0">
                <a:solidFill>
                  <a:schemeClr val="tx1"/>
                </a:solidFill>
                <a:latin typeface="+mj-ea"/>
                <a:ea typeface="+mj-ea"/>
              </a:rPr>
              <a:t>22</a:t>
            </a:r>
            <a:r>
              <a:rPr kumimoji="1" lang="ja-JP" altLang="en-US" dirty="0">
                <a:solidFill>
                  <a:schemeClr val="tx1"/>
                </a:solidFill>
                <a:latin typeface="+mj-ea"/>
                <a:ea typeface="+mj-ea"/>
              </a:rPr>
              <a:t>兆円は出てこない</a:t>
            </a:r>
            <a:r>
              <a:rPr kumimoji="1" lang="ja-JP" altLang="en-US" dirty="0">
                <a:solidFill>
                  <a:schemeClr val="tx1"/>
                </a:solidFill>
              </a:rPr>
              <a:t>。</a:t>
            </a:r>
          </a:p>
        </p:txBody>
      </p:sp>
      <p:sp>
        <p:nvSpPr>
          <p:cNvPr id="17" name="正方形/長方形 16"/>
          <p:cNvSpPr/>
          <p:nvPr/>
        </p:nvSpPr>
        <p:spPr>
          <a:xfrm>
            <a:off x="386921" y="4714884"/>
            <a:ext cx="3946950" cy="16430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明朝" pitchFamily="18" charset="-128"/>
                <a:ea typeface="ＭＳ Ｐ明朝" pitchFamily="18" charset="-128"/>
              </a:rPr>
              <a:t>総予算（</a:t>
            </a:r>
            <a:r>
              <a:rPr lang="en-US" altLang="ja-JP" b="1" dirty="0">
                <a:solidFill>
                  <a:schemeClr val="tx1"/>
                </a:solidFill>
                <a:latin typeface="ＭＳ Ｐ明朝" pitchFamily="18" charset="-128"/>
                <a:ea typeface="ＭＳ Ｐ明朝" pitchFamily="18" charset="-128"/>
              </a:rPr>
              <a:t>212</a:t>
            </a:r>
            <a:r>
              <a:rPr lang="ja-JP" altLang="en-US" b="1" dirty="0">
                <a:solidFill>
                  <a:schemeClr val="tx1"/>
                </a:solidFill>
                <a:latin typeface="ＭＳ Ｐ明朝" pitchFamily="18" charset="-128"/>
                <a:ea typeface="ＭＳ Ｐ明朝" pitchFamily="18" charset="-128"/>
              </a:rPr>
              <a:t>兆円）から捻出　　</a:t>
            </a:r>
            <a:r>
              <a:rPr lang="en-US" altLang="ja-JP" b="1" dirty="0">
                <a:solidFill>
                  <a:schemeClr val="tx1"/>
                </a:solidFill>
                <a:latin typeface="ＭＳ Ｐ明朝" pitchFamily="18" charset="-128"/>
                <a:ea typeface="ＭＳ Ｐ明朝" pitchFamily="18" charset="-128"/>
              </a:rPr>
              <a:t>26.3</a:t>
            </a:r>
          </a:p>
          <a:p>
            <a:r>
              <a:rPr lang="ja-JP" altLang="en-US" b="1" dirty="0">
                <a:solidFill>
                  <a:schemeClr val="tx1"/>
                </a:solidFill>
                <a:latin typeface="ＭＳ Ｐ明朝" pitchFamily="18" charset="-128"/>
                <a:ea typeface="ＭＳ Ｐ明朝" pitchFamily="18" charset="-128"/>
              </a:rPr>
              <a:t>特別会計の運用益の活用　　 </a:t>
            </a:r>
            <a:r>
              <a:rPr lang="en-US" altLang="ja-JP" b="1" dirty="0">
                <a:solidFill>
                  <a:schemeClr val="tx1"/>
                </a:solidFill>
                <a:latin typeface="ＭＳ Ｐ明朝" pitchFamily="18" charset="-128"/>
                <a:ea typeface="ＭＳ Ｐ明朝" pitchFamily="18" charset="-128"/>
              </a:rPr>
              <a:t>12.0</a:t>
            </a:r>
          </a:p>
          <a:p>
            <a:r>
              <a:rPr lang="ja-JP" altLang="en-US" b="1" dirty="0">
                <a:solidFill>
                  <a:schemeClr val="tx1"/>
                </a:solidFill>
                <a:latin typeface="ＭＳ Ｐ明朝" pitchFamily="18" charset="-128"/>
                <a:ea typeface="ＭＳ Ｐ明朝" pitchFamily="18" charset="-128"/>
              </a:rPr>
              <a:t>特別会計の積立金の取り崩し  </a:t>
            </a:r>
            <a:r>
              <a:rPr lang="en-US" altLang="ja-JP" b="1" dirty="0">
                <a:solidFill>
                  <a:schemeClr val="tx1"/>
                </a:solidFill>
                <a:latin typeface="ＭＳ Ｐ明朝" pitchFamily="18" charset="-128"/>
                <a:ea typeface="ＭＳ Ｐ明朝" pitchFamily="18" charset="-128"/>
              </a:rPr>
              <a:t>2.7</a:t>
            </a:r>
          </a:p>
          <a:p>
            <a:r>
              <a:rPr lang="ja-JP" altLang="en-US" b="1" dirty="0">
                <a:solidFill>
                  <a:schemeClr val="tx1"/>
                </a:solidFill>
                <a:latin typeface="ＭＳ Ｐ明朝" pitchFamily="18" charset="-128"/>
                <a:ea typeface="ＭＳ Ｐ明朝" pitchFamily="18" charset="-128"/>
              </a:rPr>
              <a:t>政府試算売却                       </a:t>
            </a:r>
            <a:r>
              <a:rPr lang="en-US" altLang="ja-JP" b="1" dirty="0">
                <a:solidFill>
                  <a:schemeClr val="tx1"/>
                </a:solidFill>
                <a:latin typeface="ＭＳ Ｐ明朝" pitchFamily="18" charset="-128"/>
                <a:ea typeface="ＭＳ Ｐ明朝" pitchFamily="18" charset="-128"/>
              </a:rPr>
              <a:t>2.8</a:t>
            </a:r>
          </a:p>
          <a:p>
            <a:r>
              <a:rPr lang="ja-JP" altLang="en-US" b="1" dirty="0">
                <a:solidFill>
                  <a:schemeClr val="tx1"/>
                </a:solidFill>
                <a:latin typeface="ＭＳ Ｐ明朝" pitchFamily="18" charset="-128"/>
                <a:ea typeface="ＭＳ Ｐ明朝" pitchFamily="18" charset="-128"/>
              </a:rPr>
              <a:t>租税特別措置見直し            </a:t>
            </a:r>
            <a:r>
              <a:rPr lang="en-US" altLang="ja-JP" b="1" dirty="0">
                <a:solidFill>
                  <a:schemeClr val="tx1"/>
                </a:solidFill>
                <a:latin typeface="ＭＳ Ｐ明朝" pitchFamily="18" charset="-128"/>
                <a:ea typeface="ＭＳ Ｐ明朝" pitchFamily="18" charset="-128"/>
              </a:rPr>
              <a:t>13.1</a:t>
            </a:r>
          </a:p>
          <a:p>
            <a:r>
              <a:rPr lang="ja-JP" altLang="en-US" b="1" dirty="0">
                <a:solidFill>
                  <a:schemeClr val="tx1"/>
                </a:solidFill>
                <a:latin typeface="ＭＳ Ｐ明朝" pitchFamily="18" charset="-128"/>
                <a:ea typeface="ＭＳ Ｐ明朝" pitchFamily="18" charset="-128"/>
              </a:rPr>
              <a:t>    　　　　　　　　　　　　　　　 計</a:t>
            </a:r>
            <a:r>
              <a:rPr lang="en-US" altLang="ja-JP" b="1" dirty="0">
                <a:solidFill>
                  <a:schemeClr val="tx1"/>
                </a:solidFill>
                <a:latin typeface="ＭＳ Ｐ明朝" pitchFamily="18" charset="-128"/>
                <a:ea typeface="ＭＳ Ｐ明朝" pitchFamily="18" charset="-128"/>
              </a:rPr>
              <a:t>56.9</a:t>
            </a:r>
            <a:r>
              <a:rPr lang="ja-JP" altLang="en-US" b="1" dirty="0">
                <a:solidFill>
                  <a:schemeClr val="tx1"/>
                </a:solidFill>
                <a:latin typeface="ＭＳ Ｐ明朝" pitchFamily="18" charset="-128"/>
                <a:ea typeface="ＭＳ Ｐ明朝" pitchFamily="18" charset="-128"/>
              </a:rPr>
              <a:t> </a:t>
            </a:r>
            <a:endParaRPr kumimoji="1" lang="ja-JP" altLang="en-US" dirty="0"/>
          </a:p>
        </p:txBody>
      </p:sp>
      <p:sp>
        <p:nvSpPr>
          <p:cNvPr id="23" name="正方形/長方形 22"/>
          <p:cNvSpPr/>
          <p:nvPr/>
        </p:nvSpPr>
        <p:spPr>
          <a:xfrm>
            <a:off x="541704" y="4071942"/>
            <a:ext cx="1857388"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j-ea"/>
                <a:ea typeface="+mj-ea"/>
              </a:rPr>
              <a:t>民主党の財源確保方針</a:t>
            </a:r>
          </a:p>
        </p:txBody>
      </p:sp>
      <p:sp>
        <p:nvSpPr>
          <p:cNvPr id="24" name="正方形/長方形 23"/>
          <p:cNvSpPr/>
          <p:nvPr/>
        </p:nvSpPr>
        <p:spPr>
          <a:xfrm>
            <a:off x="4643435" y="4714884"/>
            <a:ext cx="2786082"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明朝" pitchFamily="18" charset="-128"/>
                <a:ea typeface="ＭＳ Ｐ明朝" pitchFamily="18" charset="-128"/>
              </a:rPr>
              <a:t>・交付金・補助 金改革</a:t>
            </a:r>
            <a:endParaRPr lang="en-US" altLang="ja-JP" b="1" dirty="0">
              <a:solidFill>
                <a:schemeClr val="tx1"/>
              </a:solidFill>
              <a:latin typeface="ＭＳ Ｐ明朝" pitchFamily="18" charset="-128"/>
              <a:ea typeface="ＭＳ Ｐ明朝" pitchFamily="18" charset="-128"/>
            </a:endParaRPr>
          </a:p>
          <a:p>
            <a:r>
              <a:rPr lang="ja-JP" altLang="en-US" b="1" dirty="0">
                <a:solidFill>
                  <a:schemeClr val="tx1"/>
                </a:solidFill>
                <a:latin typeface="ＭＳ Ｐ明朝" pitchFamily="18" charset="-128"/>
                <a:ea typeface="ＭＳ Ｐ明朝" pitchFamily="18" charset="-128"/>
              </a:rPr>
              <a:t>・公務員人件費</a:t>
            </a:r>
            <a:r>
              <a:rPr lang="en-US" altLang="ja-JP" b="1" dirty="0">
                <a:solidFill>
                  <a:schemeClr val="tx1"/>
                </a:solidFill>
                <a:latin typeface="ＭＳ Ｐ明朝" pitchFamily="18" charset="-128"/>
                <a:ea typeface="ＭＳ Ｐ明朝" pitchFamily="18" charset="-128"/>
              </a:rPr>
              <a:t>2</a:t>
            </a:r>
            <a:r>
              <a:rPr lang="ja-JP" altLang="en-US" b="1" dirty="0">
                <a:solidFill>
                  <a:schemeClr val="tx1"/>
                </a:solidFill>
                <a:latin typeface="ＭＳ Ｐ明朝" pitchFamily="18" charset="-128"/>
                <a:ea typeface="ＭＳ Ｐ明朝" pitchFamily="18" charset="-128"/>
              </a:rPr>
              <a:t>割削減</a:t>
            </a:r>
          </a:p>
        </p:txBody>
      </p:sp>
      <p:sp>
        <p:nvSpPr>
          <p:cNvPr id="25" name="正方形/長方形 24"/>
          <p:cNvSpPr/>
          <p:nvPr/>
        </p:nvSpPr>
        <p:spPr>
          <a:xfrm>
            <a:off x="4643435" y="5500702"/>
            <a:ext cx="2786082"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明朝" pitchFamily="18" charset="-128"/>
                <a:ea typeface="ＭＳ Ｐ明朝" pitchFamily="18" charset="-128"/>
              </a:rPr>
              <a:t>・「埋蔵金」取り崩し</a:t>
            </a:r>
          </a:p>
        </p:txBody>
      </p:sp>
      <p:sp>
        <p:nvSpPr>
          <p:cNvPr id="26" name="正方形/長方形 25"/>
          <p:cNvSpPr/>
          <p:nvPr/>
        </p:nvSpPr>
        <p:spPr>
          <a:xfrm>
            <a:off x="4643435" y="6000768"/>
            <a:ext cx="2786082"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明朝" pitchFamily="18" charset="-128"/>
                <a:ea typeface="ＭＳ Ｐ明朝" pitchFamily="18" charset="-128"/>
              </a:rPr>
              <a:t>・税制改革</a:t>
            </a:r>
          </a:p>
        </p:txBody>
      </p:sp>
      <p:sp>
        <p:nvSpPr>
          <p:cNvPr id="27" name="正方形/長方形 26"/>
          <p:cNvSpPr/>
          <p:nvPr/>
        </p:nvSpPr>
        <p:spPr>
          <a:xfrm>
            <a:off x="7661691" y="4500570"/>
            <a:ext cx="1857388" cy="142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明朝" pitchFamily="18" charset="-128"/>
                <a:ea typeface="ＭＳ Ｐ明朝" pitchFamily="18" charset="-128"/>
              </a:rPr>
              <a:t>地方への</a:t>
            </a:r>
            <a:r>
              <a:rPr lang="en-US" altLang="ja-JP" b="1" dirty="0">
                <a:solidFill>
                  <a:schemeClr val="tx1"/>
                </a:solidFill>
                <a:latin typeface="ＭＳ Ｐ明朝" pitchFamily="18" charset="-128"/>
                <a:ea typeface="ＭＳ Ｐ明朝" pitchFamily="18" charset="-128"/>
              </a:rPr>
              <a:t>12</a:t>
            </a:r>
            <a:r>
              <a:rPr lang="ja-JP" altLang="en-US" b="1" dirty="0">
                <a:solidFill>
                  <a:schemeClr val="tx1"/>
                </a:solidFill>
                <a:latin typeface="ＭＳ Ｐ明朝" pitchFamily="18" charset="-128"/>
                <a:ea typeface="ＭＳ Ｐ明朝" pitchFamily="18" charset="-128"/>
              </a:rPr>
              <a:t>兆円は国保、生保など。２兆円は文教費。法による支出義務</a:t>
            </a:r>
          </a:p>
        </p:txBody>
      </p:sp>
      <p:sp>
        <p:nvSpPr>
          <p:cNvPr id="28" name="正方形/長方形 27"/>
          <p:cNvSpPr/>
          <p:nvPr/>
        </p:nvSpPr>
        <p:spPr>
          <a:xfrm>
            <a:off x="6732997" y="6000768"/>
            <a:ext cx="1857388"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latin typeface="ＭＳ Ｐ明朝" pitchFamily="18" charset="-128"/>
                <a:ea typeface="ＭＳ Ｐ明朝" pitchFamily="18" charset="-128"/>
              </a:rPr>
              <a:t>4</a:t>
            </a:r>
            <a:r>
              <a:rPr lang="ja-JP" altLang="en-US" b="1" dirty="0">
                <a:solidFill>
                  <a:schemeClr val="tx1"/>
                </a:solidFill>
                <a:latin typeface="ＭＳ Ｐ明朝" pitchFamily="18" charset="-128"/>
                <a:ea typeface="ＭＳ Ｐ明朝" pitchFamily="18" charset="-128"/>
              </a:rPr>
              <a:t>割は自衛官など防衛関係費</a:t>
            </a:r>
          </a:p>
        </p:txBody>
      </p:sp>
      <p:cxnSp>
        <p:nvCxnSpPr>
          <p:cNvPr id="30" name="直線コネクタ 29"/>
          <p:cNvCxnSpPr/>
          <p:nvPr/>
        </p:nvCxnSpPr>
        <p:spPr>
          <a:xfrm>
            <a:off x="4179088" y="4857760"/>
            <a:ext cx="5417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6200000" flipH="1">
            <a:off x="4182068" y="5140537"/>
            <a:ext cx="535783" cy="541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179088" y="5429265"/>
            <a:ext cx="541738" cy="250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179089" y="5929330"/>
            <a:ext cx="619129"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7274735" y="4714884"/>
            <a:ext cx="54173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6200000" flipH="1">
            <a:off x="7000889" y="5566187"/>
            <a:ext cx="857256" cy="15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809992" y="357166"/>
            <a:ext cx="1000132" cy="35719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latin typeface="ＭＳ Ｐゴシック" pitchFamily="50" charset="-128"/>
              <a:ea typeface="ＭＳ Ｐゴシック" pitchFamily="50" charset="-128"/>
            </a:endParaRPr>
          </a:p>
          <a:p>
            <a:pPr algn="ctr"/>
            <a:r>
              <a:rPr lang="ja-JP" altLang="en-US" b="1" dirty="0">
                <a:solidFill>
                  <a:schemeClr val="tx1"/>
                </a:solidFill>
                <a:latin typeface="ＭＳ Ｐゴシック" pitchFamily="50" charset="-128"/>
                <a:ea typeface="ＭＳ Ｐゴシック" pitchFamily="50" charset="-128"/>
              </a:rPr>
              <a:t>目玉</a:t>
            </a:r>
          </a:p>
          <a:p>
            <a:pPr algn="ct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sz="2800" b="1" dirty="0"/>
              <a:t>トラック輸送は国内</a:t>
            </a:r>
            <a:r>
              <a:rPr lang="ja-JP" altLang="en-US" sz="2800" b="1" dirty="0">
                <a:solidFill>
                  <a:srgbClr val="FF0000"/>
                </a:solidFill>
              </a:rPr>
              <a:t>物流の主役！</a:t>
            </a:r>
            <a:endParaRPr kumimoji="1" lang="ja-JP" altLang="en-US" sz="2800" b="1" dirty="0">
              <a:solidFill>
                <a:srgbClr val="FF0000"/>
              </a:solidFill>
            </a:endParaRPr>
          </a:p>
        </p:txBody>
      </p:sp>
      <p:pic>
        <p:nvPicPr>
          <p:cNvPr id="6" name="Picture 2" descr="C:\Users\佐藤陵一\Pictures\MP Navigator EX\2008_12_22\IMG.jpg"/>
          <p:cNvPicPr>
            <a:picLocks noGrp="1" noChangeAspect="1" noChangeArrowheads="1"/>
          </p:cNvPicPr>
          <p:nvPr>
            <p:ph idx="1"/>
          </p:nvPr>
        </p:nvPicPr>
        <p:blipFill>
          <a:blip r:embed="rId2" cstate="print"/>
          <a:srcRect/>
          <a:stretch>
            <a:fillRect/>
          </a:stretch>
        </p:blipFill>
        <p:spPr bwMode="auto">
          <a:xfrm>
            <a:off x="1309663" y="1928802"/>
            <a:ext cx="3371089" cy="1706880"/>
          </a:xfrm>
          <a:prstGeom prst="rect">
            <a:avLst/>
          </a:prstGeom>
          <a:noFill/>
          <a:ln>
            <a:solidFill>
              <a:schemeClr val="accent2"/>
            </a:solidFill>
          </a:ln>
        </p:spPr>
      </p:pic>
      <p:sp>
        <p:nvSpPr>
          <p:cNvPr id="4" name="スライド番号プレースホルダ 3"/>
          <p:cNvSpPr>
            <a:spLocks noGrp="1"/>
          </p:cNvSpPr>
          <p:nvPr>
            <p:ph type="sldNum" sz="quarter" idx="12"/>
          </p:nvPr>
        </p:nvSpPr>
        <p:spPr/>
        <p:txBody>
          <a:bodyPr>
            <a:normAutofit/>
          </a:bodyPr>
          <a:lstStyle/>
          <a:p>
            <a:fld id="{A55F6373-3133-431B-A341-E995000F8430}" type="slidenum">
              <a:rPr lang="en-US" altLang="ja-JP" smtClean="0"/>
              <a:pPr/>
              <a:t>23</a:t>
            </a:fld>
            <a:endParaRPr lang="en-US" altLang="ja-JP"/>
          </a:p>
        </p:txBody>
      </p:sp>
      <p:graphicFrame>
        <p:nvGraphicFramePr>
          <p:cNvPr id="7" name="表 6"/>
          <p:cNvGraphicFramePr>
            <a:graphicFrameLocks noGrp="1"/>
          </p:cNvGraphicFramePr>
          <p:nvPr/>
        </p:nvGraphicFramePr>
        <p:xfrm>
          <a:off x="809604" y="3857628"/>
          <a:ext cx="8358245" cy="2071702"/>
        </p:xfrm>
        <a:graphic>
          <a:graphicData uri="http://schemas.openxmlformats.org/drawingml/2006/table">
            <a:tbl>
              <a:tblPr firstRow="1" bandRow="1">
                <a:tableStyleId>{5C22544A-7EE6-4342-B048-85BDC9FD1C3A}</a:tableStyleId>
              </a:tblPr>
              <a:tblGrid>
                <a:gridCol w="870822">
                  <a:extLst>
                    <a:ext uri="{9D8B030D-6E8A-4147-A177-3AD203B41FA5}">
                      <a16:colId xmlns:a16="http://schemas.microsoft.com/office/drawing/2014/main" val="20000"/>
                    </a:ext>
                  </a:extLst>
                </a:gridCol>
                <a:gridCol w="915126">
                  <a:extLst>
                    <a:ext uri="{9D8B030D-6E8A-4147-A177-3AD203B41FA5}">
                      <a16:colId xmlns:a16="http://schemas.microsoft.com/office/drawing/2014/main" val="20001"/>
                    </a:ext>
                  </a:extLst>
                </a:gridCol>
                <a:gridCol w="642942">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571505">
                  <a:extLst>
                    <a:ext uri="{9D8B030D-6E8A-4147-A177-3AD203B41FA5}">
                      <a16:colId xmlns:a16="http://schemas.microsoft.com/office/drawing/2014/main" val="20004"/>
                    </a:ext>
                  </a:extLst>
                </a:gridCol>
                <a:gridCol w="785818">
                  <a:extLst>
                    <a:ext uri="{9D8B030D-6E8A-4147-A177-3AD203B41FA5}">
                      <a16:colId xmlns:a16="http://schemas.microsoft.com/office/drawing/2014/main" val="20005"/>
                    </a:ext>
                  </a:extLst>
                </a:gridCol>
                <a:gridCol w="642942">
                  <a:extLst>
                    <a:ext uri="{9D8B030D-6E8A-4147-A177-3AD203B41FA5}">
                      <a16:colId xmlns:a16="http://schemas.microsoft.com/office/drawing/2014/main" val="20006"/>
                    </a:ext>
                  </a:extLst>
                </a:gridCol>
                <a:gridCol w="857256">
                  <a:extLst>
                    <a:ext uri="{9D8B030D-6E8A-4147-A177-3AD203B41FA5}">
                      <a16:colId xmlns:a16="http://schemas.microsoft.com/office/drawing/2014/main" val="20007"/>
                    </a:ext>
                  </a:extLst>
                </a:gridCol>
                <a:gridCol w="642942">
                  <a:extLst>
                    <a:ext uri="{9D8B030D-6E8A-4147-A177-3AD203B41FA5}">
                      <a16:colId xmlns:a16="http://schemas.microsoft.com/office/drawing/2014/main" val="20008"/>
                    </a:ext>
                  </a:extLst>
                </a:gridCol>
                <a:gridCol w="857256">
                  <a:extLst>
                    <a:ext uri="{9D8B030D-6E8A-4147-A177-3AD203B41FA5}">
                      <a16:colId xmlns:a16="http://schemas.microsoft.com/office/drawing/2014/main" val="20009"/>
                    </a:ext>
                  </a:extLst>
                </a:gridCol>
                <a:gridCol w="642942">
                  <a:extLst>
                    <a:ext uri="{9D8B030D-6E8A-4147-A177-3AD203B41FA5}">
                      <a16:colId xmlns:a16="http://schemas.microsoft.com/office/drawing/2014/main" val="20010"/>
                    </a:ext>
                  </a:extLst>
                </a:gridCol>
              </a:tblGrid>
              <a:tr h="642942">
                <a:tc>
                  <a:txBody>
                    <a:bodyPr/>
                    <a:lstStyle/>
                    <a:p>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4">
                  <a:txBody>
                    <a:bodyPr/>
                    <a:lstStyle/>
                    <a:p>
                      <a:pPr algn="l"/>
                      <a:r>
                        <a:rPr kumimoji="1" lang="ja-JP" altLang="en-US" sz="1800" b="0" dirty="0">
                          <a:solidFill>
                            <a:schemeClr val="tx1"/>
                          </a:solidFill>
                        </a:rPr>
                        <a:t>トラック</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800" b="0" dirty="0">
                          <a:solidFill>
                            <a:schemeClr val="tx1"/>
                          </a:solidFill>
                        </a:rPr>
                        <a:t>鉄道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kumimoji="1" lang="ja-JP" altLang="en-US" sz="1800" b="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800" b="0" dirty="0">
                          <a:solidFill>
                            <a:schemeClr val="tx1"/>
                          </a:solidFill>
                        </a:rPr>
                        <a:t>内航海運</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kumimoji="1" lang="ja-JP" altLang="en-US" sz="1800" b="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800" b="0" dirty="0">
                          <a:solidFill>
                            <a:schemeClr val="tx1"/>
                          </a:solidFill>
                        </a:rPr>
                        <a:t>国内航空</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kumimoji="1" lang="ja-JP" altLang="en-US" sz="1800" b="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28628">
                <a:tc>
                  <a:txBody>
                    <a:bodyPr/>
                    <a:lstStyle/>
                    <a:p>
                      <a:endParaRPr kumimoji="1" lang="ja-JP" altLang="en-US" sz="180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800" dirty="0"/>
                        <a:t>営業用</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600" dirty="0"/>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800" dirty="0"/>
                        <a:t>自家用</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600" dirty="0"/>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600" dirty="0"/>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600" dirty="0"/>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600" dirty="0"/>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00066">
                <a:tc>
                  <a:txBody>
                    <a:bodyPr/>
                    <a:lstStyle/>
                    <a:p>
                      <a:pPr algn="r"/>
                      <a:r>
                        <a:rPr kumimoji="1" lang="en-US" altLang="ja-JP" sz="1800" dirty="0">
                          <a:latin typeface="+mj-ea"/>
                          <a:ea typeface="+mj-ea"/>
                        </a:rPr>
                        <a:t>2006</a:t>
                      </a:r>
                      <a:r>
                        <a:rPr kumimoji="1" lang="ja-JP" altLang="en-US" sz="1800" dirty="0">
                          <a:latin typeface="+mj-ea"/>
                          <a:ea typeface="+mj-ea"/>
                        </a:rPr>
                        <a:t>年</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2,900</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53.4</a:t>
                      </a:r>
                      <a:r>
                        <a:rPr kumimoji="1" lang="ja-JP" altLang="en-US" sz="1600" dirty="0">
                          <a:latin typeface="+mj-ea"/>
                          <a:ea typeface="+mj-ea"/>
                        </a:rPr>
                        <a:t>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2,062</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n-ea"/>
                          <a:ea typeface="+mn-ea"/>
                        </a:rPr>
                        <a:t>38.0</a:t>
                      </a:r>
                      <a:endParaRPr kumimoji="1" lang="ja-JP" altLang="en-US" sz="1600" dirty="0">
                        <a:latin typeface="+mn-ea"/>
                        <a:ea typeface="+mn-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52</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1.0</a:t>
                      </a:r>
                      <a:r>
                        <a:rPr kumimoji="1" lang="ja-JP" altLang="en-US" sz="1800" dirty="0"/>
                        <a:t>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417</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7.7</a:t>
                      </a:r>
                      <a:r>
                        <a:rPr kumimoji="1" lang="ja-JP" altLang="en-US" sz="1800" dirty="0"/>
                        <a:t>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ja-JP" altLang="en-US" sz="1800" dirty="0"/>
                        <a:t>１</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0</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00066">
                <a:tc>
                  <a:txBody>
                    <a:bodyPr/>
                    <a:lstStyle/>
                    <a:p>
                      <a:pPr algn="r"/>
                      <a:r>
                        <a:rPr kumimoji="1" lang="ja-JP" altLang="en-US" sz="1600" dirty="0">
                          <a:latin typeface="+mn-ea"/>
                          <a:ea typeface="+mn-ea"/>
                        </a:rPr>
                        <a:t>トンキロ</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3,022</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52.2</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444</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n-ea"/>
                          <a:ea typeface="+mn-ea"/>
                        </a:rPr>
                        <a:t>7.7</a:t>
                      </a:r>
                      <a:endParaRPr kumimoji="1" lang="ja-JP" altLang="en-US" sz="1600" dirty="0">
                        <a:latin typeface="+mn-ea"/>
                        <a:ea typeface="+mn-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232</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4.0</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2,078</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35.9</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11</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600" dirty="0">
                          <a:latin typeface="+mj-ea"/>
                          <a:ea typeface="+mj-ea"/>
                        </a:rPr>
                        <a:t>0.2</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cxnSp>
        <p:nvCxnSpPr>
          <p:cNvPr id="9" name="直線コネクタ 8"/>
          <p:cNvCxnSpPr/>
          <p:nvPr/>
        </p:nvCxnSpPr>
        <p:spPr>
          <a:xfrm>
            <a:off x="809597" y="3857628"/>
            <a:ext cx="857256"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a:off x="1881166" y="2928935"/>
            <a:ext cx="1857388" cy="11430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3095613" y="3857628"/>
            <a:ext cx="928694" cy="2143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952473" y="5214950"/>
            <a:ext cx="785818" cy="14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100</a:t>
            </a:r>
            <a:r>
              <a:rPr kumimoji="1" lang="ja-JP" altLang="en-US" sz="1050" dirty="0">
                <a:solidFill>
                  <a:schemeClr val="tx1"/>
                </a:solidFill>
                <a:latin typeface="+mj-ea"/>
                <a:ea typeface="+mj-ea"/>
              </a:rPr>
              <a:t>万トン</a:t>
            </a:r>
          </a:p>
        </p:txBody>
      </p:sp>
      <p:sp>
        <p:nvSpPr>
          <p:cNvPr id="20" name="正方形/長方形 19"/>
          <p:cNvSpPr/>
          <p:nvPr/>
        </p:nvSpPr>
        <p:spPr>
          <a:xfrm>
            <a:off x="5667380" y="6072206"/>
            <a:ext cx="3357587" cy="35719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以下、「日本のトラック輸送産業</a:t>
            </a:r>
            <a:r>
              <a:rPr kumimoji="1" lang="en-US" altLang="ja-JP" sz="1400" dirty="0">
                <a:solidFill>
                  <a:schemeClr val="tx1"/>
                </a:solidFill>
                <a:latin typeface="+mj-ea"/>
                <a:ea typeface="+mj-ea"/>
              </a:rPr>
              <a:t>2008</a:t>
            </a:r>
            <a:r>
              <a:rPr kumimoji="1" lang="ja-JP" altLang="en-US" sz="1400" dirty="0">
                <a:solidFill>
                  <a:schemeClr val="tx1"/>
                </a:solidFill>
                <a:latin typeface="+mj-ea"/>
                <a:ea typeface="+mj-ea"/>
              </a:rPr>
              <a:t>」より</a:t>
            </a:r>
          </a:p>
        </p:txBody>
      </p:sp>
      <p:sp>
        <p:nvSpPr>
          <p:cNvPr id="22" name="大かっこ 21"/>
          <p:cNvSpPr/>
          <p:nvPr/>
        </p:nvSpPr>
        <p:spPr>
          <a:xfrm>
            <a:off x="4810124" y="3429000"/>
            <a:ext cx="4714908" cy="428628"/>
          </a:xfrm>
          <a:prstGeom prst="bracketPair">
            <a:avLst>
              <a:gd name="adj" fmla="val 0"/>
            </a:avLst>
          </a:prstGeom>
          <a:solidFill>
            <a:schemeClr val="bg1">
              <a:lumMod val="9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latin typeface="+mj-ea"/>
                <a:ea typeface="+mj-ea"/>
              </a:rPr>
              <a:t>トンキロ－</a:t>
            </a:r>
            <a:r>
              <a:rPr lang="en-US" altLang="ja-JP" sz="1400" dirty="0">
                <a:latin typeface="+mj-ea"/>
                <a:ea typeface="+mj-ea"/>
              </a:rPr>
              <a:t>1</a:t>
            </a:r>
            <a:r>
              <a:rPr lang="ja-JP" altLang="en-US" sz="1400" dirty="0">
                <a:latin typeface="+mj-ea"/>
                <a:ea typeface="+mj-ea"/>
              </a:rPr>
              <a:t>トンのものを</a:t>
            </a:r>
            <a:r>
              <a:rPr lang="en-US" altLang="ja-JP" sz="1400" dirty="0">
                <a:latin typeface="+mj-ea"/>
                <a:ea typeface="+mj-ea"/>
              </a:rPr>
              <a:t>10</a:t>
            </a:r>
            <a:r>
              <a:rPr lang="ja-JP" altLang="en-US" sz="1400" dirty="0">
                <a:latin typeface="+mj-ea"/>
                <a:ea typeface="+mj-ea"/>
              </a:rPr>
              <a:t>キロ輸送した時は</a:t>
            </a:r>
            <a:r>
              <a:rPr lang="en-US" altLang="ja-JP" sz="1400" dirty="0">
                <a:latin typeface="+mj-ea"/>
                <a:ea typeface="+mj-ea"/>
              </a:rPr>
              <a:t>10</a:t>
            </a:r>
            <a:r>
              <a:rPr lang="ja-JP" altLang="en-US" sz="1400" dirty="0">
                <a:latin typeface="+mj-ea"/>
                <a:ea typeface="+mj-ea"/>
              </a:rPr>
              <a:t>キロトンとなる。</a:t>
            </a:r>
            <a:endParaRPr kumimoji="1" lang="ja-JP" altLang="en-US" dirty="0"/>
          </a:p>
        </p:txBody>
      </p:sp>
      <p:sp>
        <p:nvSpPr>
          <p:cNvPr id="23" name="正方形/長方形 22"/>
          <p:cNvSpPr/>
          <p:nvPr/>
        </p:nvSpPr>
        <p:spPr>
          <a:xfrm>
            <a:off x="666723" y="1142984"/>
            <a:ext cx="3214710" cy="5715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・トンベースで９割</a:t>
            </a:r>
            <a:endParaRPr lang="en-US" altLang="ja-JP" b="1" dirty="0">
              <a:solidFill>
                <a:schemeClr val="tx1"/>
              </a:solidFill>
            </a:endParaRPr>
          </a:p>
          <a:p>
            <a:r>
              <a:rPr lang="ja-JP" altLang="en-US" b="1" dirty="0">
                <a:solidFill>
                  <a:schemeClr val="tx1"/>
                </a:solidFill>
              </a:rPr>
              <a:t>・トンキロベースで６割</a:t>
            </a:r>
            <a:endParaRPr kumimoji="1" lang="en-US" altLang="ja-JP" b="1" dirty="0">
              <a:solidFill>
                <a:schemeClr val="tx1"/>
              </a:solidFill>
            </a:endParaRPr>
          </a:p>
        </p:txBody>
      </p:sp>
      <p:sp>
        <p:nvSpPr>
          <p:cNvPr id="24" name="正方形/長方形 23"/>
          <p:cNvSpPr/>
          <p:nvPr/>
        </p:nvSpPr>
        <p:spPr>
          <a:xfrm>
            <a:off x="5738821" y="214290"/>
            <a:ext cx="3429025" cy="135732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latin typeface="+mj-ea"/>
                <a:ea typeface="+mj-ea"/>
              </a:rPr>
              <a:t>96</a:t>
            </a:r>
            <a:r>
              <a:rPr kumimoji="1" lang="ja-JP" altLang="en-US" dirty="0">
                <a:solidFill>
                  <a:schemeClr val="tx1"/>
                </a:solidFill>
                <a:latin typeface="+mj-ea"/>
                <a:ea typeface="+mj-ea"/>
              </a:rPr>
              <a:t>年度は</a:t>
            </a:r>
            <a:r>
              <a:rPr kumimoji="1" lang="en-US" altLang="ja-JP" dirty="0">
                <a:solidFill>
                  <a:schemeClr val="tx1"/>
                </a:solidFill>
                <a:latin typeface="+mj-ea"/>
                <a:ea typeface="+mj-ea"/>
              </a:rPr>
              <a:t>68</a:t>
            </a:r>
            <a:r>
              <a:rPr kumimoji="1" lang="ja-JP" altLang="en-US" dirty="0">
                <a:solidFill>
                  <a:schemeClr val="tx1"/>
                </a:solidFill>
                <a:latin typeface="+mj-ea"/>
                <a:ea typeface="+mj-ea"/>
              </a:rPr>
              <a:t>億トンだったが、公共事業の削減の影響を受け、建設物資の輸送が</a:t>
            </a:r>
            <a:r>
              <a:rPr kumimoji="1" lang="en-US" altLang="ja-JP" dirty="0">
                <a:solidFill>
                  <a:schemeClr val="tx1"/>
                </a:solidFill>
                <a:latin typeface="+mj-ea"/>
                <a:ea typeface="+mj-ea"/>
              </a:rPr>
              <a:t>54</a:t>
            </a:r>
            <a:r>
              <a:rPr kumimoji="1" lang="ja-JP" altLang="en-US" dirty="0">
                <a:solidFill>
                  <a:schemeClr val="tx1"/>
                </a:solidFill>
                <a:latin typeface="+mj-ea"/>
                <a:ea typeface="+mj-ea"/>
              </a:rPr>
              <a:t>億トンと減少している。</a:t>
            </a:r>
          </a:p>
        </p:txBody>
      </p:sp>
      <p:cxnSp>
        <p:nvCxnSpPr>
          <p:cNvPr id="26" name="直線矢印コネクタ 25"/>
          <p:cNvCxnSpPr/>
          <p:nvPr/>
        </p:nvCxnSpPr>
        <p:spPr>
          <a:xfrm>
            <a:off x="4381499" y="2285992"/>
            <a:ext cx="57150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095877" y="1928802"/>
            <a:ext cx="1214446" cy="571504"/>
          </a:xfrm>
          <a:prstGeom prst="rect">
            <a:avLst/>
          </a:prstGeom>
          <a:solidFill>
            <a:schemeClr val="bg2">
              <a:lumMod val="10000"/>
              <a:lumOff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14</a:t>
            </a:r>
            <a:r>
              <a:rPr kumimoji="1" lang="ja-JP" altLang="en-US" dirty="0">
                <a:solidFill>
                  <a:schemeClr val="tx1"/>
                </a:solidFill>
                <a:latin typeface="+mj-ea"/>
                <a:ea typeface="+mj-ea"/>
              </a:rPr>
              <a:t>１万台</a:t>
            </a:r>
          </a:p>
        </p:txBody>
      </p:sp>
      <p:cxnSp>
        <p:nvCxnSpPr>
          <p:cNvPr id="29" name="直線矢印コネクタ 28"/>
          <p:cNvCxnSpPr/>
          <p:nvPr/>
        </p:nvCxnSpPr>
        <p:spPr>
          <a:xfrm>
            <a:off x="4381499" y="3071810"/>
            <a:ext cx="57150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095877" y="2786058"/>
            <a:ext cx="1214446" cy="571504"/>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720</a:t>
            </a:r>
            <a:r>
              <a:rPr kumimoji="1" lang="ja-JP" altLang="en-US" dirty="0">
                <a:solidFill>
                  <a:schemeClr val="tx1"/>
                </a:solidFill>
                <a:latin typeface="+mj-ea"/>
                <a:ea typeface="+mj-ea"/>
              </a:rPr>
              <a:t>万台</a:t>
            </a:r>
          </a:p>
        </p:txBody>
      </p:sp>
      <p:sp>
        <p:nvSpPr>
          <p:cNvPr id="32" name="正方形/長方形 31"/>
          <p:cNvSpPr/>
          <p:nvPr/>
        </p:nvSpPr>
        <p:spPr>
          <a:xfrm>
            <a:off x="309533" y="2643183"/>
            <a:ext cx="1071571" cy="428628"/>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861</a:t>
            </a:r>
            <a:r>
              <a:rPr kumimoji="1" lang="ja-JP" altLang="en-US" dirty="0">
                <a:solidFill>
                  <a:schemeClr val="tx1"/>
                </a:solidFill>
                <a:latin typeface="+mj-ea"/>
                <a:ea typeface="+mj-ea"/>
              </a:rPr>
              <a:t>万台</a:t>
            </a:r>
          </a:p>
        </p:txBody>
      </p:sp>
      <p:sp>
        <p:nvSpPr>
          <p:cNvPr id="36" name="正方形/長方形 35"/>
          <p:cNvSpPr/>
          <p:nvPr/>
        </p:nvSpPr>
        <p:spPr>
          <a:xfrm>
            <a:off x="6310323" y="1928802"/>
            <a:ext cx="2857520" cy="571504"/>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j-ea"/>
                <a:ea typeface="+mj-ea"/>
              </a:rPr>
              <a:t>消費関連</a:t>
            </a:r>
            <a:r>
              <a:rPr kumimoji="1" lang="en-US" altLang="ja-JP" sz="1600" dirty="0">
                <a:solidFill>
                  <a:schemeClr val="tx1"/>
                </a:solidFill>
                <a:latin typeface="+mj-ea"/>
                <a:ea typeface="+mj-ea"/>
              </a:rPr>
              <a:t>31.0</a:t>
            </a:r>
            <a:r>
              <a:rPr kumimoji="1" lang="ja-JP" altLang="en-US" sz="1600" dirty="0">
                <a:solidFill>
                  <a:schemeClr val="tx1"/>
                </a:solidFill>
                <a:latin typeface="+mj-ea"/>
                <a:ea typeface="+mj-ea"/>
              </a:rPr>
              <a:t>％、建設関連</a:t>
            </a:r>
            <a:r>
              <a:rPr kumimoji="1" lang="en-US" altLang="ja-JP" sz="1600" dirty="0">
                <a:solidFill>
                  <a:schemeClr val="tx1"/>
                </a:solidFill>
                <a:latin typeface="+mj-ea"/>
                <a:ea typeface="+mj-ea"/>
              </a:rPr>
              <a:t>34.9</a:t>
            </a:r>
            <a:r>
              <a:rPr kumimoji="1" lang="ja-JP" altLang="en-US" sz="1600" dirty="0">
                <a:solidFill>
                  <a:schemeClr val="tx1"/>
                </a:solidFill>
                <a:latin typeface="+mj-ea"/>
                <a:ea typeface="+mj-ea"/>
              </a:rPr>
              <a:t>％、生産関連</a:t>
            </a:r>
            <a:r>
              <a:rPr kumimoji="1" lang="en-US" altLang="ja-JP" sz="1600" dirty="0">
                <a:solidFill>
                  <a:schemeClr val="tx1"/>
                </a:solidFill>
                <a:latin typeface="+mj-ea"/>
                <a:ea typeface="+mj-ea"/>
              </a:rPr>
              <a:t>34.2%</a:t>
            </a:r>
            <a:endParaRPr kumimoji="1" lang="ja-JP" altLang="en-US" sz="1600" dirty="0">
              <a:solidFill>
                <a:schemeClr val="tx1"/>
              </a:solidFill>
              <a:latin typeface="+mj-ea"/>
              <a:ea typeface="+mj-ea"/>
            </a:endParaRPr>
          </a:p>
        </p:txBody>
      </p:sp>
      <p:sp>
        <p:nvSpPr>
          <p:cNvPr id="37" name="正方形/長方形 36"/>
          <p:cNvSpPr/>
          <p:nvPr/>
        </p:nvSpPr>
        <p:spPr>
          <a:xfrm>
            <a:off x="6310323" y="2786058"/>
            <a:ext cx="2857520" cy="571504"/>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j-ea"/>
                <a:ea typeface="+mj-ea"/>
              </a:rPr>
              <a:t>消費関連</a:t>
            </a:r>
            <a:r>
              <a:rPr kumimoji="1" lang="en-US" altLang="ja-JP" sz="1600" dirty="0">
                <a:solidFill>
                  <a:schemeClr val="tx1"/>
                </a:solidFill>
                <a:latin typeface="+mj-ea"/>
                <a:ea typeface="+mj-ea"/>
              </a:rPr>
              <a:t>14.3</a:t>
            </a:r>
            <a:r>
              <a:rPr kumimoji="1" lang="ja-JP" altLang="en-US" sz="1600" dirty="0">
                <a:solidFill>
                  <a:schemeClr val="tx1"/>
                </a:solidFill>
                <a:latin typeface="+mj-ea"/>
                <a:ea typeface="+mj-ea"/>
              </a:rPr>
              <a:t>％、建設関連</a:t>
            </a:r>
            <a:r>
              <a:rPr kumimoji="1" lang="en-US" altLang="ja-JP" sz="1600" dirty="0">
                <a:solidFill>
                  <a:schemeClr val="tx1"/>
                </a:solidFill>
                <a:latin typeface="+mj-ea"/>
                <a:ea typeface="+mj-ea"/>
              </a:rPr>
              <a:t>64.7</a:t>
            </a:r>
            <a:r>
              <a:rPr kumimoji="1" lang="ja-JP" altLang="en-US" sz="1600" dirty="0">
                <a:solidFill>
                  <a:schemeClr val="tx1"/>
                </a:solidFill>
                <a:latin typeface="+mj-ea"/>
                <a:ea typeface="+mj-ea"/>
              </a:rPr>
              <a:t>％、生産関連</a:t>
            </a:r>
            <a:r>
              <a:rPr kumimoji="1" lang="en-US" altLang="ja-JP" sz="1600" dirty="0">
                <a:solidFill>
                  <a:schemeClr val="tx1"/>
                </a:solidFill>
                <a:latin typeface="+mj-ea"/>
                <a:ea typeface="+mj-ea"/>
              </a:rPr>
              <a:t>21.0</a:t>
            </a:r>
            <a:r>
              <a:rPr kumimoji="1" lang="ja-JP" altLang="en-US" sz="1600" dirty="0">
                <a:solidFill>
                  <a:schemeClr val="tx1"/>
                </a:solidFill>
                <a:latin typeface="+mj-ea"/>
                <a:ea typeface="+mj-ea"/>
              </a:rPr>
              <a:t>％</a:t>
            </a:r>
          </a:p>
        </p:txBody>
      </p:sp>
      <p:sp>
        <p:nvSpPr>
          <p:cNvPr id="25" name="正方形/長方形 24"/>
          <p:cNvSpPr/>
          <p:nvPr/>
        </p:nvSpPr>
        <p:spPr>
          <a:xfrm>
            <a:off x="1666853" y="6000768"/>
            <a:ext cx="3143272" cy="571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ea typeface="+mj-ea"/>
              </a:rPr>
              <a:t>    2,730</a:t>
            </a:r>
            <a:r>
              <a:rPr lang="ja-JP" altLang="en-US" dirty="0">
                <a:solidFill>
                  <a:schemeClr val="tx1"/>
                </a:solidFill>
                <a:latin typeface="+mj-ea"/>
                <a:ea typeface="+mj-ea"/>
              </a:rPr>
              <a:t>               </a:t>
            </a:r>
            <a:r>
              <a:rPr lang="en-US" altLang="ja-JP" dirty="0">
                <a:solidFill>
                  <a:schemeClr val="tx1"/>
                </a:solidFill>
                <a:latin typeface="+mj-ea"/>
                <a:ea typeface="+mj-ea"/>
              </a:rPr>
              <a:t>1,781  </a:t>
            </a:r>
          </a:p>
          <a:p>
            <a:pPr algn="ctr"/>
            <a:r>
              <a:rPr lang="en-US" altLang="ja-JP" sz="1400" dirty="0">
                <a:solidFill>
                  <a:schemeClr val="tx1"/>
                </a:solidFill>
                <a:latin typeface="+mj-ea"/>
                <a:ea typeface="+mj-ea"/>
              </a:rPr>
              <a:t> </a:t>
            </a:r>
            <a:r>
              <a:rPr lang="ja-JP" altLang="en-US" sz="1400" dirty="0">
                <a:solidFill>
                  <a:schemeClr val="tx1"/>
                </a:solidFill>
                <a:latin typeface="+mj-ea"/>
                <a:ea typeface="+mj-ea"/>
              </a:rPr>
              <a:t>（</a:t>
            </a:r>
            <a:r>
              <a:rPr lang="en-US" altLang="ja-JP" sz="1400" dirty="0">
                <a:solidFill>
                  <a:schemeClr val="tx1"/>
                </a:solidFill>
                <a:latin typeface="+mj-ea"/>
                <a:ea typeface="+mj-ea"/>
              </a:rPr>
              <a:t>09</a:t>
            </a:r>
            <a:r>
              <a:rPr lang="ja-JP" altLang="en-US" sz="1400" dirty="0">
                <a:solidFill>
                  <a:schemeClr val="tx1"/>
                </a:solidFill>
                <a:latin typeface="+mj-ea"/>
                <a:ea typeface="+mj-ea"/>
              </a:rPr>
              <a:t>年度予測、</a:t>
            </a:r>
            <a:r>
              <a:rPr lang="en-US" altLang="ja-JP" sz="1400" dirty="0">
                <a:solidFill>
                  <a:schemeClr val="tx1"/>
                </a:solidFill>
                <a:latin typeface="+mj-ea"/>
                <a:ea typeface="+mj-ea"/>
              </a:rPr>
              <a:t>09.11.1</a:t>
            </a:r>
            <a:r>
              <a:rPr lang="ja-JP" altLang="en-US" sz="1400" dirty="0">
                <a:solidFill>
                  <a:schemeClr val="tx1"/>
                </a:solidFill>
                <a:latin typeface="+mj-ea"/>
                <a:ea typeface="+mj-ea"/>
              </a:rPr>
              <a:t>日本流通新聞</a:t>
            </a:r>
            <a:r>
              <a:rPr lang="en-US" altLang="ja-JP" sz="1400" dirty="0">
                <a:solidFill>
                  <a:schemeClr val="tx1"/>
                </a:solidFill>
                <a:latin typeface="+mj-ea"/>
                <a:ea typeface="+mj-ea"/>
              </a:rPr>
              <a:t>)</a:t>
            </a:r>
          </a:p>
        </p:txBody>
      </p:sp>
      <p:cxnSp>
        <p:nvCxnSpPr>
          <p:cNvPr id="35" name="直線矢印コネクタ 34"/>
          <p:cNvCxnSpPr/>
          <p:nvPr/>
        </p:nvCxnSpPr>
        <p:spPr>
          <a:xfrm rot="5400000">
            <a:off x="2095480" y="5643578"/>
            <a:ext cx="85725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5400000">
            <a:off x="3239282" y="5642784"/>
            <a:ext cx="85725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3844" y="214292"/>
            <a:ext cx="9072626" cy="1462087"/>
          </a:xfrm>
        </p:spPr>
        <p:txBody>
          <a:bodyPr/>
          <a:lstStyle/>
          <a:p>
            <a:br>
              <a:rPr kumimoji="1" lang="en-US" altLang="ja-JP" sz="2800" b="1" dirty="0">
                <a:latin typeface="+mj-ea"/>
              </a:rPr>
            </a:br>
            <a:br>
              <a:rPr lang="en-US" altLang="ja-JP" sz="2800" b="1" dirty="0">
                <a:latin typeface="+mj-ea"/>
              </a:rPr>
            </a:br>
            <a:endParaRPr kumimoji="1" lang="ja-JP" altLang="en-US" sz="2800" b="1" dirty="0">
              <a:latin typeface="+mj-ea"/>
            </a:endParaRPr>
          </a:p>
        </p:txBody>
      </p:sp>
      <p:sp>
        <p:nvSpPr>
          <p:cNvPr id="3" name="コンテンツ プレースホルダ 2"/>
          <p:cNvSpPr>
            <a:spLocks noGrp="1"/>
          </p:cNvSpPr>
          <p:nvPr>
            <p:ph idx="1"/>
          </p:nvPr>
        </p:nvSpPr>
        <p:spPr>
          <a:xfrm>
            <a:off x="309537" y="2017723"/>
            <a:ext cx="9215502" cy="4411683"/>
          </a:xfrm>
        </p:spPr>
        <p:txBody>
          <a:bodyPr/>
          <a:lstStyle/>
          <a:p>
            <a:endParaRPr kumimoji="1" lang="en-US" altLang="ja-JP" dirty="0"/>
          </a:p>
          <a:p>
            <a:pPr>
              <a:buNone/>
            </a:pP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A55F6373-3133-431B-A341-E995000F8430}" type="slidenum">
              <a:rPr lang="en-US" altLang="ja-JP" smtClean="0"/>
              <a:pPr/>
              <a:t>24</a:t>
            </a:fld>
            <a:endParaRPr lang="en-US" altLang="ja-JP"/>
          </a:p>
        </p:txBody>
      </p:sp>
      <p:cxnSp>
        <p:nvCxnSpPr>
          <p:cNvPr id="6" name="直線コネクタ 5"/>
          <p:cNvCxnSpPr/>
          <p:nvPr/>
        </p:nvCxnSpPr>
        <p:spPr>
          <a:xfrm>
            <a:off x="595287" y="6000768"/>
            <a:ext cx="871543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5400000">
            <a:off x="-1046998" y="4357699"/>
            <a:ext cx="328535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95288" y="5214950"/>
            <a:ext cx="71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95288" y="4429132"/>
            <a:ext cx="71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95288" y="3714752"/>
            <a:ext cx="71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 y="5143512"/>
            <a:ext cx="59528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latin typeface="+mj-ea"/>
                <a:ea typeface="+mj-ea"/>
              </a:rPr>
              <a:t>1000</a:t>
            </a:r>
            <a:endParaRPr kumimoji="1" lang="ja-JP" altLang="en-US" sz="1050" dirty="0">
              <a:solidFill>
                <a:schemeClr val="tx1"/>
              </a:solidFill>
              <a:latin typeface="+mj-ea"/>
              <a:ea typeface="+mj-ea"/>
            </a:endParaRPr>
          </a:p>
        </p:txBody>
      </p:sp>
      <p:sp>
        <p:nvSpPr>
          <p:cNvPr id="20" name="正方形/長方形 19"/>
          <p:cNvSpPr/>
          <p:nvPr/>
        </p:nvSpPr>
        <p:spPr>
          <a:xfrm>
            <a:off x="6" y="4357695"/>
            <a:ext cx="59528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2000</a:t>
            </a:r>
            <a:endParaRPr kumimoji="1" lang="ja-JP" altLang="en-US" sz="1050" dirty="0">
              <a:solidFill>
                <a:schemeClr val="tx1"/>
              </a:solidFill>
              <a:latin typeface="+mj-ea"/>
              <a:ea typeface="+mj-ea"/>
            </a:endParaRPr>
          </a:p>
        </p:txBody>
      </p:sp>
      <p:sp>
        <p:nvSpPr>
          <p:cNvPr id="21" name="正方形/長方形 20"/>
          <p:cNvSpPr/>
          <p:nvPr/>
        </p:nvSpPr>
        <p:spPr>
          <a:xfrm>
            <a:off x="6" y="3571876"/>
            <a:ext cx="59528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3000</a:t>
            </a:r>
            <a:endParaRPr kumimoji="1" lang="ja-JP" altLang="en-US" sz="1050" dirty="0">
              <a:solidFill>
                <a:schemeClr val="tx1"/>
              </a:solidFill>
              <a:latin typeface="+mj-ea"/>
              <a:ea typeface="+mj-ea"/>
            </a:endParaRPr>
          </a:p>
        </p:txBody>
      </p:sp>
      <p:sp>
        <p:nvSpPr>
          <p:cNvPr id="22" name="正方形/長方形 21"/>
          <p:cNvSpPr/>
          <p:nvPr/>
        </p:nvSpPr>
        <p:spPr>
          <a:xfrm>
            <a:off x="809596" y="4357694"/>
            <a:ext cx="142877" cy="164307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023910" y="5643578"/>
            <a:ext cx="142877" cy="3571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309663" y="4500570"/>
            <a:ext cx="142877" cy="150019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523980" y="5715016"/>
            <a:ext cx="142877" cy="28575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809733" y="4286256"/>
            <a:ext cx="142877" cy="17145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024042" y="5572140"/>
            <a:ext cx="142877" cy="42862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309795" y="4214818"/>
            <a:ext cx="142877" cy="17859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524110" y="5500702"/>
            <a:ext cx="142877" cy="50006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809863" y="4429132"/>
            <a:ext cx="142877" cy="15716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24179" y="5572140"/>
            <a:ext cx="142877" cy="428628"/>
          </a:xfrm>
          <a:prstGeom prst="rect">
            <a:avLst/>
          </a:prstGeom>
          <a:solidFill>
            <a:schemeClr val="tx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309930" y="4286256"/>
            <a:ext cx="142877" cy="17145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4240" y="5572140"/>
            <a:ext cx="142877" cy="42862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809992" y="4429132"/>
            <a:ext cx="142877" cy="15716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024309" y="5500702"/>
            <a:ext cx="142877" cy="50006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310062" y="4357694"/>
            <a:ext cx="142877" cy="164307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524372" y="5357826"/>
            <a:ext cx="142877" cy="64294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810124" y="4143380"/>
            <a:ext cx="142877" cy="18573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24439" y="5143512"/>
            <a:ext cx="142877" cy="85725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310192" y="4214818"/>
            <a:ext cx="142877" cy="17859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524509" y="5214950"/>
            <a:ext cx="142877" cy="78581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810255" y="4071942"/>
            <a:ext cx="142877" cy="192882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024571" y="5214950"/>
            <a:ext cx="142877" cy="78581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310322" y="4357694"/>
            <a:ext cx="142877" cy="164307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524639" y="5143512"/>
            <a:ext cx="142877" cy="85725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810391" y="4429132"/>
            <a:ext cx="142877" cy="15716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7024706" y="4786322"/>
            <a:ext cx="142877" cy="121444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38159" y="6072206"/>
            <a:ext cx="657229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j-ea"/>
                <a:ea typeface="+mj-ea"/>
              </a:rPr>
              <a:t>94       95       </a:t>
            </a:r>
            <a:r>
              <a:rPr kumimoji="1" lang="en-US" altLang="ja-JP" sz="1200" dirty="0">
                <a:solidFill>
                  <a:schemeClr val="tx1"/>
                </a:solidFill>
                <a:latin typeface="+mj-ea"/>
                <a:ea typeface="+mj-ea"/>
              </a:rPr>
              <a:t>96         97</a:t>
            </a:r>
            <a:r>
              <a:rPr lang="ja-JP" altLang="en-US" sz="1200" dirty="0">
                <a:solidFill>
                  <a:schemeClr val="tx1"/>
                </a:solidFill>
                <a:latin typeface="+mj-ea"/>
                <a:ea typeface="+mj-ea"/>
              </a:rPr>
              <a:t>       </a:t>
            </a:r>
            <a:r>
              <a:rPr lang="en-US" altLang="ja-JP" sz="1200" dirty="0">
                <a:solidFill>
                  <a:schemeClr val="tx1"/>
                </a:solidFill>
                <a:latin typeface="+mj-ea"/>
                <a:ea typeface="+mj-ea"/>
              </a:rPr>
              <a:t>98       99        00        01       02       03        04        05        06 </a:t>
            </a:r>
            <a:endParaRPr kumimoji="1" lang="en-US" altLang="ja-JP" sz="1200" dirty="0">
              <a:solidFill>
                <a:schemeClr val="tx1"/>
              </a:solidFill>
              <a:latin typeface="+mj-ea"/>
              <a:ea typeface="+mj-ea"/>
            </a:endParaRPr>
          </a:p>
        </p:txBody>
      </p:sp>
      <p:sp>
        <p:nvSpPr>
          <p:cNvPr id="49" name="正方形/長方形 48"/>
          <p:cNvSpPr/>
          <p:nvPr/>
        </p:nvSpPr>
        <p:spPr>
          <a:xfrm>
            <a:off x="666722" y="4000505"/>
            <a:ext cx="50006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2042</a:t>
            </a:r>
            <a:endParaRPr kumimoji="1" lang="ja-JP" altLang="en-US" sz="1050" dirty="0">
              <a:solidFill>
                <a:schemeClr val="tx1"/>
              </a:solidFill>
              <a:latin typeface="+mj-ea"/>
              <a:ea typeface="+mj-ea"/>
            </a:endParaRPr>
          </a:p>
        </p:txBody>
      </p:sp>
      <p:sp>
        <p:nvSpPr>
          <p:cNvPr id="50" name="正方形/長方形 49"/>
          <p:cNvSpPr/>
          <p:nvPr/>
        </p:nvSpPr>
        <p:spPr>
          <a:xfrm>
            <a:off x="1095352" y="4214818"/>
            <a:ext cx="571505"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1955</a:t>
            </a:r>
            <a:endParaRPr kumimoji="1" lang="ja-JP" altLang="en-US" sz="1050" dirty="0">
              <a:solidFill>
                <a:schemeClr val="tx1"/>
              </a:solidFill>
              <a:latin typeface="+mj-ea"/>
              <a:ea typeface="+mj-ea"/>
            </a:endParaRPr>
          </a:p>
        </p:txBody>
      </p:sp>
      <p:sp>
        <p:nvSpPr>
          <p:cNvPr id="51" name="正方形/長方形 50"/>
          <p:cNvSpPr/>
          <p:nvPr/>
        </p:nvSpPr>
        <p:spPr>
          <a:xfrm>
            <a:off x="1595416" y="4000505"/>
            <a:ext cx="50006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2413</a:t>
            </a:r>
            <a:endParaRPr kumimoji="1" lang="ja-JP" altLang="en-US" sz="1050" dirty="0">
              <a:solidFill>
                <a:schemeClr val="tx1"/>
              </a:solidFill>
              <a:latin typeface="+mj-ea"/>
              <a:ea typeface="+mj-ea"/>
            </a:endParaRPr>
          </a:p>
        </p:txBody>
      </p:sp>
      <p:sp>
        <p:nvSpPr>
          <p:cNvPr id="52" name="正方形/長方形 51"/>
          <p:cNvSpPr/>
          <p:nvPr/>
        </p:nvSpPr>
        <p:spPr>
          <a:xfrm>
            <a:off x="2095485" y="3929066"/>
            <a:ext cx="571505"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2476</a:t>
            </a:r>
            <a:endParaRPr kumimoji="1" lang="ja-JP" altLang="en-US" sz="1050" dirty="0">
              <a:solidFill>
                <a:schemeClr val="tx1"/>
              </a:solidFill>
              <a:latin typeface="+mj-ea"/>
              <a:ea typeface="+mj-ea"/>
            </a:endParaRPr>
          </a:p>
        </p:txBody>
      </p:sp>
      <p:sp>
        <p:nvSpPr>
          <p:cNvPr id="53" name="正方形/長方形 52"/>
          <p:cNvSpPr/>
          <p:nvPr/>
        </p:nvSpPr>
        <p:spPr>
          <a:xfrm>
            <a:off x="2595549" y="4214818"/>
            <a:ext cx="571505"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2250</a:t>
            </a:r>
            <a:endParaRPr kumimoji="1" lang="ja-JP" altLang="en-US" sz="1050" dirty="0">
              <a:solidFill>
                <a:schemeClr val="tx1"/>
              </a:solidFill>
              <a:latin typeface="+mj-ea"/>
              <a:ea typeface="+mj-ea"/>
            </a:endParaRPr>
          </a:p>
        </p:txBody>
      </p:sp>
      <p:sp>
        <p:nvSpPr>
          <p:cNvPr id="54" name="正方形/長方形 53"/>
          <p:cNvSpPr/>
          <p:nvPr/>
        </p:nvSpPr>
        <p:spPr>
          <a:xfrm>
            <a:off x="3095617" y="4071942"/>
            <a:ext cx="64294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2399</a:t>
            </a:r>
            <a:endParaRPr kumimoji="1" lang="ja-JP" altLang="en-US" sz="1050" dirty="0">
              <a:solidFill>
                <a:schemeClr val="tx1"/>
              </a:solidFill>
              <a:latin typeface="+mj-ea"/>
              <a:ea typeface="+mj-ea"/>
            </a:endParaRPr>
          </a:p>
        </p:txBody>
      </p:sp>
      <p:sp>
        <p:nvSpPr>
          <p:cNvPr id="55" name="正方形/長方形 54"/>
          <p:cNvSpPr/>
          <p:nvPr/>
        </p:nvSpPr>
        <p:spPr>
          <a:xfrm>
            <a:off x="3595683" y="4214818"/>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2133</a:t>
            </a:r>
            <a:endParaRPr kumimoji="1" lang="ja-JP" altLang="en-US" sz="1050" dirty="0">
              <a:solidFill>
                <a:schemeClr val="tx1"/>
              </a:solidFill>
              <a:latin typeface="+mj-ea"/>
              <a:ea typeface="+mj-ea"/>
            </a:endParaRPr>
          </a:p>
        </p:txBody>
      </p:sp>
      <p:sp>
        <p:nvSpPr>
          <p:cNvPr id="56" name="正方形/長方形 55"/>
          <p:cNvSpPr/>
          <p:nvPr/>
        </p:nvSpPr>
        <p:spPr>
          <a:xfrm>
            <a:off x="4095747" y="4143380"/>
            <a:ext cx="571505"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2337</a:t>
            </a:r>
            <a:endParaRPr kumimoji="1" lang="ja-JP" altLang="en-US" sz="1050" dirty="0">
              <a:solidFill>
                <a:schemeClr val="tx1"/>
              </a:solidFill>
              <a:latin typeface="+mj-ea"/>
              <a:ea typeface="+mj-ea"/>
            </a:endParaRPr>
          </a:p>
        </p:txBody>
      </p:sp>
      <p:sp>
        <p:nvSpPr>
          <p:cNvPr id="57" name="正方形/長方形 56"/>
          <p:cNvSpPr/>
          <p:nvPr/>
        </p:nvSpPr>
        <p:spPr>
          <a:xfrm>
            <a:off x="4595814" y="3929066"/>
            <a:ext cx="571505"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2495</a:t>
            </a:r>
            <a:endParaRPr kumimoji="1" lang="ja-JP" altLang="en-US" sz="1050" dirty="0">
              <a:solidFill>
                <a:schemeClr val="tx1"/>
              </a:solidFill>
              <a:latin typeface="+mj-ea"/>
              <a:ea typeface="+mj-ea"/>
            </a:endParaRPr>
          </a:p>
        </p:txBody>
      </p:sp>
      <p:sp>
        <p:nvSpPr>
          <p:cNvPr id="58" name="正方形/長方形 57"/>
          <p:cNvSpPr/>
          <p:nvPr/>
        </p:nvSpPr>
        <p:spPr>
          <a:xfrm>
            <a:off x="5095879" y="3929066"/>
            <a:ext cx="571505"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2458</a:t>
            </a:r>
            <a:endParaRPr kumimoji="1" lang="ja-JP" altLang="en-US" sz="1050" dirty="0">
              <a:solidFill>
                <a:schemeClr val="tx1"/>
              </a:solidFill>
              <a:latin typeface="+mj-ea"/>
              <a:ea typeface="+mj-ea"/>
            </a:endParaRPr>
          </a:p>
        </p:txBody>
      </p:sp>
      <p:sp>
        <p:nvSpPr>
          <p:cNvPr id="59" name="正方形/長方形 58"/>
          <p:cNvSpPr/>
          <p:nvPr/>
        </p:nvSpPr>
        <p:spPr>
          <a:xfrm>
            <a:off x="5595947" y="3857628"/>
            <a:ext cx="64294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2542</a:t>
            </a:r>
            <a:endParaRPr kumimoji="1" lang="ja-JP" altLang="en-US" sz="1050" dirty="0">
              <a:solidFill>
                <a:schemeClr val="tx1"/>
              </a:solidFill>
              <a:latin typeface="+mj-ea"/>
              <a:ea typeface="+mj-ea"/>
            </a:endParaRPr>
          </a:p>
        </p:txBody>
      </p:sp>
      <p:sp>
        <p:nvSpPr>
          <p:cNvPr id="60" name="正方形/長方形 59"/>
          <p:cNvSpPr/>
          <p:nvPr/>
        </p:nvSpPr>
        <p:spPr>
          <a:xfrm>
            <a:off x="6024571" y="4071942"/>
            <a:ext cx="64294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2243</a:t>
            </a:r>
            <a:endParaRPr kumimoji="1" lang="ja-JP" altLang="en-US" sz="1050" dirty="0">
              <a:solidFill>
                <a:schemeClr val="tx1"/>
              </a:solidFill>
              <a:latin typeface="+mj-ea"/>
              <a:ea typeface="+mj-ea"/>
            </a:endParaRPr>
          </a:p>
        </p:txBody>
      </p:sp>
      <p:sp>
        <p:nvSpPr>
          <p:cNvPr id="61" name="正方形/長方形 60"/>
          <p:cNvSpPr/>
          <p:nvPr/>
        </p:nvSpPr>
        <p:spPr>
          <a:xfrm>
            <a:off x="6596076" y="4214818"/>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2115</a:t>
            </a:r>
            <a:endParaRPr kumimoji="1" lang="ja-JP" altLang="en-US" sz="1050" dirty="0">
              <a:solidFill>
                <a:schemeClr val="tx1"/>
              </a:solidFill>
              <a:latin typeface="+mj-ea"/>
              <a:ea typeface="+mj-ea"/>
            </a:endParaRPr>
          </a:p>
        </p:txBody>
      </p:sp>
      <p:sp>
        <p:nvSpPr>
          <p:cNvPr id="62" name="正方形/長方形 61"/>
          <p:cNvSpPr/>
          <p:nvPr/>
        </p:nvSpPr>
        <p:spPr>
          <a:xfrm>
            <a:off x="952474" y="5357826"/>
            <a:ext cx="42862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477</a:t>
            </a:r>
            <a:endParaRPr kumimoji="1" lang="ja-JP" altLang="en-US" sz="1050" dirty="0">
              <a:solidFill>
                <a:schemeClr val="tx1"/>
              </a:solidFill>
              <a:latin typeface="+mj-ea"/>
              <a:ea typeface="+mj-ea"/>
            </a:endParaRPr>
          </a:p>
        </p:txBody>
      </p:sp>
      <p:sp>
        <p:nvSpPr>
          <p:cNvPr id="63" name="正方形/長方形 62"/>
          <p:cNvSpPr/>
          <p:nvPr/>
        </p:nvSpPr>
        <p:spPr>
          <a:xfrm>
            <a:off x="1452540" y="5429264"/>
            <a:ext cx="42862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372</a:t>
            </a:r>
            <a:endParaRPr kumimoji="1" lang="ja-JP" altLang="en-US" sz="1050" dirty="0">
              <a:solidFill>
                <a:schemeClr val="tx1"/>
              </a:solidFill>
              <a:latin typeface="+mj-ea"/>
              <a:ea typeface="+mj-ea"/>
            </a:endParaRPr>
          </a:p>
        </p:txBody>
      </p:sp>
      <p:sp>
        <p:nvSpPr>
          <p:cNvPr id="64" name="正方形/長方形 63"/>
          <p:cNvSpPr/>
          <p:nvPr/>
        </p:nvSpPr>
        <p:spPr>
          <a:xfrm>
            <a:off x="1881167" y="5357826"/>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422</a:t>
            </a:r>
            <a:endParaRPr kumimoji="1" lang="ja-JP" altLang="en-US" sz="1050" dirty="0">
              <a:solidFill>
                <a:schemeClr val="tx1"/>
              </a:solidFill>
              <a:latin typeface="+mj-ea"/>
              <a:ea typeface="+mj-ea"/>
            </a:endParaRPr>
          </a:p>
        </p:txBody>
      </p:sp>
      <p:sp>
        <p:nvSpPr>
          <p:cNvPr id="65" name="正方形/長方形 64"/>
          <p:cNvSpPr/>
          <p:nvPr/>
        </p:nvSpPr>
        <p:spPr>
          <a:xfrm>
            <a:off x="2452673" y="5214950"/>
            <a:ext cx="42862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62</a:t>
            </a:r>
            <a:r>
              <a:rPr kumimoji="1" lang="en-US" altLang="ja-JP" sz="1050" dirty="0">
                <a:solidFill>
                  <a:schemeClr val="tx1"/>
                </a:solidFill>
              </a:rPr>
              <a:t>4</a:t>
            </a:r>
            <a:endParaRPr kumimoji="1" lang="ja-JP" altLang="en-US" sz="1050" dirty="0">
              <a:solidFill>
                <a:schemeClr val="tx1"/>
              </a:solidFill>
            </a:endParaRPr>
          </a:p>
        </p:txBody>
      </p:sp>
      <p:sp>
        <p:nvSpPr>
          <p:cNvPr id="66" name="正方形/長方形 65"/>
          <p:cNvSpPr/>
          <p:nvPr/>
        </p:nvSpPr>
        <p:spPr>
          <a:xfrm>
            <a:off x="2881300" y="5286389"/>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612</a:t>
            </a:r>
            <a:endParaRPr kumimoji="1" lang="ja-JP" altLang="en-US" sz="1050" dirty="0">
              <a:solidFill>
                <a:schemeClr val="tx1"/>
              </a:solidFill>
              <a:latin typeface="+mj-ea"/>
              <a:ea typeface="+mj-ea"/>
            </a:endParaRPr>
          </a:p>
        </p:txBody>
      </p:sp>
      <p:sp>
        <p:nvSpPr>
          <p:cNvPr id="67" name="正方形/長方形 66"/>
          <p:cNvSpPr/>
          <p:nvPr/>
        </p:nvSpPr>
        <p:spPr>
          <a:xfrm>
            <a:off x="3381366" y="5286389"/>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499</a:t>
            </a:r>
            <a:endParaRPr kumimoji="1" lang="ja-JP" altLang="en-US" sz="1050" dirty="0">
              <a:solidFill>
                <a:schemeClr val="tx1"/>
              </a:solidFill>
              <a:latin typeface="+mj-ea"/>
              <a:ea typeface="+mj-ea"/>
            </a:endParaRPr>
          </a:p>
        </p:txBody>
      </p:sp>
      <p:sp>
        <p:nvSpPr>
          <p:cNvPr id="68" name="正方形/長方形 67"/>
          <p:cNvSpPr/>
          <p:nvPr/>
        </p:nvSpPr>
        <p:spPr>
          <a:xfrm>
            <a:off x="3881435" y="5214950"/>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725</a:t>
            </a:r>
            <a:endParaRPr kumimoji="1" lang="ja-JP" altLang="en-US" sz="1050" dirty="0">
              <a:solidFill>
                <a:schemeClr val="tx1"/>
              </a:solidFill>
              <a:latin typeface="+mj-ea"/>
              <a:ea typeface="+mj-ea"/>
            </a:endParaRPr>
          </a:p>
        </p:txBody>
      </p:sp>
      <p:sp>
        <p:nvSpPr>
          <p:cNvPr id="69" name="正方形/長方形 68"/>
          <p:cNvSpPr/>
          <p:nvPr/>
        </p:nvSpPr>
        <p:spPr>
          <a:xfrm>
            <a:off x="4381498" y="5072074"/>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893</a:t>
            </a:r>
            <a:endParaRPr kumimoji="1" lang="ja-JP" altLang="en-US" sz="1050" dirty="0">
              <a:solidFill>
                <a:schemeClr val="tx1"/>
              </a:solidFill>
              <a:latin typeface="+mj-ea"/>
              <a:ea typeface="+mj-ea"/>
            </a:endParaRPr>
          </a:p>
        </p:txBody>
      </p:sp>
      <p:sp>
        <p:nvSpPr>
          <p:cNvPr id="70" name="正方形/長方形 69"/>
          <p:cNvSpPr/>
          <p:nvPr/>
        </p:nvSpPr>
        <p:spPr>
          <a:xfrm>
            <a:off x="4881565" y="4857760"/>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1220</a:t>
            </a:r>
            <a:endParaRPr kumimoji="1" lang="ja-JP" altLang="en-US" sz="1050" dirty="0">
              <a:solidFill>
                <a:schemeClr val="tx1"/>
              </a:solidFill>
              <a:latin typeface="+mj-ea"/>
              <a:ea typeface="+mj-ea"/>
            </a:endParaRPr>
          </a:p>
        </p:txBody>
      </p:sp>
      <p:sp>
        <p:nvSpPr>
          <p:cNvPr id="71" name="正方形/長方形 70"/>
          <p:cNvSpPr/>
          <p:nvPr/>
        </p:nvSpPr>
        <p:spPr>
          <a:xfrm>
            <a:off x="5381630" y="4929199"/>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1085</a:t>
            </a:r>
            <a:endParaRPr kumimoji="1" lang="ja-JP" altLang="en-US" sz="1050" dirty="0">
              <a:solidFill>
                <a:schemeClr val="tx1"/>
              </a:solidFill>
              <a:latin typeface="+mj-ea"/>
              <a:ea typeface="+mj-ea"/>
            </a:endParaRPr>
          </a:p>
        </p:txBody>
      </p:sp>
      <p:sp>
        <p:nvSpPr>
          <p:cNvPr id="72" name="正方形/長方形 71"/>
          <p:cNvSpPr/>
          <p:nvPr/>
        </p:nvSpPr>
        <p:spPr>
          <a:xfrm>
            <a:off x="5881696" y="4929199"/>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1031</a:t>
            </a:r>
            <a:endParaRPr kumimoji="1" lang="ja-JP" altLang="en-US" sz="1050" dirty="0">
              <a:solidFill>
                <a:schemeClr val="tx1"/>
              </a:solidFill>
              <a:latin typeface="+mj-ea"/>
              <a:ea typeface="+mj-ea"/>
            </a:endParaRPr>
          </a:p>
        </p:txBody>
      </p:sp>
      <p:sp>
        <p:nvSpPr>
          <p:cNvPr id="73" name="正方形/長方形 72"/>
          <p:cNvSpPr/>
          <p:nvPr/>
        </p:nvSpPr>
        <p:spPr>
          <a:xfrm>
            <a:off x="6381765" y="4857760"/>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1228</a:t>
            </a:r>
            <a:endParaRPr kumimoji="1" lang="ja-JP" altLang="en-US" sz="1050" dirty="0">
              <a:solidFill>
                <a:schemeClr val="tx1"/>
              </a:solidFill>
              <a:latin typeface="+mj-ea"/>
              <a:ea typeface="+mj-ea"/>
            </a:endParaRPr>
          </a:p>
        </p:txBody>
      </p:sp>
      <p:sp>
        <p:nvSpPr>
          <p:cNvPr id="74" name="正方形/長方形 73"/>
          <p:cNvSpPr/>
          <p:nvPr/>
        </p:nvSpPr>
        <p:spPr>
          <a:xfrm>
            <a:off x="6881827" y="4500570"/>
            <a:ext cx="500067"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1604</a:t>
            </a:r>
            <a:endParaRPr kumimoji="1" lang="ja-JP" altLang="en-US" sz="1050" dirty="0">
              <a:solidFill>
                <a:schemeClr val="tx1"/>
              </a:solidFill>
              <a:latin typeface="+mj-ea"/>
              <a:ea typeface="+mj-ea"/>
            </a:endParaRPr>
          </a:p>
        </p:txBody>
      </p:sp>
      <p:sp>
        <p:nvSpPr>
          <p:cNvPr id="76" name="正方形/長方形 75"/>
          <p:cNvSpPr/>
          <p:nvPr/>
        </p:nvSpPr>
        <p:spPr>
          <a:xfrm>
            <a:off x="7381893" y="5357826"/>
            <a:ext cx="2262238" cy="10001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rPr>
              <a:t>06</a:t>
            </a:r>
            <a:r>
              <a:rPr lang="ja-JP" altLang="en-US" dirty="0">
                <a:solidFill>
                  <a:schemeClr val="tx1"/>
                </a:solidFill>
                <a:latin typeface="+mj-ea"/>
              </a:rPr>
              <a:t>年度の新規事業者</a:t>
            </a:r>
            <a:endParaRPr lang="en-US" altLang="ja-JP" dirty="0">
              <a:solidFill>
                <a:schemeClr val="tx1"/>
              </a:solidFill>
              <a:latin typeface="+mj-ea"/>
            </a:endParaRPr>
          </a:p>
          <a:p>
            <a:r>
              <a:rPr lang="ja-JP" altLang="en-US" dirty="0">
                <a:solidFill>
                  <a:schemeClr val="tx1"/>
                </a:solidFill>
                <a:latin typeface="ＭＳ Ｐ明朝" pitchFamily="18" charset="-128"/>
                <a:ea typeface="ＭＳ Ｐ明朝" pitchFamily="18" charset="-128"/>
              </a:rPr>
              <a:t>　　</a:t>
            </a:r>
            <a:r>
              <a:rPr lang="en-US" altLang="ja-JP" dirty="0">
                <a:solidFill>
                  <a:schemeClr val="tx1"/>
                </a:solidFill>
                <a:latin typeface="ＭＳ Ｐ明朝" pitchFamily="18" charset="-128"/>
                <a:ea typeface="ＭＳ Ｐ明朝" pitchFamily="18" charset="-128"/>
              </a:rPr>
              <a:t>5</a:t>
            </a:r>
            <a:r>
              <a:rPr lang="ja-JP" altLang="en-US" dirty="0">
                <a:solidFill>
                  <a:schemeClr val="tx1"/>
                </a:solidFill>
                <a:latin typeface="ＭＳ Ｐ明朝" pitchFamily="18" charset="-128"/>
                <a:ea typeface="ＭＳ Ｐ明朝" pitchFamily="18" charset="-128"/>
              </a:rPr>
              <a:t>両以下－</a:t>
            </a:r>
            <a:r>
              <a:rPr lang="en-US" altLang="ja-JP" dirty="0">
                <a:solidFill>
                  <a:schemeClr val="tx1"/>
                </a:solidFill>
                <a:latin typeface="ＭＳ Ｐ明朝" pitchFamily="18" charset="-128"/>
                <a:ea typeface="ＭＳ Ｐ明朝" pitchFamily="18" charset="-128"/>
              </a:rPr>
              <a:t>88.6</a:t>
            </a:r>
            <a:r>
              <a:rPr lang="ja-JP" altLang="en-US" dirty="0">
                <a:solidFill>
                  <a:schemeClr val="tx1"/>
                </a:solidFill>
                <a:latin typeface="ＭＳ Ｐ明朝" pitchFamily="18" charset="-128"/>
                <a:ea typeface="ＭＳ Ｐ明朝" pitchFamily="18" charset="-128"/>
              </a:rPr>
              <a:t>％</a:t>
            </a:r>
            <a:endParaRPr lang="en-US" altLang="ja-JP" dirty="0">
              <a:solidFill>
                <a:schemeClr val="tx1"/>
              </a:solidFill>
              <a:latin typeface="ＭＳ Ｐ明朝" pitchFamily="18" charset="-128"/>
              <a:ea typeface="ＭＳ Ｐ明朝" pitchFamily="18" charset="-128"/>
            </a:endParaRPr>
          </a:p>
          <a:p>
            <a:r>
              <a:rPr lang="ja-JP" altLang="en-US" dirty="0">
                <a:solidFill>
                  <a:schemeClr val="tx1"/>
                </a:solidFill>
                <a:latin typeface="ＭＳ Ｐ明朝" pitchFamily="18" charset="-128"/>
                <a:ea typeface="ＭＳ Ｐ明朝" pitchFamily="18" charset="-128"/>
              </a:rPr>
              <a:t>　　</a:t>
            </a:r>
            <a:r>
              <a:rPr lang="en-US" altLang="ja-JP" dirty="0">
                <a:solidFill>
                  <a:schemeClr val="tx1"/>
                </a:solidFill>
                <a:latin typeface="ＭＳ Ｐ明朝" pitchFamily="18" charset="-128"/>
                <a:ea typeface="ＭＳ Ｐ明朝" pitchFamily="18" charset="-128"/>
              </a:rPr>
              <a:t>6</a:t>
            </a:r>
            <a:r>
              <a:rPr lang="ja-JP" altLang="en-US" dirty="0">
                <a:solidFill>
                  <a:schemeClr val="tx1"/>
                </a:solidFill>
                <a:latin typeface="ＭＳ Ｐ明朝" pitchFamily="18" charset="-128"/>
                <a:ea typeface="ＭＳ Ｐ明朝" pitchFamily="18" charset="-128"/>
              </a:rPr>
              <a:t>両以上－</a:t>
            </a:r>
            <a:r>
              <a:rPr lang="en-US" altLang="ja-JP" dirty="0">
                <a:solidFill>
                  <a:schemeClr val="tx1"/>
                </a:solidFill>
                <a:latin typeface="ＭＳ Ｐ明朝" pitchFamily="18" charset="-128"/>
                <a:ea typeface="ＭＳ Ｐ明朝" pitchFamily="18" charset="-128"/>
              </a:rPr>
              <a:t>11.4</a:t>
            </a:r>
            <a:r>
              <a:rPr lang="ja-JP" altLang="en-US" dirty="0">
                <a:solidFill>
                  <a:schemeClr val="tx1"/>
                </a:solidFill>
                <a:latin typeface="ＭＳ Ｐ明朝" pitchFamily="18" charset="-128"/>
                <a:ea typeface="ＭＳ Ｐ明朝" pitchFamily="18" charset="-128"/>
              </a:rPr>
              <a:t>％</a:t>
            </a:r>
            <a:endParaRPr lang="en-US" altLang="ja-JP" dirty="0">
              <a:solidFill>
                <a:schemeClr val="tx1"/>
              </a:solidFill>
              <a:latin typeface="ＭＳ Ｐ明朝" pitchFamily="18" charset="-128"/>
              <a:ea typeface="ＭＳ Ｐ明朝" pitchFamily="18" charset="-128"/>
            </a:endParaRPr>
          </a:p>
        </p:txBody>
      </p:sp>
      <p:sp>
        <p:nvSpPr>
          <p:cNvPr id="77" name="正方形/長方形 76"/>
          <p:cNvSpPr/>
          <p:nvPr/>
        </p:nvSpPr>
        <p:spPr>
          <a:xfrm>
            <a:off x="595288" y="357166"/>
            <a:ext cx="6215106" cy="5715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j-ea"/>
                <a:ea typeface="+mj-ea"/>
              </a:rPr>
              <a:t>トラック運送事業への</a:t>
            </a:r>
            <a:r>
              <a:rPr lang="ja-JP" altLang="en-US" sz="2800" b="1" dirty="0">
                <a:solidFill>
                  <a:srgbClr val="FF0000"/>
                </a:solidFill>
                <a:latin typeface="+mj-ea"/>
                <a:ea typeface="+mj-ea"/>
              </a:rPr>
              <a:t>参入・退出</a:t>
            </a:r>
            <a:r>
              <a:rPr lang="ja-JP" altLang="en-US" sz="2800" b="1" dirty="0">
                <a:solidFill>
                  <a:schemeClr val="tx1"/>
                </a:solidFill>
                <a:latin typeface="+mj-ea"/>
                <a:ea typeface="+mj-ea"/>
              </a:rPr>
              <a:t>状況</a:t>
            </a:r>
            <a:endParaRPr kumimoji="1" lang="ja-JP" altLang="en-US" sz="2800" b="1" dirty="0">
              <a:solidFill>
                <a:schemeClr val="tx1"/>
              </a:solidFill>
              <a:latin typeface="+mj-ea"/>
              <a:ea typeface="+mj-ea"/>
            </a:endParaRPr>
          </a:p>
        </p:txBody>
      </p:sp>
      <p:sp>
        <p:nvSpPr>
          <p:cNvPr id="78" name="正方形/長方形 77"/>
          <p:cNvSpPr/>
          <p:nvPr/>
        </p:nvSpPr>
        <p:spPr>
          <a:xfrm>
            <a:off x="809597" y="3357562"/>
            <a:ext cx="1785950" cy="3571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90</a:t>
            </a:r>
            <a:r>
              <a:rPr kumimoji="1" lang="ja-JP" altLang="en-US" dirty="0">
                <a:solidFill>
                  <a:schemeClr val="tx1"/>
                </a:solidFill>
                <a:latin typeface="+mj-ea"/>
                <a:ea typeface="+mj-ea"/>
              </a:rPr>
              <a:t>年－</a:t>
            </a:r>
            <a:r>
              <a:rPr kumimoji="1" lang="en-US" altLang="ja-JP" dirty="0">
                <a:solidFill>
                  <a:schemeClr val="tx1"/>
                </a:solidFill>
                <a:latin typeface="+mj-ea"/>
                <a:ea typeface="+mj-ea"/>
              </a:rPr>
              <a:t>40,072</a:t>
            </a:r>
            <a:r>
              <a:rPr kumimoji="1" lang="ja-JP" altLang="en-US" dirty="0">
                <a:solidFill>
                  <a:schemeClr val="tx1"/>
                </a:solidFill>
                <a:latin typeface="+mj-ea"/>
                <a:ea typeface="+mj-ea"/>
              </a:rPr>
              <a:t>社</a:t>
            </a:r>
          </a:p>
        </p:txBody>
      </p:sp>
      <p:sp>
        <p:nvSpPr>
          <p:cNvPr id="79" name="正方形/長方形 78"/>
          <p:cNvSpPr/>
          <p:nvPr/>
        </p:nvSpPr>
        <p:spPr>
          <a:xfrm>
            <a:off x="5595945" y="2214554"/>
            <a:ext cx="1785950" cy="4286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j-ea"/>
                <a:ea typeface="+mj-ea"/>
              </a:rPr>
              <a:t>05</a:t>
            </a:r>
            <a:r>
              <a:rPr kumimoji="1" lang="ja-JP" altLang="en-US" dirty="0">
                <a:solidFill>
                  <a:schemeClr val="tx1"/>
                </a:solidFill>
                <a:latin typeface="+mj-ea"/>
                <a:ea typeface="+mj-ea"/>
              </a:rPr>
              <a:t>年－</a:t>
            </a:r>
            <a:r>
              <a:rPr kumimoji="1" lang="en-US" altLang="ja-JP" dirty="0">
                <a:solidFill>
                  <a:schemeClr val="tx1"/>
                </a:solidFill>
                <a:latin typeface="+mj-ea"/>
                <a:ea typeface="+mj-ea"/>
              </a:rPr>
              <a:t>62,056</a:t>
            </a:r>
            <a:r>
              <a:rPr kumimoji="1" lang="ja-JP" altLang="en-US" dirty="0">
                <a:solidFill>
                  <a:schemeClr val="tx1"/>
                </a:solidFill>
                <a:latin typeface="+mj-ea"/>
                <a:ea typeface="+mj-ea"/>
              </a:rPr>
              <a:t>社</a:t>
            </a:r>
          </a:p>
        </p:txBody>
      </p:sp>
      <p:sp>
        <p:nvSpPr>
          <p:cNvPr id="82" name="正方形/長方形 81"/>
          <p:cNvSpPr/>
          <p:nvPr/>
        </p:nvSpPr>
        <p:spPr>
          <a:xfrm>
            <a:off x="4095747" y="2714620"/>
            <a:ext cx="4929222"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j-ea"/>
                <a:ea typeface="+mj-ea"/>
              </a:rPr>
              <a:t>事業者は規制緩和後</a:t>
            </a:r>
            <a:r>
              <a:rPr kumimoji="1" lang="en-US" altLang="ja-JP" sz="2800" b="1" dirty="0">
                <a:solidFill>
                  <a:srgbClr val="FF0000"/>
                </a:solidFill>
                <a:latin typeface="+mj-ea"/>
                <a:ea typeface="+mj-ea"/>
              </a:rPr>
              <a:t>16</a:t>
            </a:r>
            <a:r>
              <a:rPr kumimoji="1" lang="ja-JP" altLang="en-US" sz="2800" b="1" dirty="0">
                <a:solidFill>
                  <a:srgbClr val="FF0000"/>
                </a:solidFill>
                <a:latin typeface="+mj-ea"/>
                <a:ea typeface="+mj-ea"/>
              </a:rPr>
              <a:t>年間</a:t>
            </a:r>
            <a:endParaRPr kumimoji="1" lang="en-US" altLang="ja-JP" sz="2800" b="1" dirty="0">
              <a:solidFill>
                <a:srgbClr val="FF0000"/>
              </a:solidFill>
              <a:latin typeface="+mj-ea"/>
              <a:ea typeface="+mj-ea"/>
            </a:endParaRPr>
          </a:p>
          <a:p>
            <a:pPr algn="ctr"/>
            <a:r>
              <a:rPr kumimoji="1" lang="ja-JP" altLang="en-US" sz="2800" b="1" dirty="0">
                <a:solidFill>
                  <a:srgbClr val="FF0000"/>
                </a:solidFill>
                <a:latin typeface="+mj-ea"/>
                <a:ea typeface="+mj-ea"/>
              </a:rPr>
              <a:t>で</a:t>
            </a:r>
            <a:r>
              <a:rPr kumimoji="1" lang="en-US" altLang="ja-JP" sz="2800" b="1" dirty="0">
                <a:solidFill>
                  <a:srgbClr val="FF0000"/>
                </a:solidFill>
                <a:latin typeface="+mj-ea"/>
                <a:ea typeface="+mj-ea"/>
              </a:rPr>
              <a:t>1.5</a:t>
            </a:r>
            <a:r>
              <a:rPr kumimoji="1" lang="ja-JP" altLang="en-US" sz="2800" b="1" dirty="0">
                <a:solidFill>
                  <a:srgbClr val="FF0000"/>
                </a:solidFill>
                <a:latin typeface="+mj-ea"/>
                <a:ea typeface="+mj-ea"/>
              </a:rPr>
              <a:t>倍</a:t>
            </a:r>
            <a:r>
              <a:rPr kumimoji="1" lang="ja-JP" altLang="en-US" sz="2800" b="1" dirty="0">
                <a:solidFill>
                  <a:schemeClr val="tx1"/>
                </a:solidFill>
                <a:latin typeface="+mj-ea"/>
                <a:ea typeface="+mj-ea"/>
              </a:rPr>
              <a:t>以上に増加</a:t>
            </a:r>
          </a:p>
        </p:txBody>
      </p:sp>
      <p:sp>
        <p:nvSpPr>
          <p:cNvPr id="83" name="正方形/長方形 82"/>
          <p:cNvSpPr/>
          <p:nvPr/>
        </p:nvSpPr>
        <p:spPr>
          <a:xfrm>
            <a:off x="666725" y="2786058"/>
            <a:ext cx="2143140" cy="2143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j-ea"/>
                <a:ea typeface="+mj-ea"/>
              </a:rPr>
              <a:t>貨物自動車運送事業法施行</a:t>
            </a:r>
          </a:p>
        </p:txBody>
      </p:sp>
      <p:cxnSp>
        <p:nvCxnSpPr>
          <p:cNvPr id="85" name="直線コネクタ 84"/>
          <p:cNvCxnSpPr/>
          <p:nvPr/>
        </p:nvCxnSpPr>
        <p:spPr>
          <a:xfrm rot="5400000">
            <a:off x="881035" y="3214691"/>
            <a:ext cx="35719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2738429" y="2500306"/>
            <a:ext cx="2786079"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円/楕円 85"/>
          <p:cNvSpPr/>
          <p:nvPr/>
        </p:nvSpPr>
        <p:spPr>
          <a:xfrm>
            <a:off x="7453331" y="3857628"/>
            <a:ext cx="1714512"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純増が初めて</a:t>
            </a:r>
            <a:r>
              <a:rPr kumimoji="1" lang="en-US" altLang="ja-JP" dirty="0">
                <a:solidFill>
                  <a:schemeClr val="tx1"/>
                </a:solidFill>
                <a:latin typeface="+mj-ea"/>
                <a:ea typeface="+mj-ea"/>
              </a:rPr>
              <a:t>1000</a:t>
            </a:r>
            <a:r>
              <a:rPr kumimoji="1" lang="ja-JP" altLang="en-US" dirty="0">
                <a:solidFill>
                  <a:schemeClr val="tx1"/>
                </a:solidFill>
                <a:latin typeface="+mj-ea"/>
                <a:ea typeface="+mj-ea"/>
              </a:rPr>
              <a:t>社を切る</a:t>
            </a:r>
          </a:p>
        </p:txBody>
      </p:sp>
      <p:cxnSp>
        <p:nvCxnSpPr>
          <p:cNvPr id="88" name="直線コネクタ 87"/>
          <p:cNvCxnSpPr/>
          <p:nvPr/>
        </p:nvCxnSpPr>
        <p:spPr>
          <a:xfrm rot="5400000">
            <a:off x="6596075" y="4929203"/>
            <a:ext cx="1571636" cy="857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595288" y="6357958"/>
            <a:ext cx="642942" cy="2857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1238229" y="6357958"/>
            <a:ext cx="64294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参入</a:t>
            </a:r>
          </a:p>
        </p:txBody>
      </p:sp>
      <p:sp>
        <p:nvSpPr>
          <p:cNvPr id="91" name="正方形/長方形 90"/>
          <p:cNvSpPr/>
          <p:nvPr/>
        </p:nvSpPr>
        <p:spPr>
          <a:xfrm>
            <a:off x="2238359" y="6357958"/>
            <a:ext cx="571505" cy="28575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809861" y="6357958"/>
            <a:ext cx="71438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退出</a:t>
            </a:r>
          </a:p>
        </p:txBody>
      </p:sp>
      <p:sp>
        <p:nvSpPr>
          <p:cNvPr id="84" name="正方形/長方形 83"/>
          <p:cNvSpPr/>
          <p:nvPr/>
        </p:nvSpPr>
        <p:spPr>
          <a:xfrm>
            <a:off x="5810256" y="1000108"/>
            <a:ext cx="3786214" cy="10001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j-ea"/>
                <a:ea typeface="+mj-ea"/>
              </a:rPr>
              <a:t>実運送の倒産</a:t>
            </a:r>
            <a:r>
              <a:rPr kumimoji="1" lang="en-US" altLang="ja-JP" b="1" dirty="0">
                <a:solidFill>
                  <a:schemeClr val="tx1"/>
                </a:solidFill>
                <a:latin typeface="+mj-ea"/>
                <a:ea typeface="+mj-ea"/>
              </a:rPr>
              <a:t>(</a:t>
            </a:r>
            <a:r>
              <a:rPr kumimoji="1" lang="ja-JP" altLang="en-US" b="1" dirty="0">
                <a:solidFill>
                  <a:schemeClr val="tx1"/>
                </a:solidFill>
                <a:latin typeface="+mj-ea"/>
                <a:ea typeface="+mj-ea"/>
              </a:rPr>
              <a:t>日本流通新聞</a:t>
            </a:r>
            <a:r>
              <a:rPr kumimoji="1" lang="en-US" altLang="ja-JP" b="1" dirty="0">
                <a:solidFill>
                  <a:schemeClr val="tx1"/>
                </a:solidFill>
                <a:latin typeface="+mj-ea"/>
                <a:ea typeface="+mj-ea"/>
              </a:rPr>
              <a:t>09.1.1)</a:t>
            </a:r>
          </a:p>
          <a:p>
            <a:r>
              <a:rPr lang="en-US" altLang="ja-JP" b="1" dirty="0">
                <a:solidFill>
                  <a:schemeClr val="tx1"/>
                </a:solidFill>
                <a:latin typeface="+mj-ea"/>
                <a:ea typeface="+mj-ea"/>
              </a:rPr>
              <a:t>2007</a:t>
            </a:r>
            <a:r>
              <a:rPr lang="ja-JP" altLang="en-US" b="1" dirty="0">
                <a:solidFill>
                  <a:schemeClr val="tx1"/>
                </a:solidFill>
                <a:latin typeface="+mj-ea"/>
                <a:ea typeface="+mj-ea"/>
              </a:rPr>
              <a:t>年　　　　　</a:t>
            </a:r>
            <a:r>
              <a:rPr lang="en-US" altLang="ja-JP" b="1" dirty="0">
                <a:solidFill>
                  <a:schemeClr val="tx1"/>
                </a:solidFill>
                <a:latin typeface="+mj-ea"/>
                <a:ea typeface="+mj-ea"/>
              </a:rPr>
              <a:t>139</a:t>
            </a:r>
            <a:r>
              <a:rPr lang="ja-JP" altLang="en-US" b="1" dirty="0">
                <a:solidFill>
                  <a:schemeClr val="tx1"/>
                </a:solidFill>
                <a:latin typeface="+mj-ea"/>
                <a:ea typeface="+mj-ea"/>
              </a:rPr>
              <a:t>件　負債</a:t>
            </a:r>
            <a:r>
              <a:rPr lang="en-US" altLang="ja-JP" b="1" dirty="0">
                <a:solidFill>
                  <a:schemeClr val="tx1"/>
                </a:solidFill>
                <a:latin typeface="+mj-ea"/>
                <a:ea typeface="+mj-ea"/>
              </a:rPr>
              <a:t>321</a:t>
            </a:r>
            <a:r>
              <a:rPr lang="ja-JP" altLang="en-US" b="1" dirty="0">
                <a:solidFill>
                  <a:schemeClr val="tx1"/>
                </a:solidFill>
                <a:latin typeface="+mj-ea"/>
                <a:ea typeface="+mj-ea"/>
              </a:rPr>
              <a:t>億円</a:t>
            </a:r>
            <a:endParaRPr lang="en-US" altLang="ja-JP" b="1" dirty="0">
              <a:solidFill>
                <a:schemeClr val="tx1"/>
              </a:solidFill>
              <a:latin typeface="+mj-ea"/>
              <a:ea typeface="+mj-ea"/>
            </a:endParaRPr>
          </a:p>
          <a:p>
            <a:r>
              <a:rPr kumimoji="1" lang="en-US" altLang="ja-JP" b="1" dirty="0">
                <a:solidFill>
                  <a:schemeClr val="tx1"/>
                </a:solidFill>
                <a:latin typeface="+mj-ea"/>
                <a:ea typeface="+mj-ea"/>
              </a:rPr>
              <a:t>2008</a:t>
            </a:r>
            <a:r>
              <a:rPr kumimoji="1" lang="ja-JP" altLang="en-US" b="1" dirty="0">
                <a:solidFill>
                  <a:schemeClr val="tx1"/>
                </a:solidFill>
                <a:latin typeface="+mj-ea"/>
                <a:ea typeface="+mj-ea"/>
              </a:rPr>
              <a:t>年</a:t>
            </a:r>
            <a:r>
              <a:rPr kumimoji="1" lang="en-US" altLang="ja-JP" sz="1200" b="1" dirty="0">
                <a:solidFill>
                  <a:schemeClr val="tx1"/>
                </a:solidFill>
                <a:latin typeface="+mj-ea"/>
                <a:ea typeface="+mj-ea"/>
              </a:rPr>
              <a:t>(11</a:t>
            </a:r>
            <a:r>
              <a:rPr kumimoji="1" lang="ja-JP" altLang="en-US" sz="1200" b="1" dirty="0">
                <a:solidFill>
                  <a:schemeClr val="tx1"/>
                </a:solidFill>
                <a:latin typeface="+mj-ea"/>
                <a:ea typeface="+mj-ea"/>
              </a:rPr>
              <a:t>月まで</a:t>
            </a:r>
            <a:r>
              <a:rPr kumimoji="1" lang="en-US" altLang="ja-JP" sz="1200" b="1" dirty="0">
                <a:solidFill>
                  <a:schemeClr val="tx1"/>
                </a:solidFill>
                <a:latin typeface="+mj-ea"/>
                <a:ea typeface="+mj-ea"/>
              </a:rPr>
              <a:t>) </a:t>
            </a:r>
            <a:r>
              <a:rPr kumimoji="1" lang="en-US" altLang="ja-JP" b="1" dirty="0">
                <a:solidFill>
                  <a:schemeClr val="tx1"/>
                </a:solidFill>
                <a:latin typeface="+mj-ea"/>
                <a:ea typeface="+mj-ea"/>
              </a:rPr>
              <a:t>296</a:t>
            </a:r>
            <a:r>
              <a:rPr kumimoji="1" lang="ja-JP" altLang="en-US" b="1" dirty="0">
                <a:solidFill>
                  <a:schemeClr val="tx1"/>
                </a:solidFill>
                <a:latin typeface="+mj-ea"/>
                <a:ea typeface="+mj-ea"/>
              </a:rPr>
              <a:t>件　　　　 </a:t>
            </a:r>
            <a:r>
              <a:rPr kumimoji="1" lang="en-US" altLang="ja-JP" b="1" dirty="0">
                <a:solidFill>
                  <a:schemeClr val="tx1"/>
                </a:solidFill>
                <a:latin typeface="+mj-ea"/>
                <a:ea typeface="+mj-ea"/>
              </a:rPr>
              <a:t>745</a:t>
            </a:r>
            <a:r>
              <a:rPr kumimoji="1" lang="ja-JP" altLang="en-US" b="1" dirty="0">
                <a:solidFill>
                  <a:schemeClr val="tx1"/>
                </a:solidFill>
                <a:latin typeface="+mj-ea"/>
                <a:ea typeface="+mj-ea"/>
              </a:rPr>
              <a:t>億円</a:t>
            </a:r>
          </a:p>
        </p:txBody>
      </p:sp>
      <p:sp>
        <p:nvSpPr>
          <p:cNvPr id="75" name="正方形/長方形 74"/>
          <p:cNvSpPr/>
          <p:nvPr/>
        </p:nvSpPr>
        <p:spPr>
          <a:xfrm>
            <a:off x="666723" y="857232"/>
            <a:ext cx="3786214" cy="15716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2">
                    <a:lumMod val="60000"/>
                    <a:lumOff val="40000"/>
                  </a:schemeClr>
                </a:solidFill>
              </a:rPr>
              <a:t>■</a:t>
            </a:r>
            <a:r>
              <a:rPr lang="ja-JP" altLang="en-US" b="1" dirty="0">
                <a:solidFill>
                  <a:schemeClr val="tx1"/>
                </a:solidFill>
                <a:latin typeface="+mj-ea"/>
              </a:rPr>
              <a:t>事業者の新規参入・退出事業者数</a:t>
            </a:r>
            <a:endParaRPr lang="en-US" altLang="ja-JP" b="1" dirty="0">
              <a:solidFill>
                <a:schemeClr val="tx1"/>
              </a:solidFill>
              <a:latin typeface="+mj-ea"/>
            </a:endParaRPr>
          </a:p>
          <a:p>
            <a:r>
              <a:rPr lang="en-US" altLang="ja-JP" dirty="0">
                <a:solidFill>
                  <a:schemeClr val="tx1"/>
                </a:solidFill>
                <a:latin typeface="+mj-ea"/>
              </a:rPr>
              <a:t>1990</a:t>
            </a:r>
            <a:r>
              <a:rPr lang="ja-JP" altLang="en-US" dirty="0">
                <a:solidFill>
                  <a:schemeClr val="tx1"/>
                </a:solidFill>
                <a:latin typeface="+mj-ea"/>
              </a:rPr>
              <a:t>年　</a:t>
            </a:r>
            <a:r>
              <a:rPr lang="en-US" altLang="ja-JP" dirty="0">
                <a:solidFill>
                  <a:schemeClr val="tx1"/>
                </a:solidFill>
                <a:latin typeface="+mj-ea"/>
              </a:rPr>
              <a:t>40,072</a:t>
            </a:r>
            <a:r>
              <a:rPr lang="ja-JP" altLang="en-US" dirty="0">
                <a:solidFill>
                  <a:schemeClr val="tx1"/>
                </a:solidFill>
                <a:latin typeface="+mj-ea"/>
              </a:rPr>
              <a:t>　　　参入　</a:t>
            </a:r>
            <a:r>
              <a:rPr lang="en-US" altLang="ja-JP" dirty="0">
                <a:solidFill>
                  <a:schemeClr val="tx1"/>
                </a:solidFill>
                <a:latin typeface="+mj-ea"/>
              </a:rPr>
              <a:t>32,721</a:t>
            </a:r>
          </a:p>
          <a:p>
            <a:r>
              <a:rPr lang="en-US" altLang="ja-JP" dirty="0">
                <a:solidFill>
                  <a:schemeClr val="tx1"/>
                </a:solidFill>
                <a:latin typeface="+mj-ea"/>
              </a:rPr>
              <a:t>2005</a:t>
            </a:r>
            <a:r>
              <a:rPr lang="ja-JP" altLang="en-US" dirty="0">
                <a:solidFill>
                  <a:schemeClr val="tx1"/>
                </a:solidFill>
                <a:latin typeface="+mj-ea"/>
              </a:rPr>
              <a:t>年　</a:t>
            </a:r>
            <a:r>
              <a:rPr lang="en-US" altLang="ja-JP" dirty="0">
                <a:solidFill>
                  <a:schemeClr val="tx1"/>
                </a:solidFill>
                <a:latin typeface="+mj-ea"/>
              </a:rPr>
              <a:t>62,056</a:t>
            </a:r>
            <a:r>
              <a:rPr lang="ja-JP" altLang="en-US" dirty="0">
                <a:solidFill>
                  <a:schemeClr val="tx1"/>
                </a:solidFill>
                <a:latin typeface="+mj-ea"/>
              </a:rPr>
              <a:t>　　　退出　</a:t>
            </a:r>
            <a:r>
              <a:rPr lang="en-US" altLang="ja-JP" dirty="0">
                <a:solidFill>
                  <a:schemeClr val="tx1"/>
                </a:solidFill>
                <a:latin typeface="+mj-ea"/>
              </a:rPr>
              <a:t>10,737</a:t>
            </a:r>
          </a:p>
          <a:p>
            <a:r>
              <a:rPr lang="ja-JP" altLang="en-US" dirty="0">
                <a:solidFill>
                  <a:schemeClr val="tx1"/>
                </a:solidFill>
                <a:latin typeface="+mj-ea"/>
              </a:rPr>
              <a:t>　　　　   </a:t>
            </a:r>
            <a:r>
              <a:rPr lang="en-US" altLang="ja-JP" dirty="0">
                <a:solidFill>
                  <a:schemeClr val="tx1"/>
                </a:solidFill>
                <a:latin typeface="+mj-ea"/>
              </a:rPr>
              <a:t>21,984               21,984</a:t>
            </a:r>
          </a:p>
          <a:p>
            <a:r>
              <a:rPr lang="en-US" altLang="ja-JP" dirty="0">
                <a:solidFill>
                  <a:schemeClr val="tx1"/>
                </a:solidFill>
                <a:latin typeface="+mj-ea"/>
              </a:rPr>
              <a:t>07</a:t>
            </a:r>
            <a:r>
              <a:rPr lang="ja-JP" altLang="en-US" dirty="0">
                <a:solidFill>
                  <a:schemeClr val="tx1"/>
                </a:solidFill>
                <a:latin typeface="+mj-ea"/>
              </a:rPr>
              <a:t>年度は</a:t>
            </a:r>
            <a:r>
              <a:rPr lang="en-US" altLang="ja-JP" dirty="0">
                <a:solidFill>
                  <a:schemeClr val="tx1"/>
                </a:solidFill>
                <a:latin typeface="+mj-ea"/>
              </a:rPr>
              <a:t>16</a:t>
            </a:r>
            <a:r>
              <a:rPr lang="ja-JP" altLang="en-US" dirty="0">
                <a:solidFill>
                  <a:schemeClr val="tx1"/>
                </a:solidFill>
                <a:latin typeface="+mj-ea"/>
              </a:rPr>
              <a:t>道県で事業者が減少</a:t>
            </a:r>
            <a:r>
              <a:rPr lang="en-US" altLang="ja-JP" dirty="0">
                <a:solidFill>
                  <a:schemeClr val="tx1"/>
                </a:solidFill>
                <a:latin typeface="+mj-ea"/>
              </a:rPr>
              <a:t> </a:t>
            </a:r>
            <a:endParaRPr kumimoji="1" lang="ja-JP" altLang="en-US"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881035" y="3286128"/>
          <a:ext cx="8786873" cy="3286147"/>
        </p:xfrm>
        <a:graphic>
          <a:graphicData uri="http://schemas.openxmlformats.org/drawingml/2006/table">
            <a:tbl>
              <a:tblPr firstRow="1" bandRow="1">
                <a:tableStyleId>{5C22544A-7EE6-4342-B048-85BDC9FD1C3A}</a:tableStyleId>
              </a:tblPr>
              <a:tblGrid>
                <a:gridCol w="731680">
                  <a:extLst>
                    <a:ext uri="{9D8B030D-6E8A-4147-A177-3AD203B41FA5}">
                      <a16:colId xmlns:a16="http://schemas.microsoft.com/office/drawing/2014/main" val="20000"/>
                    </a:ext>
                  </a:extLst>
                </a:gridCol>
                <a:gridCol w="831133">
                  <a:extLst>
                    <a:ext uri="{9D8B030D-6E8A-4147-A177-3AD203B41FA5}">
                      <a16:colId xmlns:a16="http://schemas.microsoft.com/office/drawing/2014/main" val="20001"/>
                    </a:ext>
                  </a:extLst>
                </a:gridCol>
                <a:gridCol w="781407">
                  <a:extLst>
                    <a:ext uri="{9D8B030D-6E8A-4147-A177-3AD203B41FA5}">
                      <a16:colId xmlns:a16="http://schemas.microsoft.com/office/drawing/2014/main" val="20002"/>
                    </a:ext>
                  </a:extLst>
                </a:gridCol>
                <a:gridCol w="703265">
                  <a:extLst>
                    <a:ext uri="{9D8B030D-6E8A-4147-A177-3AD203B41FA5}">
                      <a16:colId xmlns:a16="http://schemas.microsoft.com/office/drawing/2014/main" val="20003"/>
                    </a:ext>
                  </a:extLst>
                </a:gridCol>
                <a:gridCol w="703265">
                  <a:extLst>
                    <a:ext uri="{9D8B030D-6E8A-4147-A177-3AD203B41FA5}">
                      <a16:colId xmlns:a16="http://schemas.microsoft.com/office/drawing/2014/main" val="20004"/>
                    </a:ext>
                  </a:extLst>
                </a:gridCol>
                <a:gridCol w="781407">
                  <a:extLst>
                    <a:ext uri="{9D8B030D-6E8A-4147-A177-3AD203B41FA5}">
                      <a16:colId xmlns:a16="http://schemas.microsoft.com/office/drawing/2014/main" val="20005"/>
                    </a:ext>
                  </a:extLst>
                </a:gridCol>
                <a:gridCol w="859547">
                  <a:extLst>
                    <a:ext uri="{9D8B030D-6E8A-4147-A177-3AD203B41FA5}">
                      <a16:colId xmlns:a16="http://schemas.microsoft.com/office/drawing/2014/main" val="20006"/>
                    </a:ext>
                  </a:extLst>
                </a:gridCol>
                <a:gridCol w="810796">
                  <a:extLst>
                    <a:ext uri="{9D8B030D-6E8A-4147-A177-3AD203B41FA5}">
                      <a16:colId xmlns:a16="http://schemas.microsoft.com/office/drawing/2014/main" val="20007"/>
                    </a:ext>
                  </a:extLst>
                </a:gridCol>
                <a:gridCol w="886071">
                  <a:extLst>
                    <a:ext uri="{9D8B030D-6E8A-4147-A177-3AD203B41FA5}">
                      <a16:colId xmlns:a16="http://schemas.microsoft.com/office/drawing/2014/main" val="20008"/>
                    </a:ext>
                  </a:extLst>
                </a:gridCol>
                <a:gridCol w="812231">
                  <a:extLst>
                    <a:ext uri="{9D8B030D-6E8A-4147-A177-3AD203B41FA5}">
                      <a16:colId xmlns:a16="http://schemas.microsoft.com/office/drawing/2014/main" val="20009"/>
                    </a:ext>
                  </a:extLst>
                </a:gridCol>
                <a:gridCol w="886071">
                  <a:extLst>
                    <a:ext uri="{9D8B030D-6E8A-4147-A177-3AD203B41FA5}">
                      <a16:colId xmlns:a16="http://schemas.microsoft.com/office/drawing/2014/main" val="20010"/>
                    </a:ext>
                  </a:extLst>
                </a:gridCol>
              </a:tblGrid>
              <a:tr h="609456">
                <a:tc>
                  <a:txBody>
                    <a:bodyPr/>
                    <a:lstStyle/>
                    <a:p>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10</a:t>
                      </a:r>
                      <a:r>
                        <a:rPr kumimoji="1" lang="ja-JP" altLang="en-US" sz="1100" b="0" dirty="0">
                          <a:solidFill>
                            <a:schemeClr val="tx1"/>
                          </a:solidFill>
                          <a:latin typeface="+mj-ea"/>
                          <a:ea typeface="+mj-ea"/>
                        </a:rPr>
                        <a:t>人以下</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100" b="0" dirty="0">
                          <a:solidFill>
                            <a:schemeClr val="tx1"/>
                          </a:solidFill>
                          <a:latin typeface="+mj-ea"/>
                          <a:ea typeface="+mj-ea"/>
                        </a:rPr>
                        <a:t>１１～２０</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21</a:t>
                      </a:r>
                      <a:r>
                        <a:rPr kumimoji="1" lang="ja-JP" altLang="en-US" sz="1100" b="0" dirty="0">
                          <a:solidFill>
                            <a:schemeClr val="tx1"/>
                          </a:solidFill>
                          <a:latin typeface="+mj-ea"/>
                          <a:ea typeface="+mj-ea"/>
                        </a:rPr>
                        <a:t>～</a:t>
                      </a:r>
                      <a:r>
                        <a:rPr kumimoji="1" lang="en-US" altLang="ja-JP" sz="1100" b="0" dirty="0">
                          <a:solidFill>
                            <a:schemeClr val="tx1"/>
                          </a:solidFill>
                          <a:latin typeface="+mj-ea"/>
                          <a:ea typeface="+mj-ea"/>
                        </a:rPr>
                        <a:t>30</a:t>
                      </a:r>
                      <a:endParaRPr kumimoji="1" lang="ja-JP" altLang="en-US" sz="11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31</a:t>
                      </a:r>
                      <a:r>
                        <a:rPr kumimoji="1" lang="ja-JP" altLang="en-US" sz="1100" b="0" dirty="0">
                          <a:solidFill>
                            <a:schemeClr val="tx1"/>
                          </a:solidFill>
                          <a:latin typeface="+mj-ea"/>
                          <a:ea typeface="+mj-ea"/>
                        </a:rPr>
                        <a:t>～</a:t>
                      </a:r>
                      <a:r>
                        <a:rPr kumimoji="1" lang="en-US" altLang="ja-JP" sz="1100" b="0" dirty="0">
                          <a:solidFill>
                            <a:schemeClr val="tx1"/>
                          </a:solidFill>
                          <a:latin typeface="+mj-ea"/>
                          <a:ea typeface="+mj-ea"/>
                        </a:rPr>
                        <a:t>50</a:t>
                      </a:r>
                      <a:endParaRPr kumimoji="1" lang="ja-JP" altLang="en-US" sz="11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51</a:t>
                      </a:r>
                      <a:r>
                        <a:rPr kumimoji="1" lang="ja-JP" altLang="en-US" sz="1100" b="0" dirty="0">
                          <a:solidFill>
                            <a:schemeClr val="tx1"/>
                          </a:solidFill>
                          <a:latin typeface="+mj-ea"/>
                          <a:ea typeface="+mj-ea"/>
                        </a:rPr>
                        <a:t>～</a:t>
                      </a:r>
                      <a:r>
                        <a:rPr kumimoji="1" lang="en-US" altLang="ja-JP" sz="1100" b="0" dirty="0">
                          <a:solidFill>
                            <a:schemeClr val="tx1"/>
                          </a:solidFill>
                          <a:latin typeface="+mj-ea"/>
                          <a:ea typeface="+mj-ea"/>
                        </a:rPr>
                        <a:t>100</a:t>
                      </a:r>
                      <a:endParaRPr kumimoji="1" lang="ja-JP" altLang="en-US" sz="11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101</a:t>
                      </a:r>
                      <a:r>
                        <a:rPr kumimoji="1" lang="ja-JP" altLang="en-US" sz="1100" b="0" dirty="0">
                          <a:solidFill>
                            <a:schemeClr val="tx1"/>
                          </a:solidFill>
                          <a:latin typeface="+mj-ea"/>
                          <a:ea typeface="+mj-ea"/>
                        </a:rPr>
                        <a:t>～</a:t>
                      </a:r>
                      <a:r>
                        <a:rPr kumimoji="1" lang="en-US" altLang="ja-JP" sz="1100" b="0" dirty="0">
                          <a:solidFill>
                            <a:schemeClr val="tx1"/>
                          </a:solidFill>
                          <a:latin typeface="+mj-ea"/>
                          <a:ea typeface="+mj-ea"/>
                        </a:rPr>
                        <a:t>200</a:t>
                      </a:r>
                      <a:endParaRPr kumimoji="1" lang="ja-JP" altLang="en-US" sz="11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201</a:t>
                      </a:r>
                      <a:r>
                        <a:rPr kumimoji="1" lang="ja-JP" altLang="en-US" sz="1100" b="0" dirty="0">
                          <a:solidFill>
                            <a:schemeClr val="tx1"/>
                          </a:solidFill>
                          <a:latin typeface="+mj-ea"/>
                          <a:ea typeface="+mj-ea"/>
                        </a:rPr>
                        <a:t>～</a:t>
                      </a:r>
                      <a:r>
                        <a:rPr kumimoji="1" lang="en-US" altLang="ja-JP" sz="1100" b="0" dirty="0">
                          <a:solidFill>
                            <a:schemeClr val="tx1"/>
                          </a:solidFill>
                          <a:latin typeface="+mj-ea"/>
                          <a:ea typeface="+mj-ea"/>
                        </a:rPr>
                        <a:t>300</a:t>
                      </a:r>
                      <a:endParaRPr kumimoji="1" lang="ja-JP" altLang="en-US" sz="11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301</a:t>
                      </a:r>
                      <a:r>
                        <a:rPr kumimoji="1" lang="ja-JP" altLang="en-US" sz="1100" b="0" dirty="0">
                          <a:solidFill>
                            <a:schemeClr val="tx1"/>
                          </a:solidFill>
                          <a:latin typeface="+mj-ea"/>
                          <a:ea typeface="+mj-ea"/>
                        </a:rPr>
                        <a:t>～１</a:t>
                      </a:r>
                      <a:r>
                        <a:rPr kumimoji="1" lang="en-US" altLang="ja-JP" sz="1100" b="0" dirty="0">
                          <a:solidFill>
                            <a:schemeClr val="tx1"/>
                          </a:solidFill>
                          <a:latin typeface="+mj-ea"/>
                          <a:ea typeface="+mj-ea"/>
                        </a:rPr>
                        <a:t>000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b="0" dirty="0">
                          <a:solidFill>
                            <a:schemeClr val="tx1"/>
                          </a:solidFill>
                          <a:latin typeface="+mj-ea"/>
                          <a:ea typeface="+mj-ea"/>
                        </a:rPr>
                        <a:t>1000</a:t>
                      </a:r>
                      <a:r>
                        <a:rPr kumimoji="1" lang="ja-JP" altLang="en-US" sz="1100" b="0" dirty="0">
                          <a:solidFill>
                            <a:schemeClr val="tx1"/>
                          </a:solidFill>
                          <a:latin typeface="+mj-ea"/>
                          <a:ea typeface="+mj-ea"/>
                        </a:rPr>
                        <a:t>以上</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100" b="0" dirty="0">
                          <a:solidFill>
                            <a:schemeClr val="tx1"/>
                          </a:solidFill>
                          <a:latin typeface="+mj-ea"/>
                          <a:ea typeface="+mj-ea"/>
                        </a:rPr>
                        <a:t>計</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3094">
                <a:tc>
                  <a:txBody>
                    <a:bodyPr/>
                    <a:lstStyle/>
                    <a:p>
                      <a:pPr algn="r"/>
                      <a:r>
                        <a:rPr kumimoji="1" lang="ja-JP" altLang="en-US" sz="1000" b="0" dirty="0">
                          <a:latin typeface="+mj-ea"/>
                          <a:ea typeface="+mj-ea"/>
                        </a:rPr>
                        <a:t>特別積み合せ</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７</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８</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１０</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１７</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４９</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６３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２９</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７１</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２８</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000" dirty="0"/>
                        <a:t>２８２</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7374">
                <a:tc>
                  <a:txBody>
                    <a:bodyPr/>
                    <a:lstStyle/>
                    <a:p>
                      <a:pPr algn="r"/>
                      <a:r>
                        <a:rPr kumimoji="1" lang="ja-JP" altLang="en-US" sz="1100" b="0" dirty="0">
                          <a:latin typeface="+mj-ea"/>
                          <a:ea typeface="+mj-ea"/>
                        </a:rPr>
                        <a:t>一般</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24,997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14,817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6,825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5,277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3,681</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j-ea"/>
                          <a:ea typeface="+mj-ea"/>
                        </a:rPr>
                        <a:t>1,204</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229</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147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57,167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7374">
                <a:tc>
                  <a:txBody>
                    <a:bodyPr/>
                    <a:lstStyle/>
                    <a:p>
                      <a:pPr algn="r"/>
                      <a:r>
                        <a:rPr kumimoji="1" lang="ja-JP" altLang="en-US" sz="1100" dirty="0">
                          <a:latin typeface="+mj-ea"/>
                          <a:ea typeface="+mj-ea"/>
                        </a:rPr>
                        <a:t>特定</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655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114</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12</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a:t>
                      </a:r>
                      <a:r>
                        <a:rPr kumimoji="1" lang="ja-JP" altLang="en-US" sz="1100" dirty="0">
                          <a:latin typeface="+mj-ea"/>
                          <a:ea typeface="+mj-ea"/>
                        </a:rPr>
                        <a:t>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100" dirty="0">
                          <a:latin typeface="+mj-ea"/>
                          <a:ea typeface="+mj-ea"/>
                        </a:rPr>
                        <a:t>　　</a:t>
                      </a:r>
                      <a:r>
                        <a:rPr kumimoji="1" lang="en-US" altLang="ja-JP" sz="1100" dirty="0">
                          <a:latin typeface="+mj-ea"/>
                          <a:ea typeface="+mj-ea"/>
                        </a:rPr>
                        <a:t>3</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4,312</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7374">
                <a:tc>
                  <a:txBody>
                    <a:bodyPr/>
                    <a:lstStyle/>
                    <a:p>
                      <a:pPr algn="r"/>
                      <a:r>
                        <a:rPr kumimoji="1" lang="ja-JP" altLang="en-US" sz="1100" dirty="0">
                          <a:latin typeface="+mj-ea"/>
                          <a:ea typeface="+mj-ea"/>
                        </a:rPr>
                        <a:t>霊柩</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3,937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248</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64</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39</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4</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4,312</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7374">
                <a:tc>
                  <a:txBody>
                    <a:bodyPr/>
                    <a:lstStyle/>
                    <a:p>
                      <a:pPr algn="r"/>
                      <a:r>
                        <a:rPr kumimoji="1" lang="ja-JP" altLang="en-US" sz="1100" dirty="0">
                          <a:latin typeface="+mj-ea"/>
                          <a:ea typeface="+mj-ea"/>
                        </a:rPr>
                        <a:t>計</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29,596</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15,187</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6,914</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5,345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3,751</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1,275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263</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188</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48</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62,567</a:t>
                      </a:r>
                      <a:r>
                        <a:rPr kumimoji="1" lang="ja-JP" altLang="en-US" sz="1100" dirty="0">
                          <a:latin typeface="+mj-ea"/>
                          <a:ea typeface="+mj-ea"/>
                        </a:rPr>
                        <a:t>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4101">
                <a:tc>
                  <a:txBody>
                    <a:bodyPr/>
                    <a:lstStyle/>
                    <a:p>
                      <a:pPr algn="r"/>
                      <a:r>
                        <a:rPr kumimoji="1" lang="ja-JP" altLang="en-US" sz="1100" dirty="0">
                          <a:latin typeface="+mj-ea"/>
                          <a:ea typeface="+mj-ea"/>
                        </a:rPr>
                        <a:t>構成比（％）</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47.3</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24.3</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11.1</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8.5</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6.0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2.0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0.4</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0.3</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0.1</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j-ea"/>
                          <a:ea typeface="+mj-ea"/>
                        </a:rPr>
                        <a:t>100.0</a:t>
                      </a:r>
                      <a:endParaRPr kumimoji="1" lang="ja-JP" altLang="en-US" sz="11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a:xfrm>
            <a:off x="1095350" y="214320"/>
            <a:ext cx="8594752" cy="1071547"/>
          </a:xfrm>
        </p:spPr>
        <p:txBody>
          <a:bodyPr>
            <a:normAutofit fontScale="90000"/>
          </a:bodyPr>
          <a:lstStyle/>
          <a:p>
            <a:br>
              <a:rPr kumimoji="1" lang="en-US" altLang="ja-JP" dirty="0"/>
            </a:br>
            <a:endParaRPr kumimoji="1" lang="ja-JP" altLang="en-US" dirty="0"/>
          </a:p>
        </p:txBody>
      </p:sp>
      <p:sp>
        <p:nvSpPr>
          <p:cNvPr id="15" name="コンテンツ プレースホルダ 14"/>
          <p:cNvSpPr>
            <a:spLocks noGrp="1"/>
          </p:cNvSpPr>
          <p:nvPr>
            <p:ph idx="1"/>
          </p:nvPr>
        </p:nvSpPr>
        <p:spPr>
          <a:xfrm>
            <a:off x="523845" y="1071547"/>
            <a:ext cx="9144064" cy="5483258"/>
          </a:xfrm>
        </p:spPr>
        <p:txBody>
          <a:bodyPr/>
          <a:lstStyle/>
          <a:p>
            <a:pPr>
              <a:buNone/>
            </a:pPr>
            <a:endParaRPr kumimoji="1" lang="en-US" altLang="ja-JP" dirty="0"/>
          </a:p>
          <a:p>
            <a:pPr>
              <a:buNone/>
            </a:pPr>
            <a:endParaRPr kumimoji="1" lang="en-US" altLang="ja-JP" dirty="0"/>
          </a:p>
        </p:txBody>
      </p:sp>
      <p:sp>
        <p:nvSpPr>
          <p:cNvPr id="19" name="スライド番号プレースホルダ 18"/>
          <p:cNvSpPr>
            <a:spLocks noGrp="1"/>
          </p:cNvSpPr>
          <p:nvPr>
            <p:ph type="sldNum" sz="quarter" idx="12"/>
          </p:nvPr>
        </p:nvSpPr>
        <p:spPr/>
        <p:txBody>
          <a:bodyPr>
            <a:normAutofit/>
          </a:bodyPr>
          <a:lstStyle/>
          <a:p>
            <a:endParaRPr lang="en-US" altLang="ja-JP" dirty="0"/>
          </a:p>
        </p:txBody>
      </p:sp>
      <p:sp>
        <p:nvSpPr>
          <p:cNvPr id="5" name="正方形/長方形 4"/>
          <p:cNvSpPr/>
          <p:nvPr/>
        </p:nvSpPr>
        <p:spPr>
          <a:xfrm>
            <a:off x="4524373" y="1142984"/>
            <a:ext cx="3214709" cy="1928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一般貨物自動車運送業</a:t>
            </a:r>
            <a:endParaRPr kumimoji="1" lang="en-US" altLang="ja-JP" b="1" dirty="0">
              <a:solidFill>
                <a:schemeClr val="tx1"/>
              </a:solidFill>
            </a:endParaRPr>
          </a:p>
          <a:p>
            <a:r>
              <a:rPr lang="ja-JP" altLang="en-US" dirty="0">
                <a:solidFill>
                  <a:schemeClr val="tx1"/>
                </a:solidFill>
              </a:rPr>
              <a:t>　・特別積合せ貨物運送</a:t>
            </a:r>
            <a:endParaRPr lang="en-US" altLang="ja-JP" dirty="0">
              <a:solidFill>
                <a:schemeClr val="tx1"/>
              </a:solidFill>
            </a:endParaRPr>
          </a:p>
          <a:p>
            <a:r>
              <a:rPr lang="ja-JP" altLang="en-US" b="1" dirty="0">
                <a:solidFill>
                  <a:schemeClr val="tx1"/>
                </a:solidFill>
                <a:latin typeface="+mj-ea"/>
                <a:ea typeface="+mj-ea"/>
              </a:rPr>
              <a:t>　　</a:t>
            </a:r>
            <a:r>
              <a:rPr lang="en-US" altLang="ja-JP" b="1" dirty="0">
                <a:solidFill>
                  <a:schemeClr val="tx1"/>
                </a:solidFill>
                <a:latin typeface="+mj-ea"/>
                <a:ea typeface="+mj-ea"/>
              </a:rPr>
              <a:t>(</a:t>
            </a:r>
            <a:r>
              <a:rPr lang="ja-JP" altLang="en-US" b="1" dirty="0">
                <a:solidFill>
                  <a:schemeClr val="tx1"/>
                </a:solidFill>
                <a:latin typeface="+mj-ea"/>
                <a:ea typeface="+mj-ea"/>
              </a:rPr>
              <a:t>ターミナル間の定期的な　　</a:t>
            </a:r>
            <a:endParaRPr lang="en-US" altLang="ja-JP" b="1" dirty="0">
              <a:solidFill>
                <a:schemeClr val="tx1"/>
              </a:solidFill>
              <a:latin typeface="+mj-ea"/>
              <a:ea typeface="+mj-ea"/>
            </a:endParaRPr>
          </a:p>
          <a:p>
            <a:r>
              <a:rPr lang="ja-JP" altLang="en-US" b="1" dirty="0">
                <a:solidFill>
                  <a:schemeClr val="tx1"/>
                </a:solidFill>
                <a:latin typeface="+mj-ea"/>
                <a:ea typeface="+mj-ea"/>
              </a:rPr>
              <a:t>　　 幹線輸送。宅配便）</a:t>
            </a:r>
            <a:endParaRPr lang="en-US" altLang="ja-JP" b="1" dirty="0">
              <a:solidFill>
                <a:schemeClr val="tx1"/>
              </a:solidFill>
            </a:endParaRPr>
          </a:p>
          <a:p>
            <a:r>
              <a:rPr kumimoji="1" lang="ja-JP" altLang="en-US" dirty="0">
                <a:solidFill>
                  <a:schemeClr val="tx1"/>
                </a:solidFill>
              </a:rPr>
              <a:t>   ・貨物自動車利用運送</a:t>
            </a:r>
            <a:endParaRPr kumimoji="1" lang="en-US" altLang="ja-JP" dirty="0">
              <a:solidFill>
                <a:schemeClr val="tx1"/>
              </a:solidFill>
            </a:endParaRPr>
          </a:p>
          <a:p>
            <a:r>
              <a:rPr lang="ja-JP" altLang="en-US" b="1" dirty="0">
                <a:solidFill>
                  <a:schemeClr val="tx1"/>
                </a:solidFill>
              </a:rPr>
              <a:t>特定貨物自動車運送事業</a:t>
            </a:r>
            <a:endParaRPr kumimoji="1" lang="ja-JP" altLang="en-US" b="1" dirty="0">
              <a:solidFill>
                <a:schemeClr val="tx1"/>
              </a:solidFill>
            </a:endParaRPr>
          </a:p>
        </p:txBody>
      </p:sp>
      <p:sp>
        <p:nvSpPr>
          <p:cNvPr id="6" name="正方形/長方形 5"/>
          <p:cNvSpPr/>
          <p:nvPr/>
        </p:nvSpPr>
        <p:spPr>
          <a:xfrm>
            <a:off x="7381892" y="1285860"/>
            <a:ext cx="2143140"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不特定の荷主の有償運送</a:t>
            </a:r>
          </a:p>
        </p:txBody>
      </p:sp>
      <p:sp>
        <p:nvSpPr>
          <p:cNvPr id="7" name="正方形/長方形 6"/>
          <p:cNvSpPr/>
          <p:nvPr/>
        </p:nvSpPr>
        <p:spPr>
          <a:xfrm>
            <a:off x="7381892" y="2571744"/>
            <a:ext cx="2143140"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品目ごとに荷主など</a:t>
            </a:r>
            <a:r>
              <a:rPr lang="ja-JP" altLang="en-US" sz="1600" dirty="0">
                <a:solidFill>
                  <a:schemeClr val="tx1"/>
                </a:solidFill>
              </a:rPr>
              <a:t>の</a:t>
            </a:r>
            <a:r>
              <a:rPr kumimoji="1" lang="ja-JP" altLang="en-US" sz="1600" dirty="0">
                <a:solidFill>
                  <a:schemeClr val="tx1"/>
                </a:solidFill>
              </a:rPr>
              <a:t>限定</a:t>
            </a:r>
          </a:p>
        </p:txBody>
      </p:sp>
      <p:sp>
        <p:nvSpPr>
          <p:cNvPr id="14" name="正方形/長方形 13"/>
          <p:cNvSpPr/>
          <p:nvPr/>
        </p:nvSpPr>
        <p:spPr>
          <a:xfrm>
            <a:off x="809596" y="2500306"/>
            <a:ext cx="3429024" cy="7858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j-ea"/>
                <a:ea typeface="+mj-ea"/>
              </a:rPr>
              <a:t>　トラック運送事業の従業員数別事業者数　</a:t>
            </a:r>
            <a:r>
              <a:rPr kumimoji="1" lang="ja-JP" altLang="en-US" sz="1600" dirty="0">
                <a:solidFill>
                  <a:schemeClr val="tx1"/>
                </a:solidFill>
                <a:latin typeface="+mj-ea"/>
                <a:ea typeface="+mj-ea"/>
              </a:rPr>
              <a:t>（</a:t>
            </a:r>
            <a:r>
              <a:rPr kumimoji="1" lang="en-US" altLang="ja-JP" sz="1600" dirty="0">
                <a:solidFill>
                  <a:schemeClr val="tx1"/>
                </a:solidFill>
                <a:latin typeface="+mj-ea"/>
                <a:ea typeface="+mj-ea"/>
              </a:rPr>
              <a:t>07.3</a:t>
            </a:r>
            <a:r>
              <a:rPr kumimoji="1" lang="ja-JP" altLang="en-US" sz="1600" dirty="0">
                <a:solidFill>
                  <a:schemeClr val="tx1"/>
                </a:solidFill>
                <a:latin typeface="+mj-ea"/>
                <a:ea typeface="+mj-ea"/>
              </a:rPr>
              <a:t>末、単位：事業者</a:t>
            </a:r>
            <a:r>
              <a:rPr kumimoji="1" lang="en-US" altLang="ja-JP" sz="1600" dirty="0">
                <a:solidFill>
                  <a:schemeClr val="tx1"/>
                </a:solidFill>
                <a:latin typeface="+mj-ea"/>
                <a:ea typeface="+mj-ea"/>
              </a:rPr>
              <a:t>)</a:t>
            </a:r>
            <a:endParaRPr kumimoji="1" lang="ja-JP" altLang="en-US" sz="1600" dirty="0">
              <a:solidFill>
                <a:schemeClr val="tx1"/>
              </a:solidFill>
              <a:latin typeface="+mj-ea"/>
              <a:ea typeface="+mj-ea"/>
            </a:endParaRPr>
          </a:p>
        </p:txBody>
      </p:sp>
      <p:sp>
        <p:nvSpPr>
          <p:cNvPr id="16" name="正方形/長方形 15"/>
          <p:cNvSpPr/>
          <p:nvPr/>
        </p:nvSpPr>
        <p:spPr>
          <a:xfrm>
            <a:off x="595283" y="571480"/>
            <a:ext cx="5357850"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営業用トラックの</a:t>
            </a:r>
            <a:r>
              <a:rPr lang="ja-JP" altLang="en-US" sz="2800" b="1" dirty="0">
                <a:solidFill>
                  <a:srgbClr val="FF0000"/>
                </a:solidFill>
              </a:rPr>
              <a:t>９割は中小企業</a:t>
            </a:r>
            <a:endParaRPr kumimoji="1" lang="ja-JP" altLang="en-US" sz="2800" b="1" dirty="0">
              <a:solidFill>
                <a:srgbClr val="FF0000"/>
              </a:solidFill>
            </a:endParaRPr>
          </a:p>
        </p:txBody>
      </p:sp>
      <p:sp>
        <p:nvSpPr>
          <p:cNvPr id="17" name="正方形/長方形 16"/>
          <p:cNvSpPr/>
          <p:nvPr/>
        </p:nvSpPr>
        <p:spPr>
          <a:xfrm>
            <a:off x="809596" y="1142984"/>
            <a:ext cx="2928959" cy="1285884"/>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latin typeface="+mj-ea"/>
              <a:ea typeface="+mj-ea"/>
            </a:endParaRPr>
          </a:p>
          <a:p>
            <a:r>
              <a:rPr lang="ja-JP" altLang="en-US" dirty="0">
                <a:solidFill>
                  <a:schemeClr val="tx1"/>
                </a:solidFill>
                <a:latin typeface="+mj-ea"/>
                <a:ea typeface="+mj-ea"/>
              </a:rPr>
              <a:t>労働者の賃金</a:t>
            </a:r>
            <a:endParaRPr lang="en-US" altLang="ja-JP" dirty="0">
              <a:solidFill>
                <a:schemeClr val="tx1"/>
              </a:solidFill>
              <a:latin typeface="+mj-ea"/>
              <a:ea typeface="+mj-ea"/>
            </a:endParaRPr>
          </a:p>
          <a:p>
            <a:r>
              <a:rPr lang="ja-JP" altLang="en-US" dirty="0">
                <a:solidFill>
                  <a:schemeClr val="tx1"/>
                </a:solidFill>
                <a:latin typeface="+mj-ea"/>
                <a:ea typeface="+mj-ea"/>
              </a:rPr>
              <a:t>・</a:t>
            </a:r>
            <a:r>
              <a:rPr lang="ja-JP" altLang="en-US" dirty="0">
                <a:solidFill>
                  <a:schemeClr val="tx1"/>
                </a:solidFill>
                <a:latin typeface="+mn-ea"/>
              </a:rPr>
              <a:t>全産業平均　</a:t>
            </a:r>
            <a:r>
              <a:rPr lang="en-US" altLang="ja-JP" dirty="0">
                <a:solidFill>
                  <a:schemeClr val="tx1"/>
                </a:solidFill>
                <a:latin typeface="+mn-ea"/>
              </a:rPr>
              <a:t>330,313</a:t>
            </a:r>
            <a:r>
              <a:rPr lang="ja-JP" altLang="en-US" dirty="0">
                <a:solidFill>
                  <a:schemeClr val="tx1"/>
                </a:solidFill>
                <a:latin typeface="+mn-ea"/>
              </a:rPr>
              <a:t>円</a:t>
            </a:r>
            <a:endParaRPr lang="en-US" altLang="ja-JP" dirty="0">
              <a:solidFill>
                <a:schemeClr val="tx1"/>
              </a:solidFill>
              <a:latin typeface="+mn-ea"/>
            </a:endParaRPr>
          </a:p>
          <a:p>
            <a:r>
              <a:rPr kumimoji="1" lang="ja-JP" altLang="en-US" dirty="0">
                <a:solidFill>
                  <a:schemeClr val="tx1"/>
                </a:solidFill>
                <a:latin typeface="+mn-ea"/>
              </a:rPr>
              <a:t>・貨物運送業　</a:t>
            </a:r>
            <a:r>
              <a:rPr kumimoji="1" lang="en-US" altLang="ja-JP" dirty="0">
                <a:solidFill>
                  <a:schemeClr val="tx1"/>
                </a:solidFill>
                <a:latin typeface="+mn-ea"/>
              </a:rPr>
              <a:t>299,701</a:t>
            </a:r>
            <a:r>
              <a:rPr kumimoji="1" lang="ja-JP" altLang="en-US" dirty="0">
                <a:solidFill>
                  <a:schemeClr val="tx1"/>
                </a:solidFill>
                <a:latin typeface="+mn-ea"/>
              </a:rPr>
              <a:t>円</a:t>
            </a:r>
            <a:endParaRPr kumimoji="1" lang="en-US" altLang="ja-JP" dirty="0">
              <a:solidFill>
                <a:schemeClr val="tx1"/>
              </a:solidFill>
              <a:latin typeface="+mn-ea"/>
            </a:endParaRPr>
          </a:p>
          <a:p>
            <a:pPr algn="r"/>
            <a:r>
              <a:rPr lang="ja-JP" altLang="en-US" sz="1600" dirty="0">
                <a:solidFill>
                  <a:schemeClr val="tx1"/>
                </a:solidFill>
                <a:latin typeface="+mn-ea"/>
              </a:rPr>
              <a:t>（「毎勤」</a:t>
            </a:r>
            <a:r>
              <a:rPr lang="en-US" altLang="ja-JP" sz="1600" dirty="0">
                <a:solidFill>
                  <a:schemeClr val="tx1"/>
                </a:solidFill>
                <a:latin typeface="+mn-ea"/>
              </a:rPr>
              <a:t>5</a:t>
            </a:r>
            <a:r>
              <a:rPr lang="ja-JP" altLang="en-US" sz="1600" dirty="0">
                <a:solidFill>
                  <a:schemeClr val="tx1"/>
                </a:solidFill>
                <a:latin typeface="+mn-ea"/>
              </a:rPr>
              <a:t>人以上、</a:t>
            </a:r>
            <a:r>
              <a:rPr lang="en-US" altLang="ja-JP" sz="1600" dirty="0">
                <a:solidFill>
                  <a:schemeClr val="tx1"/>
                </a:solidFill>
                <a:latin typeface="+mn-ea"/>
              </a:rPr>
              <a:t>07</a:t>
            </a:r>
            <a:r>
              <a:rPr lang="ja-JP" altLang="en-US" sz="1600" dirty="0">
                <a:solidFill>
                  <a:schemeClr val="tx1"/>
                </a:solidFill>
                <a:latin typeface="+mn-ea"/>
              </a:rPr>
              <a:t>年）</a:t>
            </a:r>
            <a:endParaRPr lang="en-US" altLang="ja-JP" sz="1600" dirty="0">
              <a:solidFill>
                <a:schemeClr val="tx1"/>
              </a:solidFill>
              <a:latin typeface="+mn-ea"/>
            </a:endParaRPr>
          </a:p>
          <a:p>
            <a:pPr algn="r"/>
            <a:endParaRPr kumimoji="1" lang="ja-JP" altLang="en-US" sz="1600" dirty="0">
              <a:solidFill>
                <a:schemeClr val="tx1"/>
              </a:solidFill>
              <a:latin typeface="+mj-ea"/>
              <a:ea typeface="+mj-ea"/>
            </a:endParaRPr>
          </a:p>
        </p:txBody>
      </p:sp>
      <p:sp>
        <p:nvSpPr>
          <p:cNvPr id="12" name="正方形/長方形 11"/>
          <p:cNvSpPr/>
          <p:nvPr/>
        </p:nvSpPr>
        <p:spPr>
          <a:xfrm>
            <a:off x="1809729" y="5143512"/>
            <a:ext cx="2286016"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kumimoji="1" lang="en-US" altLang="ja-JP" dirty="0"/>
            </a:br>
            <a:endParaRPr kumimoji="1" lang="ja-JP" altLang="en-US" dirty="0"/>
          </a:p>
        </p:txBody>
      </p:sp>
      <p:graphicFrame>
        <p:nvGraphicFramePr>
          <p:cNvPr id="5" name="コンテンツ プレースホルダ 4"/>
          <p:cNvGraphicFramePr>
            <a:graphicFrameLocks noGrp="1"/>
          </p:cNvGraphicFramePr>
          <p:nvPr>
            <p:ph idx="1"/>
          </p:nvPr>
        </p:nvGraphicFramePr>
        <p:xfrm>
          <a:off x="1309666" y="2017719"/>
          <a:ext cx="7215235" cy="411155"/>
        </p:xfrm>
        <a:graphic>
          <a:graphicData uri="http://schemas.openxmlformats.org/drawingml/2006/table">
            <a:tbl>
              <a:tblPr firstRow="1" bandRow="1">
                <a:tableStyleId>{5C22544A-7EE6-4342-B048-85BDC9FD1C3A}</a:tableStyleId>
              </a:tblPr>
              <a:tblGrid>
                <a:gridCol w="928695">
                  <a:extLst>
                    <a:ext uri="{9D8B030D-6E8A-4147-A177-3AD203B41FA5}">
                      <a16:colId xmlns:a16="http://schemas.microsoft.com/office/drawing/2014/main" val="20000"/>
                    </a:ext>
                  </a:extLst>
                </a:gridCol>
                <a:gridCol w="2486175">
                  <a:extLst>
                    <a:ext uri="{9D8B030D-6E8A-4147-A177-3AD203B41FA5}">
                      <a16:colId xmlns:a16="http://schemas.microsoft.com/office/drawing/2014/main" val="20001"/>
                    </a:ext>
                  </a:extLst>
                </a:gridCol>
                <a:gridCol w="1728666">
                  <a:extLst>
                    <a:ext uri="{9D8B030D-6E8A-4147-A177-3AD203B41FA5}">
                      <a16:colId xmlns:a16="http://schemas.microsoft.com/office/drawing/2014/main" val="20002"/>
                    </a:ext>
                  </a:extLst>
                </a:gridCol>
                <a:gridCol w="2071699">
                  <a:extLst>
                    <a:ext uri="{9D8B030D-6E8A-4147-A177-3AD203B41FA5}">
                      <a16:colId xmlns:a16="http://schemas.microsoft.com/office/drawing/2014/main" val="20003"/>
                    </a:ext>
                  </a:extLst>
                </a:gridCol>
              </a:tblGrid>
              <a:tr h="411155">
                <a:tc>
                  <a:txBody>
                    <a:bodyPr/>
                    <a:lstStyle/>
                    <a:p>
                      <a:pPr algn="ctr"/>
                      <a:r>
                        <a:rPr kumimoji="1" lang="en-US" altLang="ja-JP" sz="1800" b="1" dirty="0">
                          <a:solidFill>
                            <a:schemeClr val="tx1"/>
                          </a:solidFill>
                          <a:latin typeface="+mj-ea"/>
                          <a:ea typeface="+mj-ea"/>
                        </a:rPr>
                        <a:t>12.3</a:t>
                      </a:r>
                      <a:r>
                        <a:rPr kumimoji="1" lang="ja-JP" altLang="en-US" sz="1800" b="1"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800" b="1" dirty="0">
                          <a:solidFill>
                            <a:schemeClr val="tx1"/>
                          </a:solidFill>
                          <a:latin typeface="+mj-ea"/>
                          <a:ea typeface="+mj-ea"/>
                        </a:rPr>
                        <a:t>33.3</a:t>
                      </a:r>
                      <a:r>
                        <a:rPr kumimoji="1" lang="ja-JP" altLang="en-US" sz="1800" b="1"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a:solidFill>
                            <a:schemeClr val="tx1"/>
                          </a:solidFill>
                          <a:latin typeface="+mj-ea"/>
                          <a:ea typeface="+mj-ea"/>
                        </a:rPr>
                        <a:t>25.4</a:t>
                      </a:r>
                      <a:r>
                        <a:rPr kumimoji="1" lang="ja-JP" altLang="en-US" sz="1800" b="1"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800" b="1" dirty="0">
                          <a:solidFill>
                            <a:schemeClr val="tx1"/>
                          </a:solidFill>
                          <a:latin typeface="+mj-ea"/>
                          <a:ea typeface="+mj-ea"/>
                        </a:rPr>
                        <a:t>28.7</a:t>
                      </a:r>
                      <a:r>
                        <a:rPr kumimoji="1" lang="ja-JP" altLang="en-US" sz="1800" b="1"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4" name="スライド番号プレースホルダ 3"/>
          <p:cNvSpPr>
            <a:spLocks noGrp="1"/>
          </p:cNvSpPr>
          <p:nvPr>
            <p:ph type="sldNum" sz="quarter" idx="12"/>
          </p:nvPr>
        </p:nvSpPr>
        <p:spPr/>
        <p:txBody>
          <a:bodyPr/>
          <a:lstStyle/>
          <a:p>
            <a:fld id="{A55F6373-3133-431B-A341-E995000F8430}" type="slidenum">
              <a:rPr lang="en-US" altLang="ja-JP" smtClean="0"/>
              <a:pPr/>
              <a:t>26</a:t>
            </a:fld>
            <a:endParaRPr lang="en-US" altLang="ja-JP"/>
          </a:p>
        </p:txBody>
      </p:sp>
      <p:graphicFrame>
        <p:nvGraphicFramePr>
          <p:cNvPr id="6" name="表 5"/>
          <p:cNvGraphicFramePr>
            <a:graphicFrameLocks noGrp="1"/>
          </p:cNvGraphicFramePr>
          <p:nvPr/>
        </p:nvGraphicFramePr>
        <p:xfrm>
          <a:off x="1309662" y="3214686"/>
          <a:ext cx="7215238" cy="442278"/>
        </p:xfrm>
        <a:graphic>
          <a:graphicData uri="http://schemas.openxmlformats.org/drawingml/2006/table">
            <a:tbl>
              <a:tblPr firstRow="1" bandRow="1">
                <a:tableStyleId>{5C22544A-7EE6-4342-B048-85BDC9FD1C3A}</a:tableStyleId>
              </a:tblPr>
              <a:tblGrid>
                <a:gridCol w="428627">
                  <a:extLst>
                    <a:ext uri="{9D8B030D-6E8A-4147-A177-3AD203B41FA5}">
                      <a16:colId xmlns:a16="http://schemas.microsoft.com/office/drawing/2014/main" val="20000"/>
                    </a:ext>
                  </a:extLst>
                </a:gridCol>
                <a:gridCol w="2143140">
                  <a:extLst>
                    <a:ext uri="{9D8B030D-6E8A-4147-A177-3AD203B41FA5}">
                      <a16:colId xmlns:a16="http://schemas.microsoft.com/office/drawing/2014/main" val="20001"/>
                    </a:ext>
                  </a:extLst>
                </a:gridCol>
                <a:gridCol w="2500330">
                  <a:extLst>
                    <a:ext uri="{9D8B030D-6E8A-4147-A177-3AD203B41FA5}">
                      <a16:colId xmlns:a16="http://schemas.microsoft.com/office/drawing/2014/main" val="20002"/>
                    </a:ext>
                  </a:extLst>
                </a:gridCol>
                <a:gridCol w="2143141">
                  <a:extLst>
                    <a:ext uri="{9D8B030D-6E8A-4147-A177-3AD203B41FA5}">
                      <a16:colId xmlns:a16="http://schemas.microsoft.com/office/drawing/2014/main" val="20003"/>
                    </a:ext>
                  </a:extLst>
                </a:gridCol>
              </a:tblGrid>
              <a:tr h="442278">
                <a:tc>
                  <a:txBody>
                    <a:bodyPr/>
                    <a:lstStyle/>
                    <a:p>
                      <a:endParaRPr kumimoji="1" lang="ja-JP" altLang="en-US" sz="140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800" dirty="0">
                          <a:solidFill>
                            <a:schemeClr val="tx1"/>
                          </a:solidFill>
                          <a:latin typeface="+mj-ea"/>
                          <a:ea typeface="+mj-ea"/>
                        </a:rPr>
                        <a:t>28.4</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36.5</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800" dirty="0">
                          <a:solidFill>
                            <a:schemeClr val="tx1"/>
                          </a:solidFill>
                          <a:latin typeface="+mj-ea"/>
                          <a:ea typeface="+mj-ea"/>
                        </a:rPr>
                        <a:t>31.9</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nvGraphicFramePr>
        <p:xfrm>
          <a:off x="1309662" y="2643182"/>
          <a:ext cx="7215241" cy="428628"/>
        </p:xfrm>
        <a:graphic>
          <a:graphicData uri="http://schemas.openxmlformats.org/drawingml/2006/table">
            <a:tbl>
              <a:tblPr firstRow="1" bandRow="1">
                <a:tableStyleId>{5C22544A-7EE6-4342-B048-85BDC9FD1C3A}</a:tableStyleId>
              </a:tblPr>
              <a:tblGrid>
                <a:gridCol w="500067">
                  <a:extLst>
                    <a:ext uri="{9D8B030D-6E8A-4147-A177-3AD203B41FA5}">
                      <a16:colId xmlns:a16="http://schemas.microsoft.com/office/drawing/2014/main" val="20000"/>
                    </a:ext>
                  </a:extLst>
                </a:gridCol>
                <a:gridCol w="2071702">
                  <a:extLst>
                    <a:ext uri="{9D8B030D-6E8A-4147-A177-3AD203B41FA5}">
                      <a16:colId xmlns:a16="http://schemas.microsoft.com/office/drawing/2014/main" val="20001"/>
                    </a:ext>
                  </a:extLst>
                </a:gridCol>
                <a:gridCol w="2143140">
                  <a:extLst>
                    <a:ext uri="{9D8B030D-6E8A-4147-A177-3AD203B41FA5}">
                      <a16:colId xmlns:a16="http://schemas.microsoft.com/office/drawing/2014/main" val="20002"/>
                    </a:ext>
                  </a:extLst>
                </a:gridCol>
                <a:gridCol w="2500332">
                  <a:extLst>
                    <a:ext uri="{9D8B030D-6E8A-4147-A177-3AD203B41FA5}">
                      <a16:colId xmlns:a16="http://schemas.microsoft.com/office/drawing/2014/main" val="20003"/>
                    </a:ext>
                  </a:extLst>
                </a:gridCol>
              </a:tblGrid>
              <a:tr h="428628">
                <a:tc>
                  <a:txBody>
                    <a:bodyPr/>
                    <a:lstStyle/>
                    <a:p>
                      <a:pPr algn="ctr"/>
                      <a:r>
                        <a:rPr kumimoji="1" lang="en-US" altLang="ja-JP" sz="1800" dirty="0">
                          <a:solidFill>
                            <a:schemeClr val="tx1"/>
                          </a:solidFill>
                          <a:latin typeface="+mj-ea"/>
                          <a:ea typeface="+mj-ea"/>
                        </a:rPr>
                        <a:t>5.0</a:t>
                      </a:r>
                      <a:endParaRPr kumimoji="1" lang="ja-JP" altLang="en-US" sz="180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800" dirty="0">
                          <a:solidFill>
                            <a:schemeClr val="tx1"/>
                          </a:solidFill>
                          <a:latin typeface="+mj-ea"/>
                          <a:ea typeface="+mj-ea"/>
                        </a:rPr>
                        <a:t>28.1</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31.9</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800" dirty="0">
                          <a:solidFill>
                            <a:schemeClr val="tx1"/>
                          </a:solidFill>
                          <a:latin typeface="+mj-ea"/>
                          <a:ea typeface="+mj-ea"/>
                        </a:rPr>
                        <a:t>35.0</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452407" y="2000241"/>
            <a:ext cx="714380" cy="428628"/>
          </a:xfrm>
          <a:prstGeom prst="rect">
            <a:avLst/>
          </a:prstGeom>
          <a:solidFill>
            <a:srgbClr val="FB9F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普通</a:t>
            </a:r>
          </a:p>
        </p:txBody>
      </p:sp>
      <p:sp>
        <p:nvSpPr>
          <p:cNvPr id="9" name="正方形/長方形 8"/>
          <p:cNvSpPr/>
          <p:nvPr/>
        </p:nvSpPr>
        <p:spPr>
          <a:xfrm>
            <a:off x="452407" y="2643183"/>
            <a:ext cx="714380" cy="357190"/>
          </a:xfrm>
          <a:prstGeom prst="rect">
            <a:avLst/>
          </a:prstGeom>
          <a:solidFill>
            <a:srgbClr val="FB9F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大型</a:t>
            </a:r>
          </a:p>
        </p:txBody>
      </p:sp>
      <p:sp>
        <p:nvSpPr>
          <p:cNvPr id="10" name="正方形/長方形 9"/>
          <p:cNvSpPr/>
          <p:nvPr/>
        </p:nvSpPr>
        <p:spPr>
          <a:xfrm>
            <a:off x="452407" y="3214687"/>
            <a:ext cx="714380" cy="428628"/>
          </a:xfrm>
          <a:prstGeom prst="rect">
            <a:avLst/>
          </a:prstGeom>
          <a:solidFill>
            <a:srgbClr val="FB9F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牽引</a:t>
            </a:r>
          </a:p>
        </p:txBody>
      </p:sp>
      <p:sp>
        <p:nvSpPr>
          <p:cNvPr id="12" name="正方形/長方形 11"/>
          <p:cNvSpPr/>
          <p:nvPr/>
        </p:nvSpPr>
        <p:spPr>
          <a:xfrm>
            <a:off x="1381101" y="3643314"/>
            <a:ext cx="714380"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3.3</a:t>
            </a:r>
            <a:r>
              <a:rPr kumimoji="1" lang="ja-JP" altLang="en-US" b="1" dirty="0">
                <a:solidFill>
                  <a:schemeClr val="tx1"/>
                </a:solidFill>
                <a:latin typeface="+mj-ea"/>
                <a:ea typeface="+mj-ea"/>
              </a:rPr>
              <a:t>％</a:t>
            </a:r>
          </a:p>
        </p:txBody>
      </p:sp>
      <p:cxnSp>
        <p:nvCxnSpPr>
          <p:cNvPr id="14" name="直線コネクタ 13"/>
          <p:cNvCxnSpPr/>
          <p:nvPr/>
        </p:nvCxnSpPr>
        <p:spPr>
          <a:xfrm rot="16200000" flipH="1">
            <a:off x="1345382" y="3464724"/>
            <a:ext cx="357190" cy="142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238361" y="3857628"/>
            <a:ext cx="1214446"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20</a:t>
            </a:r>
            <a:r>
              <a:rPr kumimoji="1" lang="ja-JP" altLang="en-US" dirty="0">
                <a:solidFill>
                  <a:schemeClr val="tx1"/>
                </a:solidFill>
                <a:latin typeface="+mj-ea"/>
                <a:ea typeface="+mj-ea"/>
              </a:rPr>
              <a:t>歳以上</a:t>
            </a:r>
          </a:p>
        </p:txBody>
      </p:sp>
      <p:sp>
        <p:nvSpPr>
          <p:cNvPr id="18" name="正方形/長方形 17"/>
          <p:cNvSpPr/>
          <p:nvPr/>
        </p:nvSpPr>
        <p:spPr>
          <a:xfrm>
            <a:off x="3738555" y="3857628"/>
            <a:ext cx="114300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30</a:t>
            </a:r>
            <a:r>
              <a:rPr kumimoji="1" lang="ja-JP" altLang="en-US" dirty="0">
                <a:solidFill>
                  <a:schemeClr val="tx1"/>
                </a:solidFill>
                <a:latin typeface="+mj-ea"/>
                <a:ea typeface="+mj-ea"/>
              </a:rPr>
              <a:t>歳以上</a:t>
            </a:r>
          </a:p>
        </p:txBody>
      </p:sp>
      <p:sp>
        <p:nvSpPr>
          <p:cNvPr id="19" name="正方形/長方形 18"/>
          <p:cNvSpPr/>
          <p:nvPr/>
        </p:nvSpPr>
        <p:spPr>
          <a:xfrm>
            <a:off x="5095876" y="3857628"/>
            <a:ext cx="1143008" cy="3571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40</a:t>
            </a:r>
            <a:r>
              <a:rPr kumimoji="1" lang="ja-JP" altLang="en-US" dirty="0">
                <a:solidFill>
                  <a:schemeClr val="tx1"/>
                </a:solidFill>
                <a:latin typeface="+mj-ea"/>
                <a:ea typeface="+mj-ea"/>
              </a:rPr>
              <a:t>歳以上</a:t>
            </a:r>
          </a:p>
        </p:txBody>
      </p:sp>
      <p:sp>
        <p:nvSpPr>
          <p:cNvPr id="20" name="正方形/長方形 19"/>
          <p:cNvSpPr/>
          <p:nvPr/>
        </p:nvSpPr>
        <p:spPr>
          <a:xfrm>
            <a:off x="6381760" y="3857628"/>
            <a:ext cx="1214446" cy="35719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50</a:t>
            </a:r>
            <a:r>
              <a:rPr kumimoji="1" lang="ja-JP" altLang="en-US" dirty="0">
                <a:solidFill>
                  <a:schemeClr val="tx1"/>
                </a:solidFill>
                <a:latin typeface="+mj-ea"/>
                <a:ea typeface="+mj-ea"/>
              </a:rPr>
              <a:t>歳以上</a:t>
            </a:r>
          </a:p>
        </p:txBody>
      </p:sp>
      <p:graphicFrame>
        <p:nvGraphicFramePr>
          <p:cNvPr id="21" name="表 20"/>
          <p:cNvGraphicFramePr>
            <a:graphicFrameLocks noGrp="1"/>
          </p:cNvGraphicFramePr>
          <p:nvPr/>
        </p:nvGraphicFramePr>
        <p:xfrm>
          <a:off x="452407" y="357173"/>
          <a:ext cx="8001056" cy="1428759"/>
        </p:xfrm>
        <a:graphic>
          <a:graphicData uri="http://schemas.openxmlformats.org/drawingml/2006/table">
            <a:tbl>
              <a:tblPr firstRow="1" bandRow="1">
                <a:tableStyleId>{5C22544A-7EE6-4342-B048-85BDC9FD1C3A}</a:tableStyleId>
              </a:tblPr>
              <a:tblGrid>
                <a:gridCol w="1402877">
                  <a:extLst>
                    <a:ext uri="{9D8B030D-6E8A-4147-A177-3AD203B41FA5}">
                      <a16:colId xmlns:a16="http://schemas.microsoft.com/office/drawing/2014/main" val="20000"/>
                    </a:ext>
                  </a:extLst>
                </a:gridCol>
                <a:gridCol w="2607489">
                  <a:extLst>
                    <a:ext uri="{9D8B030D-6E8A-4147-A177-3AD203B41FA5}">
                      <a16:colId xmlns:a16="http://schemas.microsoft.com/office/drawing/2014/main" val="20001"/>
                    </a:ext>
                  </a:extLst>
                </a:gridCol>
                <a:gridCol w="2010230">
                  <a:extLst>
                    <a:ext uri="{9D8B030D-6E8A-4147-A177-3AD203B41FA5}">
                      <a16:colId xmlns:a16="http://schemas.microsoft.com/office/drawing/2014/main" val="20002"/>
                    </a:ext>
                  </a:extLst>
                </a:gridCol>
                <a:gridCol w="1980460">
                  <a:extLst>
                    <a:ext uri="{9D8B030D-6E8A-4147-A177-3AD203B41FA5}">
                      <a16:colId xmlns:a16="http://schemas.microsoft.com/office/drawing/2014/main" val="20003"/>
                    </a:ext>
                  </a:extLst>
                </a:gridCol>
              </a:tblGrid>
              <a:tr h="1428759">
                <a:tc>
                  <a:txBody>
                    <a:bodyPr/>
                    <a:lstStyle/>
                    <a:p>
                      <a:endParaRPr kumimoji="1" lang="en-US" altLang="ja-JP" sz="1800" b="1" dirty="0">
                        <a:solidFill>
                          <a:schemeClr val="tx1"/>
                        </a:solidFill>
                        <a:latin typeface="+mj-ea"/>
                        <a:ea typeface="+mj-ea"/>
                      </a:endParaRPr>
                    </a:p>
                    <a:p>
                      <a:r>
                        <a:rPr kumimoji="1" lang="en-US" altLang="ja-JP" sz="1800" b="1" dirty="0">
                          <a:solidFill>
                            <a:schemeClr val="tx1"/>
                          </a:solidFill>
                          <a:latin typeface="+mj-ea"/>
                          <a:ea typeface="+mj-ea"/>
                        </a:rPr>
                        <a:t>2005</a:t>
                      </a:r>
                      <a:r>
                        <a:rPr kumimoji="1" lang="ja-JP" altLang="en-US" sz="1800" b="1" dirty="0">
                          <a:solidFill>
                            <a:schemeClr val="tx1"/>
                          </a:solidFill>
                          <a:latin typeface="+mj-ea"/>
                          <a:ea typeface="+mj-ea"/>
                        </a:rPr>
                        <a:t>年度</a:t>
                      </a:r>
                      <a:endParaRPr kumimoji="1" lang="en-US" altLang="ja-JP" sz="1800" b="1" dirty="0">
                        <a:solidFill>
                          <a:schemeClr val="tx1"/>
                        </a:solidFill>
                        <a:latin typeface="+mj-ea"/>
                        <a:ea typeface="+mj-ea"/>
                      </a:endParaRPr>
                    </a:p>
                    <a:p>
                      <a:endParaRPr kumimoji="1" lang="ja-JP" altLang="en-US" sz="1800" b="1"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2400" b="1" dirty="0">
                          <a:solidFill>
                            <a:schemeClr val="tx1"/>
                          </a:solidFill>
                          <a:latin typeface="+mj-ea"/>
                          <a:ea typeface="+mj-ea"/>
                        </a:rPr>
                        <a:t>トラック運送従業員数</a:t>
                      </a:r>
                      <a:endParaRPr kumimoji="1" lang="en-US" altLang="ja-JP" sz="2400" b="1" dirty="0">
                        <a:solidFill>
                          <a:schemeClr val="tx1"/>
                        </a:solidFill>
                        <a:latin typeface="+mj-ea"/>
                        <a:ea typeface="+mj-ea"/>
                      </a:endParaRPr>
                    </a:p>
                    <a:p>
                      <a:r>
                        <a:rPr kumimoji="1" lang="ja-JP" altLang="en-US" sz="2800" dirty="0">
                          <a:solidFill>
                            <a:schemeClr val="tx1"/>
                          </a:solidFill>
                          <a:latin typeface="+mj-ea"/>
                          <a:ea typeface="+mj-ea"/>
                        </a:rPr>
                        <a:t>　</a:t>
                      </a:r>
                      <a:r>
                        <a:rPr kumimoji="1" lang="en-US" altLang="ja-JP" sz="2800" dirty="0">
                          <a:solidFill>
                            <a:schemeClr val="tx1"/>
                          </a:solidFill>
                          <a:latin typeface="+mj-ea"/>
                          <a:ea typeface="+mj-ea"/>
                        </a:rPr>
                        <a:t>1,274,832</a:t>
                      </a:r>
                      <a:r>
                        <a:rPr kumimoji="1" lang="ja-JP" altLang="en-US" sz="2800" dirty="0">
                          <a:solidFill>
                            <a:schemeClr val="tx1"/>
                          </a:solidFill>
                          <a:latin typeface="+mj-ea"/>
                          <a:ea typeface="+mj-ea"/>
                        </a:rPr>
                        <a:t>人</a:t>
                      </a:r>
                      <a:endParaRPr kumimoji="1" lang="en-US" altLang="ja-JP" sz="280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en-US" altLang="ja-JP" sz="1800" dirty="0">
                        <a:solidFill>
                          <a:schemeClr val="tx1"/>
                        </a:solidFill>
                        <a:latin typeface="+mj-ea"/>
                        <a:ea typeface="+mj-ea"/>
                      </a:endParaRPr>
                    </a:p>
                    <a:p>
                      <a:r>
                        <a:rPr kumimoji="1" lang="ja-JP" altLang="en-US" sz="1800" dirty="0">
                          <a:solidFill>
                            <a:schemeClr val="tx1"/>
                          </a:solidFill>
                          <a:latin typeface="+mj-ea"/>
                          <a:ea typeface="+mj-ea"/>
                        </a:rPr>
                        <a:t>運転者</a:t>
                      </a:r>
                      <a:r>
                        <a:rPr kumimoji="1" lang="en-US" altLang="ja-JP" sz="1800" dirty="0">
                          <a:solidFill>
                            <a:schemeClr val="tx1"/>
                          </a:solidFill>
                          <a:latin typeface="+mj-ea"/>
                          <a:ea typeface="+mj-ea"/>
                        </a:rPr>
                        <a:t>69.2</a:t>
                      </a:r>
                      <a:r>
                        <a:rPr kumimoji="1" lang="ja-JP" altLang="en-US" sz="1800" dirty="0">
                          <a:solidFill>
                            <a:schemeClr val="tx1"/>
                          </a:solidFill>
                          <a:latin typeface="+mj-ea"/>
                          <a:ea typeface="+mj-ea"/>
                        </a:rPr>
                        <a:t>％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en-US" altLang="ja-JP" sz="1800" dirty="0">
                        <a:solidFill>
                          <a:schemeClr val="tx1"/>
                        </a:solidFill>
                        <a:latin typeface="+mj-ea"/>
                        <a:ea typeface="+mj-ea"/>
                      </a:endParaRPr>
                    </a:p>
                    <a:p>
                      <a:r>
                        <a:rPr kumimoji="1" lang="ja-JP" altLang="en-US" sz="1800" dirty="0">
                          <a:solidFill>
                            <a:schemeClr val="tx1"/>
                          </a:solidFill>
                          <a:latin typeface="+mj-ea"/>
                          <a:ea typeface="+mj-ea"/>
                        </a:rPr>
                        <a:t>その他</a:t>
                      </a:r>
                      <a:r>
                        <a:rPr kumimoji="1" lang="en-US" altLang="ja-JP" sz="1800" dirty="0">
                          <a:solidFill>
                            <a:schemeClr val="tx1"/>
                          </a:solidFill>
                          <a:latin typeface="+mj-ea"/>
                          <a:ea typeface="+mj-ea"/>
                        </a:rPr>
                        <a:t>30.8</a:t>
                      </a:r>
                      <a:r>
                        <a:rPr kumimoji="1" lang="ja-JP" altLang="en-US" sz="1800" dirty="0">
                          <a:solidFill>
                            <a:schemeClr val="tx1"/>
                          </a:solidFill>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cxnSp>
        <p:nvCxnSpPr>
          <p:cNvPr id="23" name="直線コネクタ 22"/>
          <p:cNvCxnSpPr/>
          <p:nvPr/>
        </p:nvCxnSpPr>
        <p:spPr>
          <a:xfrm>
            <a:off x="595287" y="4643446"/>
            <a:ext cx="8715435"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4" name="表 23"/>
          <p:cNvGraphicFramePr>
            <a:graphicFrameLocks noGrp="1"/>
          </p:cNvGraphicFramePr>
          <p:nvPr/>
        </p:nvGraphicFramePr>
        <p:xfrm>
          <a:off x="523844" y="4929204"/>
          <a:ext cx="4714908" cy="1500197"/>
        </p:xfrm>
        <a:graphic>
          <a:graphicData uri="http://schemas.openxmlformats.org/drawingml/2006/table">
            <a:tbl>
              <a:tblPr firstRow="1" bandRow="1">
                <a:tableStyleId>{5C22544A-7EE6-4342-B048-85BDC9FD1C3A}</a:tableStyleId>
              </a:tblPr>
              <a:tblGrid>
                <a:gridCol w="1596193">
                  <a:extLst>
                    <a:ext uri="{9D8B030D-6E8A-4147-A177-3AD203B41FA5}">
                      <a16:colId xmlns:a16="http://schemas.microsoft.com/office/drawing/2014/main" val="20000"/>
                    </a:ext>
                  </a:extLst>
                </a:gridCol>
                <a:gridCol w="3118715">
                  <a:extLst>
                    <a:ext uri="{9D8B030D-6E8A-4147-A177-3AD203B41FA5}">
                      <a16:colId xmlns:a16="http://schemas.microsoft.com/office/drawing/2014/main" val="20001"/>
                    </a:ext>
                  </a:extLst>
                </a:gridCol>
              </a:tblGrid>
              <a:tr h="472506">
                <a:tc>
                  <a:txBody>
                    <a:bodyPr/>
                    <a:lstStyle/>
                    <a:p>
                      <a:r>
                        <a:rPr kumimoji="1" lang="ja-JP" altLang="en-US" sz="1800" b="0" dirty="0">
                          <a:solidFill>
                            <a:schemeClr val="tx1"/>
                          </a:solidFill>
                          <a:latin typeface="+mj-ea"/>
                          <a:ea typeface="+mj-ea"/>
                        </a:rPr>
                        <a:t>所定内</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800" b="0" dirty="0">
                          <a:solidFill>
                            <a:schemeClr val="tx1"/>
                          </a:solidFill>
                          <a:latin typeface="+mj-ea"/>
                          <a:ea typeface="+mj-ea"/>
                        </a:rPr>
                        <a:t>1,840</a:t>
                      </a:r>
                      <a:r>
                        <a:rPr kumimoji="1" lang="ja-JP" altLang="en-US" sz="1800" b="0" dirty="0">
                          <a:solidFill>
                            <a:schemeClr val="tx1"/>
                          </a:solidFill>
                          <a:latin typeface="+mj-ea"/>
                          <a:ea typeface="+mj-ea"/>
                        </a:rPr>
                        <a:t>時間（全産業</a:t>
                      </a:r>
                      <a:r>
                        <a:rPr kumimoji="1" lang="en-US" altLang="ja-JP" sz="1800" b="0" dirty="0">
                          <a:solidFill>
                            <a:schemeClr val="tx1"/>
                          </a:solidFill>
                          <a:latin typeface="+mj-ea"/>
                          <a:ea typeface="+mj-ea"/>
                        </a:rPr>
                        <a:t>1,690</a:t>
                      </a:r>
                      <a:r>
                        <a:rPr kumimoji="1" lang="ja-JP" altLang="en-US" sz="1800" b="0" dirty="0">
                          <a:solidFill>
                            <a:schemeClr val="tx1"/>
                          </a:solidFill>
                          <a:latin typeface="+mj-ea"/>
                          <a:ea typeface="+mj-ea"/>
                        </a:rPr>
                        <a:t>時間）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472506">
                <a:tc>
                  <a:txBody>
                    <a:bodyPr/>
                    <a:lstStyle/>
                    <a:p>
                      <a:r>
                        <a:rPr kumimoji="1" lang="ja-JP" altLang="en-US" sz="1800" b="0" dirty="0">
                          <a:latin typeface="+mj-ea"/>
                          <a:ea typeface="+mj-ea"/>
                        </a:rPr>
                        <a:t>所定外</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1800" b="0" dirty="0">
                          <a:latin typeface="+mj-ea"/>
                          <a:ea typeface="+mj-ea"/>
                        </a:rPr>
                        <a:t>　</a:t>
                      </a:r>
                      <a:r>
                        <a:rPr kumimoji="1" lang="en-US" altLang="ja-JP" sz="1800" b="0" dirty="0">
                          <a:latin typeface="+mj-ea"/>
                          <a:ea typeface="+mj-ea"/>
                        </a:rPr>
                        <a:t>385</a:t>
                      </a:r>
                      <a:r>
                        <a:rPr kumimoji="1" lang="ja-JP" altLang="en-US" sz="1800" b="0" dirty="0">
                          <a:latin typeface="+mj-ea"/>
                          <a:ea typeface="+mj-ea"/>
                        </a:rPr>
                        <a:t>時間　　　　　　　（同</a:t>
                      </a:r>
                      <a:r>
                        <a:rPr kumimoji="1" lang="en-US" altLang="ja-JP" sz="1800" b="0" dirty="0">
                          <a:latin typeface="+mj-ea"/>
                          <a:ea typeface="+mj-ea"/>
                        </a:rPr>
                        <a:t>161</a:t>
                      </a:r>
                      <a:r>
                        <a:rPr kumimoji="1" lang="ja-JP" altLang="en-US" sz="1800" b="0" dirty="0">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55185">
                <a:tc>
                  <a:txBody>
                    <a:bodyPr/>
                    <a:lstStyle/>
                    <a:p>
                      <a:r>
                        <a:rPr kumimoji="1" lang="ja-JP" altLang="en-US" sz="1800" b="0" dirty="0">
                          <a:latin typeface="+mj-ea"/>
                          <a:ea typeface="+mj-ea"/>
                        </a:rPr>
                        <a:t>総労働時間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800" b="0" dirty="0">
                          <a:latin typeface="+mj-ea"/>
                          <a:ea typeface="+mj-ea"/>
                        </a:rPr>
                        <a:t>2,225</a:t>
                      </a:r>
                      <a:r>
                        <a:rPr kumimoji="1" lang="ja-JP" altLang="en-US" sz="1800" b="0" dirty="0">
                          <a:latin typeface="+mj-ea"/>
                          <a:ea typeface="+mj-ea"/>
                        </a:rPr>
                        <a:t>時間　　　　　　（同</a:t>
                      </a:r>
                      <a:r>
                        <a:rPr kumimoji="1" lang="en-US" altLang="ja-JP" sz="1800" b="0" dirty="0">
                          <a:latin typeface="+mj-ea"/>
                          <a:ea typeface="+mj-ea"/>
                        </a:rPr>
                        <a:t>1,850</a:t>
                      </a:r>
                      <a:r>
                        <a:rPr kumimoji="1" lang="ja-JP" altLang="en-US" sz="1800" b="0" dirty="0">
                          <a:latin typeface="+mj-ea"/>
                          <a:ea typeface="+mj-ea"/>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25" name="正方形/長方形 24"/>
          <p:cNvSpPr/>
          <p:nvPr/>
        </p:nvSpPr>
        <p:spPr>
          <a:xfrm>
            <a:off x="952473" y="4500570"/>
            <a:ext cx="3000396" cy="3571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j-ea"/>
                <a:ea typeface="+mj-ea"/>
              </a:rPr>
              <a:t>年間総労働時間</a:t>
            </a:r>
            <a:r>
              <a:rPr kumimoji="1" lang="ja-JP" altLang="en-US" sz="1600" b="1" dirty="0">
                <a:solidFill>
                  <a:schemeClr val="tx1"/>
                </a:solidFill>
                <a:latin typeface="+mj-ea"/>
                <a:ea typeface="+mj-ea"/>
              </a:rPr>
              <a:t>（</a:t>
            </a:r>
            <a:r>
              <a:rPr kumimoji="1" lang="en-US" altLang="ja-JP" sz="1600" b="1" dirty="0">
                <a:solidFill>
                  <a:schemeClr val="tx1"/>
                </a:solidFill>
                <a:latin typeface="+mj-ea"/>
                <a:ea typeface="+mj-ea"/>
              </a:rPr>
              <a:t>07</a:t>
            </a:r>
            <a:r>
              <a:rPr kumimoji="1" lang="ja-JP" altLang="en-US" sz="1600" b="1" dirty="0">
                <a:solidFill>
                  <a:schemeClr val="tx1"/>
                </a:solidFill>
                <a:latin typeface="+mj-ea"/>
                <a:ea typeface="+mj-ea"/>
              </a:rPr>
              <a:t>年）</a:t>
            </a:r>
          </a:p>
        </p:txBody>
      </p:sp>
      <p:graphicFrame>
        <p:nvGraphicFramePr>
          <p:cNvPr id="26" name="表 25"/>
          <p:cNvGraphicFramePr>
            <a:graphicFrameLocks noGrp="1"/>
          </p:cNvGraphicFramePr>
          <p:nvPr/>
        </p:nvGraphicFramePr>
        <p:xfrm>
          <a:off x="5453063" y="4929198"/>
          <a:ext cx="3857652" cy="878930"/>
        </p:xfrm>
        <a:graphic>
          <a:graphicData uri="http://schemas.openxmlformats.org/drawingml/2006/table">
            <a:tbl>
              <a:tblPr firstRow="1" bandRow="1">
                <a:tableStyleId>{5C22544A-7EE6-4342-B048-85BDC9FD1C3A}</a:tableStyleId>
              </a:tblPr>
              <a:tblGrid>
                <a:gridCol w="2982496">
                  <a:extLst>
                    <a:ext uri="{9D8B030D-6E8A-4147-A177-3AD203B41FA5}">
                      <a16:colId xmlns:a16="http://schemas.microsoft.com/office/drawing/2014/main" val="20000"/>
                    </a:ext>
                  </a:extLst>
                </a:gridCol>
                <a:gridCol w="875156">
                  <a:extLst>
                    <a:ext uri="{9D8B030D-6E8A-4147-A177-3AD203B41FA5}">
                      <a16:colId xmlns:a16="http://schemas.microsoft.com/office/drawing/2014/main" val="20001"/>
                    </a:ext>
                  </a:extLst>
                </a:gridCol>
              </a:tblGrid>
              <a:tr h="346577">
                <a:tc>
                  <a:txBody>
                    <a:bodyPr/>
                    <a:lstStyle/>
                    <a:p>
                      <a:r>
                        <a:rPr kumimoji="1" lang="ja-JP" altLang="en-US" sz="1800" b="0" dirty="0">
                          <a:solidFill>
                            <a:schemeClr val="tx1"/>
                          </a:solidFill>
                          <a:latin typeface="+mj-ea"/>
                          <a:ea typeface="+mj-ea"/>
                        </a:rPr>
                        <a:t>死亡災害者数</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kumimoji="1" lang="en-US" altLang="ja-JP" sz="1800" b="0" dirty="0">
                          <a:solidFill>
                            <a:schemeClr val="tx1"/>
                          </a:solidFill>
                          <a:latin typeface="+mj-ea"/>
                          <a:ea typeface="+mj-ea"/>
                        </a:rPr>
                        <a:t>196</a:t>
                      </a:r>
                      <a:endParaRPr kumimoji="1" lang="ja-JP" altLang="en-US" sz="18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3170">
                <a:tc>
                  <a:txBody>
                    <a:bodyPr/>
                    <a:lstStyle/>
                    <a:p>
                      <a:r>
                        <a:rPr kumimoji="1" lang="ja-JP" altLang="en-US" sz="1800" b="0" dirty="0">
                          <a:solidFill>
                            <a:schemeClr val="tx1"/>
                          </a:solidFill>
                          <a:latin typeface="+mj-ea"/>
                          <a:ea typeface="+mj-ea"/>
                        </a:rPr>
                        <a:t>死傷災害者数</a:t>
                      </a:r>
                      <a:r>
                        <a:rPr kumimoji="1" lang="ja-JP" altLang="en-US" sz="1400" b="0" dirty="0">
                          <a:solidFill>
                            <a:schemeClr val="tx1"/>
                          </a:solidFill>
                          <a:latin typeface="+mj-ea"/>
                          <a:ea typeface="+mj-ea"/>
                        </a:rPr>
                        <a:t>（休業</a:t>
                      </a:r>
                      <a:r>
                        <a:rPr kumimoji="1" lang="en-US" altLang="ja-JP" sz="1400" b="0" dirty="0">
                          <a:solidFill>
                            <a:schemeClr val="tx1"/>
                          </a:solidFill>
                          <a:latin typeface="+mj-ea"/>
                          <a:ea typeface="+mj-ea"/>
                        </a:rPr>
                        <a:t>4</a:t>
                      </a:r>
                      <a:r>
                        <a:rPr kumimoji="1" lang="ja-JP" altLang="en-US" sz="1400" b="0" dirty="0">
                          <a:solidFill>
                            <a:schemeClr val="tx1"/>
                          </a:solidFill>
                          <a:latin typeface="+mj-ea"/>
                          <a:ea typeface="+mj-ea"/>
                        </a:rPr>
                        <a:t>日以上）</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kumimoji="1" lang="en-US" altLang="ja-JP" sz="1800" b="0" dirty="0">
                          <a:solidFill>
                            <a:schemeClr val="tx1"/>
                          </a:solidFill>
                          <a:latin typeface="+mj-ea"/>
                          <a:ea typeface="+mj-ea"/>
                        </a:rPr>
                        <a:t>13,427</a:t>
                      </a:r>
                      <a:endParaRPr kumimoji="1" lang="ja-JP" altLang="en-US" sz="18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26"/>
          <p:cNvSpPr/>
          <p:nvPr/>
        </p:nvSpPr>
        <p:spPr>
          <a:xfrm>
            <a:off x="5738822" y="4500570"/>
            <a:ext cx="3143271" cy="3571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j-ea"/>
                <a:ea typeface="+mj-ea"/>
              </a:rPr>
              <a:t>労働災害発生状況</a:t>
            </a:r>
            <a:r>
              <a:rPr kumimoji="1" lang="ja-JP" altLang="en-US" sz="1600" b="1" dirty="0">
                <a:solidFill>
                  <a:schemeClr val="tx1"/>
                </a:solidFill>
                <a:latin typeface="+mj-ea"/>
                <a:ea typeface="+mj-ea"/>
              </a:rPr>
              <a:t>（</a:t>
            </a:r>
            <a:r>
              <a:rPr kumimoji="1" lang="en-US" altLang="ja-JP" sz="1600" b="1" dirty="0">
                <a:solidFill>
                  <a:schemeClr val="tx1"/>
                </a:solidFill>
                <a:latin typeface="+mj-ea"/>
                <a:ea typeface="+mj-ea"/>
              </a:rPr>
              <a:t>07</a:t>
            </a:r>
            <a:r>
              <a:rPr kumimoji="1" lang="ja-JP" altLang="en-US" sz="1600" b="1" dirty="0">
                <a:solidFill>
                  <a:schemeClr val="tx1"/>
                </a:solidFill>
                <a:latin typeface="+mj-ea"/>
                <a:ea typeface="+mj-ea"/>
              </a:rPr>
              <a:t>年、人）</a:t>
            </a:r>
          </a:p>
        </p:txBody>
      </p:sp>
      <p:sp>
        <p:nvSpPr>
          <p:cNvPr id="22" name="正方形/長方形 21"/>
          <p:cNvSpPr/>
          <p:nvPr/>
        </p:nvSpPr>
        <p:spPr>
          <a:xfrm>
            <a:off x="4953000" y="1214422"/>
            <a:ext cx="4214842" cy="642942"/>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運輸労連</a:t>
            </a:r>
            <a:r>
              <a:rPr kumimoji="1" lang="en-US" altLang="ja-JP" dirty="0">
                <a:solidFill>
                  <a:schemeClr val="tx1"/>
                </a:solidFill>
                <a:latin typeface="+mj-ea"/>
                <a:ea typeface="+mj-ea"/>
              </a:rPr>
              <a:t>13</a:t>
            </a:r>
            <a:r>
              <a:rPr kumimoji="1" lang="ja-JP" altLang="en-US" dirty="0">
                <a:solidFill>
                  <a:schemeClr val="tx1"/>
                </a:solidFill>
                <a:latin typeface="+mj-ea"/>
                <a:ea typeface="+mj-ea"/>
              </a:rPr>
              <a:t>万人、交通労連</a:t>
            </a:r>
            <a:r>
              <a:rPr kumimoji="1" lang="en-US" altLang="ja-JP" dirty="0">
                <a:solidFill>
                  <a:schemeClr val="tx1"/>
                </a:solidFill>
                <a:latin typeface="+mj-ea"/>
                <a:ea typeface="+mj-ea"/>
              </a:rPr>
              <a:t>6</a:t>
            </a:r>
            <a:r>
              <a:rPr kumimoji="1" lang="ja-JP" altLang="en-US" dirty="0">
                <a:solidFill>
                  <a:schemeClr val="tx1"/>
                </a:solidFill>
                <a:latin typeface="+mj-ea"/>
                <a:ea typeface="+mj-ea"/>
              </a:rPr>
              <a:t>万人、建交労</a:t>
            </a:r>
            <a:r>
              <a:rPr kumimoji="1" lang="en-US" altLang="ja-JP" dirty="0">
                <a:solidFill>
                  <a:schemeClr val="tx1"/>
                </a:solidFill>
                <a:latin typeface="+mj-ea"/>
                <a:ea typeface="+mj-ea"/>
              </a:rPr>
              <a:t>4</a:t>
            </a:r>
            <a:r>
              <a:rPr kumimoji="1" lang="ja-JP" altLang="en-US" dirty="0">
                <a:solidFill>
                  <a:schemeClr val="tx1"/>
                </a:solidFill>
                <a:latin typeface="+mj-ea"/>
                <a:ea typeface="+mj-ea"/>
              </a:rPr>
              <a:t>万人</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282" y="428605"/>
            <a:ext cx="8815419" cy="989034"/>
          </a:xfrm>
        </p:spPr>
        <p:txBody>
          <a:bodyPr>
            <a:normAutofit/>
          </a:bodyPr>
          <a:lstStyle/>
          <a:p>
            <a:pPr algn="l"/>
            <a:r>
              <a:rPr kumimoji="1" lang="ja-JP" altLang="en-US" sz="2800" b="1" dirty="0">
                <a:latin typeface="+mj-ea"/>
              </a:rPr>
              <a:t>「</a:t>
            </a:r>
            <a:r>
              <a:rPr kumimoji="1" lang="ja-JP" altLang="en-US" sz="2800" b="1" dirty="0">
                <a:latin typeface="ＭＳ Ｐゴシック" pitchFamily="50" charset="-128"/>
                <a:ea typeface="ＭＳ Ｐゴシック" pitchFamily="50" charset="-128"/>
              </a:rPr>
              <a:t>運送の</a:t>
            </a:r>
            <a:r>
              <a:rPr kumimoji="1" lang="ja-JP" altLang="en-US" sz="2800" b="1" dirty="0">
                <a:solidFill>
                  <a:srgbClr val="FF0000"/>
                </a:solidFill>
                <a:latin typeface="ＭＳ Ｐゴシック" pitchFamily="50" charset="-128"/>
                <a:ea typeface="ＭＳ Ｐゴシック" pitchFamily="50" charset="-128"/>
              </a:rPr>
              <a:t>多層化構造</a:t>
            </a:r>
            <a:r>
              <a:rPr kumimoji="1" lang="ja-JP" altLang="en-US" sz="2800" b="1" dirty="0">
                <a:latin typeface="+mj-ea"/>
              </a:rPr>
              <a:t>」</a:t>
            </a:r>
            <a:br>
              <a:rPr kumimoji="1" lang="en-US" altLang="ja-JP" dirty="0">
                <a:solidFill>
                  <a:schemeClr val="tx1"/>
                </a:solidFill>
                <a:latin typeface="ＭＳ Ｐ明朝" pitchFamily="18" charset="-128"/>
                <a:ea typeface="ＭＳ Ｐ明朝" pitchFamily="18" charset="-128"/>
              </a:rPr>
            </a:br>
            <a:r>
              <a:rPr lang="ja-JP" altLang="en-US" sz="1600" dirty="0">
                <a:solidFill>
                  <a:schemeClr val="tx1"/>
                </a:solidFill>
                <a:latin typeface="ＭＳ Ｐ明朝" pitchFamily="18" charset="-128"/>
                <a:ea typeface="ＭＳ Ｐ明朝" pitchFamily="18" charset="-128"/>
              </a:rPr>
              <a:t>「トラック運送事業の実態に関する調査」（「全ト協」</a:t>
            </a:r>
            <a:r>
              <a:rPr lang="en-US" altLang="ja-JP" sz="1600" dirty="0">
                <a:solidFill>
                  <a:schemeClr val="tx1"/>
                </a:solidFill>
                <a:latin typeface="ＭＳ Ｐ明朝" pitchFamily="18" charset="-128"/>
                <a:ea typeface="ＭＳ Ｐ明朝" pitchFamily="18" charset="-128"/>
              </a:rPr>
              <a:t>06.3</a:t>
            </a:r>
            <a:r>
              <a:rPr lang="ja-JP" altLang="en-US" sz="1600" dirty="0">
                <a:solidFill>
                  <a:schemeClr val="tx1"/>
                </a:solidFill>
                <a:latin typeface="ＭＳ Ｐ明朝" pitchFamily="18" charset="-128"/>
                <a:ea typeface="ＭＳ Ｐ明朝" pitchFamily="18" charset="-128"/>
              </a:rPr>
              <a:t>）</a:t>
            </a:r>
            <a:endParaRPr kumimoji="1" lang="ja-JP" altLang="en-US" sz="1600" dirty="0">
              <a:solidFill>
                <a:schemeClr val="tx1"/>
              </a:solidFill>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523846" y="1643055"/>
            <a:ext cx="9001187" cy="4214843"/>
          </a:xfrm>
          <a:solidFill>
            <a:schemeClr val="bg1">
              <a:lumMod val="95000"/>
            </a:schemeClr>
          </a:solidFill>
          <a:ln>
            <a:solidFill>
              <a:schemeClr val="tx1"/>
            </a:solidFill>
          </a:ln>
        </p:spPr>
        <p:txBody>
          <a:bodyPr/>
          <a:lstStyle/>
          <a:p>
            <a:pPr>
              <a:buNone/>
            </a:pPr>
            <a:endParaRPr kumimoji="1" lang="en-US" altLang="ja-JP" dirty="0">
              <a:latin typeface="ＭＳ Ｐゴシック" pitchFamily="50" charset="-128"/>
              <a:ea typeface="ＭＳ Ｐゴシック" pitchFamily="50" charset="-128"/>
            </a:endParaRPr>
          </a:p>
          <a:p>
            <a:pPr>
              <a:buNone/>
            </a:pPr>
            <a:endParaRPr kumimoji="1" lang="ja-JP" altLang="en-US" dirty="0">
              <a:latin typeface="ＭＳ Ｐゴシック" pitchFamily="50" charset="-128"/>
              <a:ea typeface="ＭＳ Ｐゴシック" pitchFamily="50" charset="-128"/>
            </a:endParaRPr>
          </a:p>
        </p:txBody>
      </p:sp>
      <p:sp>
        <p:nvSpPr>
          <p:cNvPr id="57" name="スライド番号プレースホルダ 56"/>
          <p:cNvSpPr>
            <a:spLocks noGrp="1"/>
          </p:cNvSpPr>
          <p:nvPr>
            <p:ph type="sldNum" sz="quarter" idx="12"/>
          </p:nvPr>
        </p:nvSpPr>
        <p:spPr>
          <a:prstGeom prst="rect">
            <a:avLst/>
          </a:prstGeom>
        </p:spPr>
        <p:txBody>
          <a:bodyPr/>
          <a:lstStyle/>
          <a:p>
            <a:fld id="{5E4E61DE-40B5-402B-A45C-EA174651B03D}" type="slidenum">
              <a:rPr kumimoji="1" lang="ja-JP" altLang="en-US" b="0" smtClean="0">
                <a:solidFill>
                  <a:schemeClr val="tx1"/>
                </a:solidFill>
              </a:rPr>
              <a:pPr/>
              <a:t>27</a:t>
            </a:fld>
            <a:endParaRPr kumimoji="1" lang="ja-JP" altLang="en-US" b="0" dirty="0">
              <a:solidFill>
                <a:schemeClr val="tx1"/>
              </a:solidFill>
            </a:endParaRPr>
          </a:p>
        </p:txBody>
      </p:sp>
      <p:sp>
        <p:nvSpPr>
          <p:cNvPr id="5" name="円柱 4"/>
          <p:cNvSpPr/>
          <p:nvPr/>
        </p:nvSpPr>
        <p:spPr>
          <a:xfrm>
            <a:off x="2476484" y="1714489"/>
            <a:ext cx="1083476" cy="3571900"/>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06051" y="3571876"/>
            <a:ext cx="928694" cy="5000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j-ea"/>
              <a:ea typeface="+mj-ea"/>
            </a:endParaRPr>
          </a:p>
        </p:txBody>
      </p:sp>
      <p:sp>
        <p:nvSpPr>
          <p:cNvPr id="9" name="正方形/長方形 8"/>
          <p:cNvSpPr/>
          <p:nvPr/>
        </p:nvSpPr>
        <p:spPr>
          <a:xfrm>
            <a:off x="2553875" y="2500306"/>
            <a:ext cx="928694" cy="6429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ＭＳ Ｐ明朝" pitchFamily="18" charset="-128"/>
                <a:ea typeface="ＭＳ Ｐ明朝" pitchFamily="18" charset="-128"/>
              </a:rPr>
              <a:t>実運送</a:t>
            </a:r>
          </a:p>
        </p:txBody>
      </p:sp>
      <p:sp>
        <p:nvSpPr>
          <p:cNvPr id="10" name="正方形/長方形 9"/>
          <p:cNvSpPr/>
          <p:nvPr/>
        </p:nvSpPr>
        <p:spPr>
          <a:xfrm>
            <a:off x="2553875" y="2928934"/>
            <a:ext cx="928694" cy="5000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ＭＳ Ｐ明朝" pitchFamily="18" charset="-128"/>
                <a:ea typeface="ＭＳ Ｐ明朝" pitchFamily="18" charset="-128"/>
              </a:rPr>
              <a:t>66.9t</a:t>
            </a:r>
            <a:endParaRPr kumimoji="1" lang="ja-JP" altLang="en-US" b="1" dirty="0">
              <a:solidFill>
                <a:schemeClr val="bg1"/>
              </a:solidFill>
              <a:latin typeface="ＭＳ Ｐ明朝" pitchFamily="18" charset="-128"/>
              <a:ea typeface="ＭＳ Ｐ明朝" pitchFamily="18" charset="-128"/>
            </a:endParaRPr>
          </a:p>
        </p:txBody>
      </p:sp>
      <p:sp>
        <p:nvSpPr>
          <p:cNvPr id="11" name="正方形/長方形 10"/>
          <p:cNvSpPr/>
          <p:nvPr/>
        </p:nvSpPr>
        <p:spPr>
          <a:xfrm>
            <a:off x="2476484" y="3929066"/>
            <a:ext cx="1083476" cy="5715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Ｐ明朝" pitchFamily="18" charset="-128"/>
                <a:ea typeface="ＭＳ Ｐ明朝" pitchFamily="18" charset="-128"/>
              </a:rPr>
              <a:t>再委託</a:t>
            </a:r>
          </a:p>
        </p:txBody>
      </p:sp>
      <p:sp>
        <p:nvSpPr>
          <p:cNvPr id="12" name="正方形/長方形 11"/>
          <p:cNvSpPr/>
          <p:nvPr/>
        </p:nvSpPr>
        <p:spPr>
          <a:xfrm>
            <a:off x="2476484" y="4500570"/>
            <a:ext cx="1083476" cy="714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ＭＳ Ｐ明朝" pitchFamily="18" charset="-128"/>
              <a:ea typeface="ＭＳ Ｐ明朝" pitchFamily="18" charset="-128"/>
            </a:endParaRPr>
          </a:p>
          <a:p>
            <a:pPr algn="ctr"/>
            <a:r>
              <a:rPr kumimoji="1" lang="en-US" altLang="ja-JP" b="1" dirty="0">
                <a:solidFill>
                  <a:schemeClr val="tx1"/>
                </a:solidFill>
                <a:latin typeface="ＭＳ Ｐ明朝" pitchFamily="18" charset="-128"/>
                <a:ea typeface="ＭＳ Ｐ明朝" pitchFamily="18" charset="-128"/>
              </a:rPr>
              <a:t>33.1t</a:t>
            </a:r>
          </a:p>
          <a:p>
            <a:pPr algn="ctr"/>
            <a:endParaRPr kumimoji="1" lang="en-US" altLang="ja-JP" b="1" dirty="0">
              <a:solidFill>
                <a:schemeClr val="tx1"/>
              </a:solidFill>
              <a:latin typeface="ＭＳ Ｐ明朝" pitchFamily="18" charset="-128"/>
              <a:ea typeface="ＭＳ Ｐ明朝" pitchFamily="18" charset="-128"/>
            </a:endParaRPr>
          </a:p>
          <a:p>
            <a:pPr algn="ctr"/>
            <a:endParaRPr kumimoji="1" lang="ja-JP" altLang="en-US" dirty="0"/>
          </a:p>
        </p:txBody>
      </p:sp>
      <p:sp>
        <p:nvSpPr>
          <p:cNvPr id="13" name="円柱 12"/>
          <p:cNvSpPr/>
          <p:nvPr/>
        </p:nvSpPr>
        <p:spPr>
          <a:xfrm>
            <a:off x="3946916" y="3786190"/>
            <a:ext cx="1083476" cy="1500198"/>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476487" y="5357826"/>
            <a:ext cx="100608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３３．１％</a:t>
            </a:r>
          </a:p>
        </p:txBody>
      </p:sp>
      <p:cxnSp>
        <p:nvCxnSpPr>
          <p:cNvPr id="8" name="直線コネクタ 7"/>
          <p:cNvCxnSpPr/>
          <p:nvPr/>
        </p:nvCxnSpPr>
        <p:spPr>
          <a:xfrm>
            <a:off x="2321702" y="3929066"/>
            <a:ext cx="286347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円柱 19"/>
          <p:cNvSpPr/>
          <p:nvPr/>
        </p:nvSpPr>
        <p:spPr>
          <a:xfrm>
            <a:off x="5417350" y="4786322"/>
            <a:ext cx="1006084" cy="428628"/>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024306" y="4071942"/>
            <a:ext cx="928694"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ＭＳ Ｐ明朝" pitchFamily="18" charset="-128"/>
                <a:ea typeface="ＭＳ Ｐ明朝" pitchFamily="18" charset="-128"/>
              </a:rPr>
              <a:t>実運送</a:t>
            </a:r>
          </a:p>
        </p:txBody>
      </p:sp>
      <p:sp>
        <p:nvSpPr>
          <p:cNvPr id="23" name="正方形/長方形 22"/>
          <p:cNvSpPr/>
          <p:nvPr/>
        </p:nvSpPr>
        <p:spPr>
          <a:xfrm>
            <a:off x="4024306" y="4429132"/>
            <a:ext cx="928694" cy="4286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ＭＳ Ｐ明朝" pitchFamily="18" charset="-128"/>
                <a:ea typeface="ＭＳ Ｐ明朝" pitchFamily="18" charset="-128"/>
              </a:rPr>
              <a:t>24.8</a:t>
            </a:r>
            <a:r>
              <a:rPr lang="en-US" altLang="ja-JP" b="1" dirty="0">
                <a:solidFill>
                  <a:schemeClr val="bg1"/>
                </a:solidFill>
                <a:latin typeface="ＭＳ Ｐ明朝" pitchFamily="18" charset="-128"/>
                <a:ea typeface="ＭＳ Ｐ明朝" pitchFamily="18" charset="-128"/>
              </a:rPr>
              <a:t>t</a:t>
            </a:r>
            <a:endParaRPr kumimoji="1" lang="ja-JP" altLang="en-US" b="1" dirty="0">
              <a:solidFill>
                <a:schemeClr val="bg1"/>
              </a:solidFill>
              <a:latin typeface="ＭＳ Ｐ明朝" pitchFamily="18" charset="-128"/>
              <a:ea typeface="ＭＳ Ｐ明朝" pitchFamily="18" charset="-128"/>
            </a:endParaRPr>
          </a:p>
        </p:txBody>
      </p:sp>
      <p:sp>
        <p:nvSpPr>
          <p:cNvPr id="24" name="正方形/長方形 23"/>
          <p:cNvSpPr/>
          <p:nvPr/>
        </p:nvSpPr>
        <p:spPr>
          <a:xfrm>
            <a:off x="3946916" y="4929199"/>
            <a:ext cx="1083476" cy="2857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Ｐ明朝" pitchFamily="18" charset="-128"/>
                <a:ea typeface="ＭＳ Ｐ明朝" pitchFamily="18" charset="-128"/>
              </a:rPr>
              <a:t>再委託</a:t>
            </a:r>
          </a:p>
        </p:txBody>
      </p:sp>
      <p:sp>
        <p:nvSpPr>
          <p:cNvPr id="25" name="正方形/長方形 24"/>
          <p:cNvSpPr/>
          <p:nvPr/>
        </p:nvSpPr>
        <p:spPr>
          <a:xfrm>
            <a:off x="3946918" y="5357826"/>
            <a:ext cx="100608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ＭＳ Ｐ明朝" pitchFamily="18" charset="-128"/>
                <a:ea typeface="ＭＳ Ｐ明朝" pitchFamily="18" charset="-128"/>
              </a:rPr>
              <a:t>8.3t</a:t>
            </a:r>
          </a:p>
          <a:p>
            <a:pPr algn="ctr"/>
            <a:r>
              <a:rPr kumimoji="1" lang="en-US" altLang="ja-JP" sz="1600" b="1" dirty="0">
                <a:solidFill>
                  <a:schemeClr val="tx1"/>
                </a:solidFill>
                <a:latin typeface="ＭＳ Ｐ明朝" pitchFamily="18" charset="-128"/>
                <a:ea typeface="ＭＳ Ｐ明朝" pitchFamily="18" charset="-128"/>
              </a:rPr>
              <a:t>25.2</a:t>
            </a:r>
            <a:r>
              <a:rPr kumimoji="1" lang="ja-JP" altLang="en-US" sz="1600" b="1" dirty="0">
                <a:solidFill>
                  <a:schemeClr val="tx1"/>
                </a:solidFill>
                <a:latin typeface="ＭＳ Ｐ明朝" pitchFamily="18" charset="-128"/>
                <a:ea typeface="ＭＳ Ｐ明朝" pitchFamily="18" charset="-128"/>
              </a:rPr>
              <a:t>％</a:t>
            </a:r>
          </a:p>
        </p:txBody>
      </p:sp>
      <p:sp>
        <p:nvSpPr>
          <p:cNvPr id="26" name="円柱 25"/>
          <p:cNvSpPr/>
          <p:nvPr/>
        </p:nvSpPr>
        <p:spPr>
          <a:xfrm>
            <a:off x="6810391" y="5000637"/>
            <a:ext cx="1006084" cy="214314"/>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5339959" y="5000636"/>
            <a:ext cx="270869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5417350" y="4143380"/>
            <a:ext cx="1006084"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ＭＳ Ｐ明朝" pitchFamily="18" charset="-128"/>
                <a:ea typeface="ＭＳ Ｐ明朝" pitchFamily="18" charset="-128"/>
              </a:rPr>
              <a:t>実運送</a:t>
            </a:r>
            <a:endParaRPr lang="en-US" altLang="ja-JP" sz="1600" b="1" dirty="0">
              <a:solidFill>
                <a:schemeClr val="tx1"/>
              </a:solidFill>
              <a:latin typeface="ＭＳ Ｐ明朝" pitchFamily="18" charset="-128"/>
              <a:ea typeface="ＭＳ Ｐ明朝" pitchFamily="18" charset="-128"/>
            </a:endParaRPr>
          </a:p>
          <a:p>
            <a:pPr algn="ctr"/>
            <a:r>
              <a:rPr kumimoji="1" lang="en-US" altLang="ja-JP" sz="1600" b="1" dirty="0">
                <a:solidFill>
                  <a:schemeClr val="tx1"/>
                </a:solidFill>
                <a:latin typeface="ＭＳ Ｐ明朝" pitchFamily="18" charset="-128"/>
                <a:ea typeface="ＭＳ Ｐ明朝" pitchFamily="18" charset="-128"/>
              </a:rPr>
              <a:t>3.6t</a:t>
            </a:r>
            <a:endParaRPr kumimoji="1" lang="ja-JP" altLang="en-US" sz="1600" b="1" dirty="0">
              <a:solidFill>
                <a:schemeClr val="tx1"/>
              </a:solidFill>
              <a:latin typeface="ＭＳ Ｐ明朝" pitchFamily="18" charset="-128"/>
              <a:ea typeface="ＭＳ Ｐ明朝" pitchFamily="18" charset="-128"/>
            </a:endParaRPr>
          </a:p>
        </p:txBody>
      </p:sp>
      <p:sp>
        <p:nvSpPr>
          <p:cNvPr id="30" name="正方形/長方形 29"/>
          <p:cNvSpPr/>
          <p:nvPr/>
        </p:nvSpPr>
        <p:spPr>
          <a:xfrm>
            <a:off x="5417350" y="5000637"/>
            <a:ext cx="1006084" cy="2143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Ｐ明朝" pitchFamily="18" charset="-128"/>
                <a:ea typeface="ＭＳ Ｐ明朝" pitchFamily="18" charset="-128"/>
              </a:rPr>
              <a:t>再委託</a:t>
            </a:r>
          </a:p>
        </p:txBody>
      </p:sp>
      <p:sp>
        <p:nvSpPr>
          <p:cNvPr id="31" name="正方形/長方形 30"/>
          <p:cNvSpPr/>
          <p:nvPr/>
        </p:nvSpPr>
        <p:spPr>
          <a:xfrm>
            <a:off x="5417350" y="5357826"/>
            <a:ext cx="100608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ＭＳ Ｐ明朝" pitchFamily="18" charset="-128"/>
                <a:ea typeface="ＭＳ Ｐ明朝" pitchFamily="18" charset="-128"/>
              </a:rPr>
              <a:t>4.8t</a:t>
            </a:r>
          </a:p>
          <a:p>
            <a:pPr algn="ctr"/>
            <a:r>
              <a:rPr lang="en-US" altLang="ja-JP" sz="1600" b="1" dirty="0">
                <a:solidFill>
                  <a:schemeClr val="tx1"/>
                </a:solidFill>
                <a:latin typeface="ＭＳ Ｐ明朝" pitchFamily="18" charset="-128"/>
                <a:ea typeface="ＭＳ Ｐ明朝" pitchFamily="18" charset="-128"/>
              </a:rPr>
              <a:t>57.3</a:t>
            </a:r>
            <a:r>
              <a:rPr lang="ja-JP" altLang="en-US" sz="1600" b="1" dirty="0">
                <a:solidFill>
                  <a:schemeClr val="tx1"/>
                </a:solidFill>
                <a:latin typeface="ＭＳ Ｐ明朝" pitchFamily="18" charset="-128"/>
                <a:ea typeface="ＭＳ Ｐ明朝" pitchFamily="18" charset="-128"/>
              </a:rPr>
              <a:t>％</a:t>
            </a:r>
            <a:endParaRPr kumimoji="1" lang="ja-JP" altLang="en-US" sz="1600" b="1" dirty="0">
              <a:solidFill>
                <a:schemeClr val="tx1"/>
              </a:solidFill>
              <a:latin typeface="ＭＳ Ｐ明朝" pitchFamily="18" charset="-128"/>
              <a:ea typeface="ＭＳ Ｐ明朝" pitchFamily="18" charset="-128"/>
            </a:endParaRPr>
          </a:p>
        </p:txBody>
      </p:sp>
      <p:cxnSp>
        <p:nvCxnSpPr>
          <p:cNvPr id="33" name="直線コネクタ 32"/>
          <p:cNvCxnSpPr/>
          <p:nvPr/>
        </p:nvCxnSpPr>
        <p:spPr>
          <a:xfrm flipV="1">
            <a:off x="6655606" y="5143512"/>
            <a:ext cx="2786082" cy="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6810391" y="4357694"/>
            <a:ext cx="1006084" cy="5000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Ｐ明朝" pitchFamily="18" charset="-128"/>
                <a:ea typeface="ＭＳ Ｐ明朝" pitchFamily="18" charset="-128"/>
              </a:rPr>
              <a:t>実運送</a:t>
            </a:r>
            <a:endParaRPr kumimoji="1" lang="en-US" altLang="ja-JP" sz="1600" b="1" dirty="0">
              <a:solidFill>
                <a:schemeClr val="tx1"/>
              </a:solidFill>
              <a:latin typeface="ＭＳ Ｐ明朝" pitchFamily="18" charset="-128"/>
              <a:ea typeface="ＭＳ Ｐ明朝" pitchFamily="18" charset="-128"/>
            </a:endParaRPr>
          </a:p>
          <a:p>
            <a:pPr algn="ctr"/>
            <a:r>
              <a:rPr lang="en-US" altLang="ja-JP" sz="1600" b="1" dirty="0">
                <a:solidFill>
                  <a:schemeClr val="tx1"/>
                </a:solidFill>
                <a:latin typeface="ＭＳ Ｐ明朝" pitchFamily="18" charset="-128"/>
                <a:ea typeface="ＭＳ Ｐ明朝" pitchFamily="18" charset="-128"/>
              </a:rPr>
              <a:t>4.1t</a:t>
            </a:r>
            <a:endParaRPr kumimoji="1" lang="ja-JP" altLang="en-US" sz="1600" b="1" dirty="0">
              <a:solidFill>
                <a:schemeClr val="tx1"/>
              </a:solidFill>
              <a:latin typeface="ＭＳ Ｐ明朝" pitchFamily="18" charset="-128"/>
              <a:ea typeface="ＭＳ Ｐ明朝" pitchFamily="18" charset="-128"/>
            </a:endParaRPr>
          </a:p>
        </p:txBody>
      </p:sp>
      <p:sp>
        <p:nvSpPr>
          <p:cNvPr id="36" name="正方形/長方形 35"/>
          <p:cNvSpPr/>
          <p:nvPr/>
        </p:nvSpPr>
        <p:spPr>
          <a:xfrm>
            <a:off x="6733000" y="5357826"/>
            <a:ext cx="1393041"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ＭＳ Ｐ明朝" pitchFamily="18" charset="-128"/>
                <a:ea typeface="ＭＳ Ｐ明朝" pitchFamily="18" charset="-128"/>
              </a:rPr>
              <a:t>再委託</a:t>
            </a:r>
            <a:r>
              <a:rPr lang="en-US" altLang="ja-JP" sz="1600" b="1" dirty="0">
                <a:solidFill>
                  <a:schemeClr val="tx1"/>
                </a:solidFill>
                <a:latin typeface="ＭＳ Ｐ明朝" pitchFamily="18" charset="-128"/>
                <a:ea typeface="ＭＳ Ｐ明朝" pitchFamily="18" charset="-128"/>
              </a:rPr>
              <a:t>0.6t(13.3</a:t>
            </a:r>
            <a:r>
              <a:rPr lang="ja-JP" altLang="en-US" sz="1600" b="1" dirty="0">
                <a:solidFill>
                  <a:schemeClr val="tx1"/>
                </a:solidFill>
                <a:latin typeface="ＭＳ Ｐ明朝" pitchFamily="18" charset="-128"/>
                <a:ea typeface="ＭＳ Ｐ明朝" pitchFamily="18" charset="-128"/>
              </a:rPr>
              <a:t>％</a:t>
            </a:r>
            <a:r>
              <a:rPr lang="en-US" altLang="ja-JP" sz="1600" b="1" dirty="0">
                <a:solidFill>
                  <a:schemeClr val="tx1"/>
                </a:solidFill>
                <a:latin typeface="ＭＳ Ｐ明朝" pitchFamily="18" charset="-128"/>
                <a:ea typeface="ＭＳ Ｐ明朝" pitchFamily="18" charset="-128"/>
              </a:rPr>
              <a:t>)</a:t>
            </a:r>
            <a:endParaRPr kumimoji="1" lang="ja-JP" altLang="en-US" sz="1600" b="1" dirty="0">
              <a:solidFill>
                <a:schemeClr val="tx1"/>
              </a:solidFill>
              <a:latin typeface="ＭＳ Ｐ明朝" pitchFamily="18" charset="-128"/>
              <a:ea typeface="ＭＳ Ｐ明朝" pitchFamily="18" charset="-128"/>
            </a:endParaRPr>
          </a:p>
        </p:txBody>
      </p:sp>
      <p:sp>
        <p:nvSpPr>
          <p:cNvPr id="37" name="円柱 36"/>
          <p:cNvSpPr/>
          <p:nvPr/>
        </p:nvSpPr>
        <p:spPr>
          <a:xfrm>
            <a:off x="1006052" y="1714489"/>
            <a:ext cx="1083476" cy="3571900"/>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solidFill>
                  <a:schemeClr val="bg1"/>
                </a:solidFill>
                <a:latin typeface="ＭＳ Ｐ明朝" pitchFamily="18" charset="-128"/>
                <a:ea typeface="ＭＳ Ｐ明朝" pitchFamily="18" charset="-128"/>
              </a:rPr>
              <a:t>荷主</a:t>
            </a:r>
            <a:endParaRPr lang="en-US" altLang="ja-JP" sz="1600" b="1" dirty="0">
              <a:solidFill>
                <a:schemeClr val="bg1"/>
              </a:solidFill>
              <a:latin typeface="ＭＳ Ｐ明朝" pitchFamily="18" charset="-128"/>
              <a:ea typeface="ＭＳ Ｐ明朝" pitchFamily="18" charset="-128"/>
            </a:endParaRPr>
          </a:p>
          <a:p>
            <a:pPr algn="ctr"/>
            <a:r>
              <a:rPr lang="ja-JP" altLang="en-US" sz="1600" b="1" dirty="0">
                <a:solidFill>
                  <a:schemeClr val="bg1"/>
                </a:solidFill>
                <a:latin typeface="ＭＳ Ｐ明朝" pitchFamily="18" charset="-128"/>
                <a:ea typeface="ＭＳ Ｐ明朝" pitchFamily="18" charset="-128"/>
              </a:rPr>
              <a:t>企業</a:t>
            </a:r>
            <a:endParaRPr lang="en-US" altLang="ja-JP" sz="1600" b="1" dirty="0">
              <a:solidFill>
                <a:schemeClr val="bg1"/>
              </a:solidFill>
              <a:latin typeface="ＭＳ Ｐ明朝" pitchFamily="18" charset="-128"/>
              <a:ea typeface="ＭＳ Ｐ明朝" pitchFamily="18" charset="-128"/>
            </a:endParaRPr>
          </a:p>
          <a:p>
            <a:pPr algn="ctr"/>
            <a:r>
              <a:rPr lang="en-US" altLang="ja-JP" b="1" dirty="0">
                <a:solidFill>
                  <a:schemeClr val="bg1"/>
                </a:solidFill>
                <a:latin typeface="ＭＳ Ｐ明朝" pitchFamily="18" charset="-128"/>
                <a:ea typeface="ＭＳ Ｐ明朝" pitchFamily="18" charset="-128"/>
              </a:rPr>
              <a:t>100t</a:t>
            </a:r>
            <a:endParaRPr lang="ja-JP" altLang="en-US" b="1" dirty="0">
              <a:solidFill>
                <a:schemeClr val="bg1"/>
              </a:solidFill>
              <a:latin typeface="ＭＳ Ｐ明朝" pitchFamily="18" charset="-128"/>
              <a:ea typeface="ＭＳ Ｐ明朝" pitchFamily="18" charset="-128"/>
            </a:endParaRPr>
          </a:p>
          <a:p>
            <a:pPr algn="ctr"/>
            <a:endParaRPr kumimoji="1" lang="ja-JP" altLang="en-US" dirty="0"/>
          </a:p>
        </p:txBody>
      </p:sp>
      <p:sp>
        <p:nvSpPr>
          <p:cNvPr id="38" name="正方形/長方形 37"/>
          <p:cNvSpPr/>
          <p:nvPr/>
        </p:nvSpPr>
        <p:spPr>
          <a:xfrm>
            <a:off x="2476487" y="6143644"/>
            <a:ext cx="1006084" cy="28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第１次</a:t>
            </a:r>
          </a:p>
        </p:txBody>
      </p:sp>
      <p:sp>
        <p:nvSpPr>
          <p:cNvPr id="39" name="正方形/長方形 38"/>
          <p:cNvSpPr/>
          <p:nvPr/>
        </p:nvSpPr>
        <p:spPr>
          <a:xfrm>
            <a:off x="3946918" y="6143644"/>
            <a:ext cx="1006084" cy="28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第２次</a:t>
            </a:r>
          </a:p>
        </p:txBody>
      </p:sp>
      <p:sp>
        <p:nvSpPr>
          <p:cNvPr id="40" name="正方形/長方形 39"/>
          <p:cNvSpPr/>
          <p:nvPr/>
        </p:nvSpPr>
        <p:spPr>
          <a:xfrm>
            <a:off x="5417350" y="6143644"/>
            <a:ext cx="1006084" cy="28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第３次</a:t>
            </a:r>
          </a:p>
        </p:txBody>
      </p:sp>
      <p:sp>
        <p:nvSpPr>
          <p:cNvPr id="41" name="正方形/長方形 40"/>
          <p:cNvSpPr/>
          <p:nvPr/>
        </p:nvSpPr>
        <p:spPr>
          <a:xfrm>
            <a:off x="6810391" y="6143644"/>
            <a:ext cx="1006084" cy="28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第４次</a:t>
            </a:r>
          </a:p>
        </p:txBody>
      </p:sp>
      <p:sp>
        <p:nvSpPr>
          <p:cNvPr id="42" name="正方形/長方形 41"/>
          <p:cNvSpPr/>
          <p:nvPr/>
        </p:nvSpPr>
        <p:spPr>
          <a:xfrm>
            <a:off x="8203432" y="6143644"/>
            <a:ext cx="1006084" cy="28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第</a:t>
            </a:r>
            <a:r>
              <a:rPr lang="ja-JP" altLang="en-US" b="1" dirty="0"/>
              <a:t>５</a:t>
            </a:r>
            <a:r>
              <a:rPr kumimoji="1" lang="ja-JP" altLang="en-US" b="1" dirty="0"/>
              <a:t>次</a:t>
            </a:r>
          </a:p>
        </p:txBody>
      </p:sp>
      <p:sp>
        <p:nvSpPr>
          <p:cNvPr id="43" name="円柱 42"/>
          <p:cNvSpPr/>
          <p:nvPr/>
        </p:nvSpPr>
        <p:spPr>
          <a:xfrm>
            <a:off x="8203432" y="5143512"/>
            <a:ext cx="1006084" cy="142876"/>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203432" y="4357694"/>
            <a:ext cx="1006084" cy="5000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Ｐ明朝" pitchFamily="18" charset="-128"/>
                <a:ea typeface="ＭＳ Ｐ明朝" pitchFamily="18" charset="-128"/>
              </a:rPr>
              <a:t>実運送</a:t>
            </a:r>
            <a:endParaRPr kumimoji="1" lang="en-US" altLang="ja-JP" sz="1600" b="1" dirty="0">
              <a:solidFill>
                <a:schemeClr val="tx1"/>
              </a:solidFill>
              <a:latin typeface="ＭＳ Ｐ明朝" pitchFamily="18" charset="-128"/>
              <a:ea typeface="ＭＳ Ｐ明朝" pitchFamily="18" charset="-128"/>
            </a:endParaRPr>
          </a:p>
          <a:p>
            <a:pPr algn="ctr"/>
            <a:r>
              <a:rPr lang="en-US" altLang="ja-JP" sz="1600" b="1" dirty="0">
                <a:solidFill>
                  <a:schemeClr val="tx1"/>
                </a:solidFill>
                <a:latin typeface="ＭＳ Ｐ明朝" pitchFamily="18" charset="-128"/>
                <a:ea typeface="ＭＳ Ｐ明朝" pitchFamily="18" charset="-128"/>
              </a:rPr>
              <a:t>0.6t</a:t>
            </a:r>
          </a:p>
        </p:txBody>
      </p:sp>
      <p:cxnSp>
        <p:nvCxnSpPr>
          <p:cNvPr id="19" name="直線コネクタ 18"/>
          <p:cNvCxnSpPr/>
          <p:nvPr/>
        </p:nvCxnSpPr>
        <p:spPr>
          <a:xfrm>
            <a:off x="3792136" y="4857760"/>
            <a:ext cx="2863472" cy="1588"/>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232142" y="5572140"/>
            <a:ext cx="1934778" cy="10001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明朝" pitchFamily="18" charset="-128"/>
                <a:ea typeface="ＭＳ Ｐ明朝" pitchFamily="18" charset="-128"/>
              </a:rPr>
              <a:t>利用運送事業の登録</a:t>
            </a:r>
            <a:endParaRPr kumimoji="1" lang="en-US" altLang="ja-JP" sz="1400" dirty="0">
              <a:solidFill>
                <a:schemeClr val="tx1"/>
              </a:solidFill>
              <a:latin typeface="ＭＳ Ｐ明朝" pitchFamily="18" charset="-128"/>
              <a:ea typeface="ＭＳ Ｐ明朝" pitchFamily="18" charset="-128"/>
            </a:endParaRPr>
          </a:p>
          <a:p>
            <a:pPr algn="ctr"/>
            <a:r>
              <a:rPr lang="en-US" altLang="ja-JP" sz="1400" dirty="0">
                <a:solidFill>
                  <a:schemeClr val="tx1"/>
                </a:solidFill>
                <a:latin typeface="ＭＳ Ｐ明朝" pitchFamily="18" charset="-128"/>
                <a:ea typeface="ＭＳ Ｐ明朝" pitchFamily="18" charset="-128"/>
              </a:rPr>
              <a:t>2003</a:t>
            </a:r>
            <a:r>
              <a:rPr lang="ja-JP" altLang="en-US" sz="1400" dirty="0">
                <a:solidFill>
                  <a:schemeClr val="tx1"/>
                </a:solidFill>
                <a:latin typeface="ＭＳ Ｐ明朝" pitchFamily="18" charset="-128"/>
                <a:ea typeface="ＭＳ Ｐ明朝" pitchFamily="18" charset="-128"/>
              </a:rPr>
              <a:t>年－</a:t>
            </a:r>
            <a:r>
              <a:rPr lang="en-US" altLang="ja-JP" sz="1400" dirty="0">
                <a:solidFill>
                  <a:schemeClr val="tx1"/>
                </a:solidFill>
                <a:latin typeface="ＭＳ Ｐ明朝" pitchFamily="18" charset="-128"/>
                <a:ea typeface="ＭＳ Ｐ明朝" pitchFamily="18" charset="-128"/>
              </a:rPr>
              <a:t>18,771</a:t>
            </a:r>
          </a:p>
          <a:p>
            <a:pPr algn="ctr"/>
            <a:r>
              <a:rPr kumimoji="1" lang="en-US" altLang="ja-JP" sz="1400" dirty="0">
                <a:solidFill>
                  <a:schemeClr val="tx1"/>
                </a:solidFill>
                <a:latin typeface="ＭＳ Ｐ明朝" pitchFamily="18" charset="-128"/>
                <a:ea typeface="ＭＳ Ｐ明朝" pitchFamily="18" charset="-128"/>
              </a:rPr>
              <a:t>2004</a:t>
            </a:r>
            <a:r>
              <a:rPr kumimoji="1" lang="ja-JP" altLang="en-US" sz="1400" dirty="0">
                <a:solidFill>
                  <a:schemeClr val="tx1"/>
                </a:solidFill>
                <a:latin typeface="ＭＳ Ｐ明朝" pitchFamily="18" charset="-128"/>
                <a:ea typeface="ＭＳ Ｐ明朝" pitchFamily="18" charset="-128"/>
              </a:rPr>
              <a:t>年－</a:t>
            </a:r>
            <a:r>
              <a:rPr kumimoji="1" lang="en-US" altLang="ja-JP" sz="1400" dirty="0">
                <a:solidFill>
                  <a:schemeClr val="tx1"/>
                </a:solidFill>
                <a:latin typeface="ＭＳ Ｐ明朝" pitchFamily="18" charset="-128"/>
                <a:ea typeface="ＭＳ Ｐ明朝" pitchFamily="18" charset="-128"/>
              </a:rPr>
              <a:t>19,226</a:t>
            </a:r>
          </a:p>
          <a:p>
            <a:pPr algn="ctr"/>
            <a:r>
              <a:rPr lang="en-US" altLang="ja-JP" sz="1400" dirty="0">
                <a:solidFill>
                  <a:schemeClr val="tx1"/>
                </a:solidFill>
                <a:latin typeface="ＭＳ Ｐ明朝" pitchFamily="18" charset="-128"/>
                <a:ea typeface="ＭＳ Ｐ明朝" pitchFamily="18" charset="-128"/>
              </a:rPr>
              <a:t>2005</a:t>
            </a:r>
            <a:r>
              <a:rPr lang="ja-JP" altLang="en-US" sz="1400" dirty="0">
                <a:solidFill>
                  <a:schemeClr val="tx1"/>
                </a:solidFill>
                <a:latin typeface="ＭＳ Ｐ明朝" pitchFamily="18" charset="-128"/>
                <a:ea typeface="ＭＳ Ｐ明朝" pitchFamily="18" charset="-128"/>
              </a:rPr>
              <a:t>年－</a:t>
            </a:r>
            <a:r>
              <a:rPr lang="en-US" altLang="ja-JP" sz="1400" dirty="0">
                <a:solidFill>
                  <a:schemeClr val="tx1"/>
                </a:solidFill>
                <a:latin typeface="ＭＳ Ｐ明朝" pitchFamily="18" charset="-128"/>
                <a:ea typeface="ＭＳ Ｐ明朝" pitchFamily="18" charset="-128"/>
              </a:rPr>
              <a:t>19,394</a:t>
            </a:r>
            <a:endParaRPr kumimoji="1" lang="ja-JP" altLang="en-US" sz="1400" dirty="0">
              <a:solidFill>
                <a:schemeClr val="tx1"/>
              </a:solidFill>
              <a:latin typeface="ＭＳ Ｐ明朝" pitchFamily="18" charset="-128"/>
              <a:ea typeface="ＭＳ Ｐ明朝" pitchFamily="18" charset="-128"/>
            </a:endParaRPr>
          </a:p>
        </p:txBody>
      </p:sp>
      <p:sp>
        <p:nvSpPr>
          <p:cNvPr id="44" name="正方形/長方形 43"/>
          <p:cNvSpPr/>
          <p:nvPr/>
        </p:nvSpPr>
        <p:spPr>
          <a:xfrm>
            <a:off x="6810391" y="5143512"/>
            <a:ext cx="1006084" cy="71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8203432" y="5214958"/>
            <a:ext cx="1006084"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6" name="表 45"/>
          <p:cNvGraphicFramePr>
            <a:graphicFrameLocks noGrp="1"/>
          </p:cNvGraphicFramePr>
          <p:nvPr/>
        </p:nvGraphicFramePr>
        <p:xfrm>
          <a:off x="6881826" y="214291"/>
          <a:ext cx="2202672" cy="3932650"/>
        </p:xfrm>
        <a:graphic>
          <a:graphicData uri="http://schemas.openxmlformats.org/drawingml/2006/table">
            <a:tbl>
              <a:tblPr firstRow="1" bandRow="1">
                <a:tableStyleId>{93296810-A885-4BE3-A3E7-6D5BEEA58F35}</a:tableStyleId>
              </a:tblPr>
              <a:tblGrid>
                <a:gridCol w="1609643">
                  <a:extLst>
                    <a:ext uri="{9D8B030D-6E8A-4147-A177-3AD203B41FA5}">
                      <a16:colId xmlns:a16="http://schemas.microsoft.com/office/drawing/2014/main" val="20000"/>
                    </a:ext>
                  </a:extLst>
                </a:gridCol>
                <a:gridCol w="593029">
                  <a:extLst>
                    <a:ext uri="{9D8B030D-6E8A-4147-A177-3AD203B41FA5}">
                      <a16:colId xmlns:a16="http://schemas.microsoft.com/office/drawing/2014/main" val="20001"/>
                    </a:ext>
                  </a:extLst>
                </a:gridCol>
              </a:tblGrid>
              <a:tr h="292754">
                <a:tc>
                  <a:txBody>
                    <a:bodyPr/>
                    <a:lstStyle/>
                    <a:p>
                      <a:r>
                        <a:rPr kumimoji="1" lang="ja-JP" altLang="en-US" sz="1200" dirty="0">
                          <a:solidFill>
                            <a:schemeClr val="tx1"/>
                          </a:solidFill>
                          <a:latin typeface="+mj-ea"/>
                          <a:ea typeface="+mj-ea"/>
                        </a:rPr>
                        <a:t>人件費</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kumimoji="1" lang="en-US" altLang="ja-JP" sz="1200" b="1" dirty="0">
                          <a:solidFill>
                            <a:schemeClr val="tx1"/>
                          </a:solidFill>
                          <a:latin typeface="+mj-ea"/>
                          <a:ea typeface="+mj-ea"/>
                        </a:rPr>
                        <a:t>38.6</a:t>
                      </a:r>
                      <a:endParaRPr kumimoji="1" lang="ja-JP" altLang="en-US" sz="1200" b="1" dirty="0">
                        <a:solidFill>
                          <a:schemeClr val="tx1"/>
                        </a:solidFill>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92754">
                <a:tc>
                  <a:txBody>
                    <a:bodyPr/>
                    <a:lstStyle/>
                    <a:p>
                      <a:r>
                        <a:rPr kumimoji="1" lang="ja-JP" altLang="en-US" sz="1200" dirty="0">
                          <a:latin typeface="+mj-ea"/>
                          <a:ea typeface="+mj-ea"/>
                        </a:rPr>
                        <a:t>燃料油脂費</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15.0</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58049">
                <a:tc>
                  <a:txBody>
                    <a:bodyPr/>
                    <a:lstStyle/>
                    <a:p>
                      <a:r>
                        <a:rPr kumimoji="1" lang="ja-JP" altLang="en-US" sz="1200" dirty="0">
                          <a:latin typeface="+mj-ea"/>
                          <a:ea typeface="+mj-ea"/>
                        </a:rPr>
                        <a:t>修繕費</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4.9</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58049">
                <a:tc>
                  <a:txBody>
                    <a:bodyPr/>
                    <a:lstStyle/>
                    <a:p>
                      <a:r>
                        <a:rPr kumimoji="1" lang="ja-JP" altLang="en-US" sz="1200" dirty="0">
                          <a:latin typeface="+mj-ea"/>
                          <a:ea typeface="+mj-ea"/>
                        </a:rPr>
                        <a:t>減価償却費</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4.9</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58049">
                <a:tc>
                  <a:txBody>
                    <a:bodyPr/>
                    <a:lstStyle/>
                    <a:p>
                      <a:r>
                        <a:rPr kumimoji="1" lang="ja-JP" altLang="en-US" sz="1200" dirty="0">
                          <a:latin typeface="+mj-ea"/>
                          <a:ea typeface="+mj-ea"/>
                        </a:rPr>
                        <a:t>保険料</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2.5</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58049">
                <a:tc>
                  <a:txBody>
                    <a:bodyPr/>
                    <a:lstStyle/>
                    <a:p>
                      <a:r>
                        <a:rPr kumimoji="1" lang="ja-JP" altLang="en-US" sz="1200" dirty="0">
                          <a:latin typeface="+mj-ea"/>
                          <a:ea typeface="+mj-ea"/>
                        </a:rPr>
                        <a:t>施設使用料</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1.0</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92754">
                <a:tc>
                  <a:txBody>
                    <a:bodyPr/>
                    <a:lstStyle/>
                    <a:p>
                      <a:r>
                        <a:rPr kumimoji="1" lang="ja-JP" altLang="en-US" sz="1200" dirty="0">
                          <a:latin typeface="+mj-ea"/>
                          <a:ea typeface="+mj-ea"/>
                        </a:rPr>
                        <a:t>自動車リース料</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2.0</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258049">
                <a:tc>
                  <a:txBody>
                    <a:bodyPr/>
                    <a:lstStyle/>
                    <a:p>
                      <a:r>
                        <a:rPr kumimoji="1" lang="ja-JP" altLang="en-US" sz="1200" dirty="0">
                          <a:latin typeface="+mj-ea"/>
                          <a:ea typeface="+mj-ea"/>
                        </a:rPr>
                        <a:t>施設賦課税</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0.7</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258049">
                <a:tc>
                  <a:txBody>
                    <a:bodyPr/>
                    <a:lstStyle/>
                    <a:p>
                      <a:r>
                        <a:rPr kumimoji="1" lang="ja-JP" altLang="en-US" sz="1200" dirty="0">
                          <a:latin typeface="+mj-ea"/>
                          <a:ea typeface="+mj-ea"/>
                        </a:rPr>
                        <a:t>事故賠償費</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0.2</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58049">
                <a:tc>
                  <a:txBody>
                    <a:bodyPr/>
                    <a:lstStyle/>
                    <a:p>
                      <a:r>
                        <a:rPr kumimoji="1" lang="ja-JP" altLang="en-US" sz="1200" dirty="0">
                          <a:latin typeface="+mj-ea"/>
                          <a:ea typeface="+mj-ea"/>
                        </a:rPr>
                        <a:t>道路使用料</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4.0</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92754">
                <a:tc>
                  <a:txBody>
                    <a:bodyPr/>
                    <a:lstStyle/>
                    <a:p>
                      <a:r>
                        <a:rPr kumimoji="1" lang="ja-JP" altLang="en-US" sz="1200" dirty="0">
                          <a:latin typeface="+mj-ea"/>
                          <a:ea typeface="+mj-ea"/>
                        </a:rPr>
                        <a:t>フェリー使用料</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0.6</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92754">
                <a:tc>
                  <a:txBody>
                    <a:bodyPr/>
                    <a:lstStyle/>
                    <a:p>
                      <a:r>
                        <a:rPr kumimoji="1" lang="ja-JP" altLang="en-US" sz="1200" dirty="0">
                          <a:latin typeface="+mj-ea"/>
                          <a:ea typeface="+mj-ea"/>
                        </a:rPr>
                        <a:t>その他</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11.4</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258049">
                <a:tc>
                  <a:txBody>
                    <a:bodyPr/>
                    <a:lstStyle/>
                    <a:p>
                      <a:r>
                        <a:rPr kumimoji="1" lang="ja-JP" altLang="en-US" sz="1200" b="1" dirty="0">
                          <a:solidFill>
                            <a:schemeClr val="tx1"/>
                          </a:solidFill>
                          <a:latin typeface="+mj-ea"/>
                          <a:ea typeface="+mj-ea"/>
                        </a:rPr>
                        <a:t>人件費</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kumimoji="1" lang="en-US" altLang="ja-JP" sz="1200" b="1" dirty="0">
                          <a:solidFill>
                            <a:schemeClr val="tx1"/>
                          </a:solidFill>
                          <a:latin typeface="+mj-ea"/>
                          <a:ea typeface="+mj-ea"/>
                        </a:rPr>
                        <a:t>8.2</a:t>
                      </a:r>
                      <a:endParaRPr kumimoji="1" lang="ja-JP" altLang="en-US" sz="1200" b="1" dirty="0">
                        <a:solidFill>
                          <a:schemeClr val="tx1"/>
                        </a:solidFill>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58049">
                <a:tc>
                  <a:txBody>
                    <a:bodyPr/>
                    <a:lstStyle/>
                    <a:p>
                      <a:r>
                        <a:rPr kumimoji="1" lang="ja-JP" altLang="en-US" sz="1200" dirty="0">
                          <a:latin typeface="+mj-ea"/>
                          <a:ea typeface="+mj-ea"/>
                        </a:rPr>
                        <a:t>その他</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kumimoji="1" lang="en-US" altLang="ja-JP" sz="1200" b="0" dirty="0">
                          <a:latin typeface="+mj-ea"/>
                          <a:ea typeface="+mj-ea"/>
                        </a:rPr>
                        <a:t>5.7</a:t>
                      </a:r>
                      <a:endParaRPr kumimoji="1" lang="ja-JP" altLang="en-US" sz="1200" b="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bl>
          </a:graphicData>
        </a:graphic>
      </p:graphicFrame>
      <p:sp>
        <p:nvSpPr>
          <p:cNvPr id="49" name="正方形/長方形 48"/>
          <p:cNvSpPr/>
          <p:nvPr/>
        </p:nvSpPr>
        <p:spPr>
          <a:xfrm>
            <a:off x="5524505" y="1500174"/>
            <a:ext cx="1160868" cy="357190"/>
          </a:xfrm>
          <a:prstGeom prst="rect">
            <a:avLst/>
          </a:prstGeom>
          <a:solidFill>
            <a:schemeClr val="bg2">
              <a:lumMod val="10000"/>
              <a:lumOff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運送費</a:t>
            </a:r>
          </a:p>
        </p:txBody>
      </p:sp>
      <p:sp>
        <p:nvSpPr>
          <p:cNvPr id="50" name="正方形/長方形 49"/>
          <p:cNvSpPr/>
          <p:nvPr/>
        </p:nvSpPr>
        <p:spPr>
          <a:xfrm>
            <a:off x="5524505" y="3429000"/>
            <a:ext cx="1160868" cy="357190"/>
          </a:xfrm>
          <a:prstGeom prst="rect">
            <a:avLst/>
          </a:prstGeom>
          <a:solidFill>
            <a:schemeClr val="bg2">
              <a:lumMod val="10000"/>
              <a:lumOff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管理費</a:t>
            </a:r>
          </a:p>
        </p:txBody>
      </p:sp>
      <p:cxnSp>
        <p:nvCxnSpPr>
          <p:cNvPr id="52" name="直線コネクタ 51"/>
          <p:cNvCxnSpPr/>
          <p:nvPr/>
        </p:nvCxnSpPr>
        <p:spPr>
          <a:xfrm rot="5400000" flipH="1" flipV="1">
            <a:off x="6116845" y="693521"/>
            <a:ext cx="928694" cy="541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524637" y="364331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524637" y="3786190"/>
            <a:ext cx="21431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7667645" y="4071942"/>
            <a:ext cx="1643074" cy="214314"/>
          </a:xfrm>
          <a:prstGeom prst="rect">
            <a:avLst/>
          </a:prstGeom>
          <a:solidFill>
            <a:schemeClr val="bg2">
              <a:lumMod val="10000"/>
              <a:lumOff val="90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j-ea"/>
                <a:ea typeface="+mj-ea"/>
              </a:rPr>
              <a:t>06</a:t>
            </a:r>
            <a:r>
              <a:rPr lang="ja-JP" altLang="en-US" sz="900" dirty="0">
                <a:solidFill>
                  <a:schemeClr val="tx1"/>
                </a:solidFill>
                <a:latin typeface="+mj-ea"/>
                <a:ea typeface="+mj-ea"/>
              </a:rPr>
              <a:t>年全ト協「経営分析」報告</a:t>
            </a:r>
          </a:p>
        </p:txBody>
      </p:sp>
      <p:sp>
        <p:nvSpPr>
          <p:cNvPr id="62" name="正方形/長方形 61"/>
          <p:cNvSpPr/>
          <p:nvPr/>
        </p:nvSpPr>
        <p:spPr>
          <a:xfrm>
            <a:off x="1881167" y="214290"/>
            <a:ext cx="4429156" cy="3571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この実態を踏まえた政策・組織活動となる！</a:t>
            </a:r>
          </a:p>
        </p:txBody>
      </p:sp>
      <p:sp>
        <p:nvSpPr>
          <p:cNvPr id="63" name="正方形/長方形 62"/>
          <p:cNvSpPr/>
          <p:nvPr/>
        </p:nvSpPr>
        <p:spPr>
          <a:xfrm>
            <a:off x="4524373" y="2285992"/>
            <a:ext cx="1928827" cy="785818"/>
          </a:xfrm>
          <a:prstGeom prst="rect">
            <a:avLst/>
          </a:prstGeom>
          <a:solidFill>
            <a:schemeClr val="bg2">
              <a:lumMod val="10000"/>
              <a:lumOff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0000"/>
                </a:solidFill>
              </a:rPr>
              <a:t>半分</a:t>
            </a:r>
            <a:r>
              <a:rPr lang="ja-JP" altLang="en-US" sz="1600" b="1" dirty="0">
                <a:solidFill>
                  <a:schemeClr val="tx1"/>
                </a:solidFill>
              </a:rPr>
              <a:t>が</a:t>
            </a:r>
            <a:r>
              <a:rPr kumimoji="1" lang="ja-JP" altLang="en-US" sz="1600" b="1" dirty="0">
                <a:solidFill>
                  <a:schemeClr val="tx1"/>
                </a:solidFill>
              </a:rPr>
              <a:t>人件費－労働集約型</a:t>
            </a:r>
          </a:p>
        </p:txBody>
      </p:sp>
      <p:cxnSp>
        <p:nvCxnSpPr>
          <p:cNvPr id="60" name="直線コネクタ 59"/>
          <p:cNvCxnSpPr/>
          <p:nvPr/>
        </p:nvCxnSpPr>
        <p:spPr>
          <a:xfrm rot="16200000" flipH="1">
            <a:off x="5842999" y="2396129"/>
            <a:ext cx="1500198" cy="565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5" name="コンテンツ プレースホルダ 4"/>
          <p:cNvGraphicFramePr>
            <a:graphicFrameLocks noGrp="1"/>
          </p:cNvGraphicFramePr>
          <p:nvPr>
            <p:ph idx="1"/>
          </p:nvPr>
        </p:nvGraphicFramePr>
        <p:xfrm>
          <a:off x="523844" y="357166"/>
          <a:ext cx="8915400" cy="6067110"/>
        </p:xfrm>
        <a:graphic>
          <a:graphicData uri="http://schemas.openxmlformats.org/drawingml/2006/table">
            <a:tbl>
              <a:tblPr firstRow="1" bandRow="1">
                <a:tableStyleId>{5C22544A-7EE6-4342-B048-85BDC9FD1C3A}</a:tableStyleId>
              </a:tblPr>
              <a:tblGrid>
                <a:gridCol w="928694">
                  <a:extLst>
                    <a:ext uri="{9D8B030D-6E8A-4147-A177-3AD203B41FA5}">
                      <a16:colId xmlns:a16="http://schemas.microsoft.com/office/drawing/2014/main" val="20000"/>
                    </a:ext>
                  </a:extLst>
                </a:gridCol>
                <a:gridCol w="357190">
                  <a:extLst>
                    <a:ext uri="{9D8B030D-6E8A-4147-A177-3AD203B41FA5}">
                      <a16:colId xmlns:a16="http://schemas.microsoft.com/office/drawing/2014/main" val="20001"/>
                    </a:ext>
                  </a:extLst>
                </a:gridCol>
                <a:gridCol w="6786610">
                  <a:extLst>
                    <a:ext uri="{9D8B030D-6E8A-4147-A177-3AD203B41FA5}">
                      <a16:colId xmlns:a16="http://schemas.microsoft.com/office/drawing/2014/main" val="20002"/>
                    </a:ext>
                  </a:extLst>
                </a:gridCol>
                <a:gridCol w="842906">
                  <a:extLst>
                    <a:ext uri="{9D8B030D-6E8A-4147-A177-3AD203B41FA5}">
                      <a16:colId xmlns:a16="http://schemas.microsoft.com/office/drawing/2014/main" val="20003"/>
                    </a:ext>
                  </a:extLst>
                </a:gridCol>
              </a:tblGrid>
              <a:tr h="357190">
                <a:tc>
                  <a:txBody>
                    <a:bodyPr/>
                    <a:lstStyle/>
                    <a:p>
                      <a:r>
                        <a:rPr kumimoji="1" lang="ja-JP" altLang="en-US" sz="1400" b="0" dirty="0">
                          <a:solidFill>
                            <a:schemeClr val="tx1"/>
                          </a:solidFill>
                          <a:latin typeface="+mj-ea"/>
                          <a:ea typeface="+mj-ea"/>
                        </a:rPr>
                        <a:t>事業計画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b="0" dirty="0">
                          <a:solidFill>
                            <a:schemeClr val="tx1"/>
                          </a:solidFill>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b="0" dirty="0">
                          <a:solidFill>
                            <a:schemeClr val="tx1"/>
                          </a:solidFill>
                          <a:latin typeface="+mj-ea"/>
                          <a:ea typeface="+mj-ea"/>
                        </a:rPr>
                        <a:t>13</a:t>
                      </a:r>
                      <a:r>
                        <a:rPr kumimoji="1" lang="ja-JP" altLang="en-US" sz="1400" b="0" dirty="0">
                          <a:solidFill>
                            <a:schemeClr val="tx1"/>
                          </a:solidFill>
                          <a:latin typeface="+mj-ea"/>
                          <a:ea typeface="+mj-ea"/>
                        </a:rPr>
                        <a:t>　白トラ利用等がないか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b="0" dirty="0">
                          <a:solidFill>
                            <a:schemeClr val="tx1"/>
                          </a:solidFill>
                          <a:latin typeface="+mj-ea"/>
                          <a:ea typeface="+mj-ea"/>
                        </a:rPr>
                        <a:t>0.5</a:t>
                      </a:r>
                      <a:r>
                        <a:rPr kumimoji="1" lang="ja-JP" altLang="en-US" sz="1400" b="0" dirty="0">
                          <a:solidFill>
                            <a:schemeClr val="tx1"/>
                          </a:solidFill>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b="0" dirty="0">
                          <a:latin typeface="+mj-ea"/>
                          <a:ea typeface="+mj-ea"/>
                        </a:rPr>
                        <a:t>14</a:t>
                      </a:r>
                      <a:r>
                        <a:rPr kumimoji="1" lang="ja-JP" altLang="en-US" sz="1400" dirty="0">
                          <a:latin typeface="+mj-ea"/>
                          <a:ea typeface="+mj-ea"/>
                        </a:rPr>
                        <a:t>　名義貸し、事業の貸し渡し等はないか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0.9</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0840">
                <a:tc>
                  <a:txBody>
                    <a:bodyPr/>
                    <a:lstStyle/>
                    <a:p>
                      <a:r>
                        <a:rPr kumimoji="1" lang="ja-JP" altLang="en-US" sz="1400" dirty="0">
                          <a:latin typeface="+mj-ea"/>
                          <a:ea typeface="+mj-ea"/>
                        </a:rPr>
                        <a:t>運行管理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indent="-342900">
                        <a:buNone/>
                      </a:pPr>
                      <a:r>
                        <a:rPr kumimoji="1" lang="en-US" altLang="ja-JP" sz="1400" dirty="0">
                          <a:latin typeface="+mj-ea"/>
                          <a:ea typeface="+mj-ea"/>
                        </a:rPr>
                        <a:t>2</a:t>
                      </a:r>
                      <a:r>
                        <a:rPr kumimoji="1" lang="ja-JP" altLang="en-US" sz="1400" dirty="0">
                          <a:latin typeface="+mj-ea"/>
                          <a:ea typeface="+mj-ea"/>
                        </a:rPr>
                        <a:t>　　過労防止に配慮した勤務時間、乗務時間を定め、これを基に乗務割が作成され、休　</a:t>
                      </a:r>
                      <a:endParaRPr kumimoji="1" lang="en-US" altLang="ja-JP" sz="1400" dirty="0">
                        <a:latin typeface="+mj-ea"/>
                        <a:ea typeface="+mj-ea"/>
                      </a:endParaRPr>
                    </a:p>
                    <a:p>
                      <a:pPr marL="342900" indent="-342900">
                        <a:buNone/>
                      </a:pPr>
                      <a:r>
                        <a:rPr kumimoji="1" lang="ja-JP" altLang="en-US" sz="1400" dirty="0">
                          <a:latin typeface="+mj-ea"/>
                          <a:ea typeface="+mj-ea"/>
                        </a:rPr>
                        <a:t>　　　憩時間、睡眠時間が適正に管理されているか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11.0</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3</a:t>
                      </a:r>
                      <a:r>
                        <a:rPr kumimoji="1" lang="ja-JP" altLang="en-US" sz="1400" dirty="0">
                          <a:latin typeface="+mj-ea"/>
                          <a:ea typeface="+mj-ea"/>
                        </a:rPr>
                        <a:t>　　過積載による運行を行っていないか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0.8%</a:t>
                      </a: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5</a:t>
                      </a:r>
                      <a:r>
                        <a:rPr kumimoji="1" lang="ja-JP" altLang="en-US" sz="1400" dirty="0">
                          <a:latin typeface="+mj-ea"/>
                          <a:ea typeface="+mj-ea"/>
                        </a:rPr>
                        <a:t>　　点呼の実施及びその記録、保存は適正か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43.2%</a:t>
                      </a: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6</a:t>
                      </a:r>
                      <a:r>
                        <a:rPr kumimoji="1" lang="ja-JP" altLang="en-US" sz="1400" dirty="0">
                          <a:latin typeface="+mj-ea"/>
                          <a:ea typeface="+mj-ea"/>
                        </a:rPr>
                        <a:t>　　運転日報の作成、活用は適正か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26.4%</a:t>
                      </a: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70840">
                <a:tc>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7</a:t>
                      </a:r>
                      <a:r>
                        <a:rPr kumimoji="1" lang="ja-JP" altLang="en-US" sz="1400" dirty="0">
                          <a:latin typeface="+mj-ea"/>
                          <a:ea typeface="+mj-ea"/>
                        </a:rPr>
                        <a:t>　　運行記録計による記録及びその保存、活用は適正か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17.2</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8</a:t>
                      </a:r>
                      <a:r>
                        <a:rPr kumimoji="1" lang="ja-JP" altLang="en-US" sz="1400" dirty="0">
                          <a:latin typeface="+mj-ea"/>
                          <a:ea typeface="+mj-ea"/>
                        </a:rPr>
                        <a:t>　　運行指示書の作成、指示、携行、保存は適正か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24.7</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9</a:t>
                      </a:r>
                      <a:r>
                        <a:rPr kumimoji="1" lang="ja-JP" altLang="en-US" sz="1400" dirty="0">
                          <a:latin typeface="+mj-ea"/>
                          <a:ea typeface="+mj-ea"/>
                        </a:rPr>
                        <a:t>　　乗務員に対する輸送の安全確保に必要な指導監督を行っているか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34.8</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70840">
                <a:tc>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10</a:t>
                      </a:r>
                      <a:r>
                        <a:rPr kumimoji="1" lang="ja-JP" altLang="en-US" sz="1400" dirty="0">
                          <a:latin typeface="+mj-ea"/>
                          <a:ea typeface="+mj-ea"/>
                        </a:rPr>
                        <a:t>　特定の運転者に対して特別な指導を行っているか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39.5</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11</a:t>
                      </a:r>
                      <a:r>
                        <a:rPr kumimoji="1" lang="ja-JP" altLang="en-US" sz="1400" dirty="0">
                          <a:latin typeface="+mj-ea"/>
                          <a:ea typeface="+mj-ea"/>
                        </a:rPr>
                        <a:t>　特定に運転者に対して適正診断を受けさせているか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51.8</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70840">
                <a:tc>
                  <a:txBody>
                    <a:bodyPr/>
                    <a:lstStyle/>
                    <a:p>
                      <a:r>
                        <a:rPr kumimoji="1" lang="ja-JP" altLang="en-US" sz="1400" dirty="0">
                          <a:latin typeface="+mj-ea"/>
                          <a:ea typeface="+mj-ea"/>
                        </a:rPr>
                        <a:t>車両管理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5</a:t>
                      </a:r>
                      <a:r>
                        <a:rPr kumimoji="1" lang="ja-JP" altLang="en-US" sz="1400" dirty="0">
                          <a:latin typeface="+mj-ea"/>
                          <a:ea typeface="+mj-ea"/>
                        </a:rPr>
                        <a:t>　　定期点検基準を作成し、適正に点検、整備を行い、記録簿等が保存されているか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33.4</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370840">
                <a:tc>
                  <a:txBody>
                    <a:bodyPr/>
                    <a:lstStyle/>
                    <a:p>
                      <a:r>
                        <a:rPr kumimoji="1" lang="ja-JP" altLang="en-US" sz="1400" dirty="0">
                          <a:latin typeface="+mj-ea"/>
                          <a:ea typeface="+mj-ea"/>
                        </a:rPr>
                        <a:t>労働基準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1</a:t>
                      </a:r>
                      <a:r>
                        <a:rPr kumimoji="1" lang="ja-JP" altLang="en-US" sz="1400" dirty="0">
                          <a:latin typeface="+mj-ea"/>
                          <a:ea typeface="+mj-ea"/>
                        </a:rPr>
                        <a:t>　　就業規則が制定され、届け出されているか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12.8</a:t>
                      </a:r>
                      <a:r>
                        <a:rPr kumimoji="1" lang="ja-JP" altLang="en-US" sz="1400" dirty="0">
                          <a:latin typeface="+mj-ea"/>
                          <a:ea typeface="+mj-ea"/>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5</a:t>
                      </a:r>
                      <a:r>
                        <a:rPr kumimoji="1" lang="ja-JP" altLang="en-US" sz="1400" dirty="0">
                          <a:latin typeface="+mj-ea"/>
                          <a:ea typeface="+mj-ea"/>
                        </a:rPr>
                        <a:t>　　所要の健康診断を実施し、その記録、保存が適正にされているか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26.6</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370840">
                <a:tc>
                  <a:txBody>
                    <a:bodyPr/>
                    <a:lstStyle/>
                    <a:p>
                      <a:r>
                        <a:rPr kumimoji="1" lang="ja-JP" altLang="en-US" sz="1400" dirty="0">
                          <a:latin typeface="+mj-ea"/>
                          <a:ea typeface="+mj-ea"/>
                        </a:rPr>
                        <a:t>法定福利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1</a:t>
                      </a:r>
                      <a:r>
                        <a:rPr kumimoji="1" lang="ja-JP" altLang="en-US" sz="1400" dirty="0">
                          <a:latin typeface="+mj-ea"/>
                          <a:ea typeface="+mj-ea"/>
                        </a:rPr>
                        <a:t>　　労災保険・雇用保険に加入しているか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12.8</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370840">
                <a:tc>
                  <a:txBody>
                    <a:bodyPr/>
                    <a:lstStyle/>
                    <a:p>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latin typeface="+mj-ea"/>
                          <a:ea typeface="+mj-ea"/>
                        </a:rPr>
                        <a:t>2</a:t>
                      </a:r>
                      <a:r>
                        <a:rPr kumimoji="1" lang="ja-JP" altLang="en-US" sz="1400" dirty="0">
                          <a:latin typeface="+mj-ea"/>
                          <a:ea typeface="+mj-ea"/>
                        </a:rPr>
                        <a:t>　　健康保険・厚生年金保険に加入しているか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400" dirty="0">
                          <a:latin typeface="+mj-ea"/>
                          <a:ea typeface="+mj-ea"/>
                        </a:rPr>
                        <a:t>26.5</a:t>
                      </a:r>
                      <a:r>
                        <a:rPr kumimoji="1" lang="ja-JP" altLang="en-US" sz="140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5"/>
                  </a:ext>
                </a:extLst>
              </a:tr>
            </a:tbl>
          </a:graphicData>
        </a:graphic>
      </p:graphicFrame>
      <p:sp>
        <p:nvSpPr>
          <p:cNvPr id="4" name="スライド番号プレースホルダ 3"/>
          <p:cNvSpPr>
            <a:spLocks noGrp="1"/>
          </p:cNvSpPr>
          <p:nvPr>
            <p:ph type="sldNum" sz="quarter" idx="12"/>
          </p:nvPr>
        </p:nvSpPr>
        <p:spPr/>
        <p:txBody>
          <a:bodyPr/>
          <a:lstStyle/>
          <a:p>
            <a:fld id="{A55F6373-3133-431B-A341-E995000F8430}" type="slidenum">
              <a:rPr lang="en-US" altLang="ja-JP" smtClean="0"/>
              <a:pPr/>
              <a:t>28</a:t>
            </a:fld>
            <a:endParaRPr lang="en-US" altLang="ja-JP"/>
          </a:p>
        </p:txBody>
      </p:sp>
      <p:sp>
        <p:nvSpPr>
          <p:cNvPr id="6" name="正方形/長方形 5"/>
          <p:cNvSpPr/>
          <p:nvPr/>
        </p:nvSpPr>
        <p:spPr>
          <a:xfrm>
            <a:off x="5095877" y="214290"/>
            <a:ext cx="3286148" cy="42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適正化の重点項目</a:t>
            </a:r>
            <a:r>
              <a:rPr kumimoji="1" lang="en-US" altLang="ja-JP" sz="1400" dirty="0">
                <a:solidFill>
                  <a:schemeClr val="tx1"/>
                </a:solidFill>
              </a:rPr>
              <a:t>(</a:t>
            </a:r>
            <a:r>
              <a:rPr lang="ja-JP" altLang="en-US" sz="1400" dirty="0">
                <a:solidFill>
                  <a:schemeClr val="tx1"/>
                </a:solidFill>
              </a:rPr>
              <a:t>◎最重点）</a:t>
            </a:r>
            <a:endParaRPr kumimoji="1" lang="en-US" altLang="ja-JP" sz="1400" dirty="0">
              <a:solidFill>
                <a:schemeClr val="tx1"/>
              </a:solidFill>
            </a:endParaRPr>
          </a:p>
        </p:txBody>
      </p:sp>
      <p:sp>
        <p:nvSpPr>
          <p:cNvPr id="7" name="正方形/長方形 6"/>
          <p:cNvSpPr/>
          <p:nvPr/>
        </p:nvSpPr>
        <p:spPr>
          <a:xfrm>
            <a:off x="7239017" y="5000612"/>
            <a:ext cx="1285884" cy="12859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違反率</a:t>
            </a:r>
            <a:endParaRPr kumimoji="1" lang="en-US" altLang="ja-JP" b="1" dirty="0">
              <a:solidFill>
                <a:schemeClr val="tx1"/>
              </a:solidFill>
            </a:endParaRPr>
          </a:p>
          <a:p>
            <a:r>
              <a:rPr kumimoji="1" lang="ja-JP" altLang="en-US" sz="1400" dirty="0">
                <a:solidFill>
                  <a:schemeClr val="tx1"/>
                </a:solidFill>
                <a:latin typeface="+mj-ea"/>
                <a:ea typeface="+mj-ea"/>
              </a:rPr>
              <a:t>調査は約</a:t>
            </a:r>
            <a:r>
              <a:rPr kumimoji="1" lang="en-US" altLang="ja-JP" sz="1400" dirty="0">
                <a:solidFill>
                  <a:schemeClr val="tx1"/>
                </a:solidFill>
                <a:latin typeface="+mj-ea"/>
                <a:ea typeface="+mj-ea"/>
              </a:rPr>
              <a:t>2</a:t>
            </a:r>
            <a:r>
              <a:rPr kumimoji="1" lang="ja-JP" altLang="en-US" sz="1400" dirty="0">
                <a:solidFill>
                  <a:schemeClr val="tx1"/>
                </a:solidFill>
                <a:latin typeface="+mj-ea"/>
                <a:ea typeface="+mj-ea"/>
              </a:rPr>
              <a:t>万社。</a:t>
            </a:r>
            <a:r>
              <a:rPr lang="ja-JP" altLang="en-US" sz="1400" dirty="0">
                <a:solidFill>
                  <a:schemeClr val="tx1"/>
                </a:solidFill>
                <a:latin typeface="+mj-ea"/>
                <a:ea typeface="+mj-ea"/>
              </a:rPr>
              <a:t>公表されている</a:t>
            </a:r>
            <a:r>
              <a:rPr lang="en-US" altLang="ja-JP" sz="1400" dirty="0">
                <a:solidFill>
                  <a:schemeClr val="tx1"/>
                </a:solidFill>
                <a:latin typeface="+mj-ea"/>
                <a:ea typeface="+mj-ea"/>
              </a:rPr>
              <a:t>07</a:t>
            </a:r>
            <a:r>
              <a:rPr lang="ja-JP" altLang="en-US" sz="1400" dirty="0">
                <a:solidFill>
                  <a:schemeClr val="tx1"/>
                </a:solidFill>
                <a:latin typeface="+mj-ea"/>
                <a:ea typeface="+mj-ea"/>
              </a:rPr>
              <a:t>年</a:t>
            </a:r>
            <a:r>
              <a:rPr lang="en-US" altLang="ja-JP" sz="1400" dirty="0">
                <a:solidFill>
                  <a:schemeClr val="tx1"/>
                </a:solidFill>
                <a:latin typeface="+mj-ea"/>
                <a:ea typeface="+mj-ea"/>
              </a:rPr>
              <a:t>4</a:t>
            </a:r>
            <a:r>
              <a:rPr lang="ja-JP" altLang="en-US" sz="1400" dirty="0">
                <a:solidFill>
                  <a:schemeClr val="tx1"/>
                </a:solidFill>
                <a:latin typeface="+mj-ea"/>
                <a:ea typeface="+mj-ea"/>
              </a:rPr>
              <a:t>～</a:t>
            </a:r>
            <a:r>
              <a:rPr lang="en-US" altLang="ja-JP" sz="1400" dirty="0">
                <a:solidFill>
                  <a:schemeClr val="tx1"/>
                </a:solidFill>
                <a:latin typeface="+mj-ea"/>
                <a:ea typeface="+mj-ea"/>
              </a:rPr>
              <a:t>12</a:t>
            </a:r>
            <a:r>
              <a:rPr lang="ja-JP" altLang="en-US" sz="1400" dirty="0">
                <a:solidFill>
                  <a:schemeClr val="tx1"/>
                </a:solidFill>
                <a:latin typeface="+mj-ea"/>
                <a:ea typeface="+mj-ea"/>
              </a:rPr>
              <a:t>月の数字。</a:t>
            </a:r>
            <a:endParaRPr kumimoji="1" lang="ja-JP" altLang="en-US" sz="1400" dirty="0">
              <a:solidFill>
                <a:schemeClr val="tx1"/>
              </a:solidFill>
              <a:latin typeface="+mj-ea"/>
              <a:ea typeface="+mj-ea"/>
            </a:endParaRPr>
          </a:p>
        </p:txBody>
      </p:sp>
      <p:sp>
        <p:nvSpPr>
          <p:cNvPr id="8" name="正方形/長方形 7"/>
          <p:cNvSpPr/>
          <p:nvPr/>
        </p:nvSpPr>
        <p:spPr>
          <a:xfrm>
            <a:off x="6453198" y="642918"/>
            <a:ext cx="1643074" cy="2857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巡回指導</a:t>
            </a:r>
            <a:r>
              <a:rPr kumimoji="1" lang="en-US" altLang="ja-JP" sz="1400" dirty="0">
                <a:solidFill>
                  <a:schemeClr val="tx1"/>
                </a:solidFill>
              </a:rPr>
              <a:t>37</a:t>
            </a:r>
            <a:r>
              <a:rPr kumimoji="1" lang="ja-JP" altLang="en-US" sz="1400" dirty="0">
                <a:solidFill>
                  <a:schemeClr val="tx1"/>
                </a:solidFill>
              </a:rPr>
              <a:t>項目</a:t>
            </a:r>
          </a:p>
        </p:txBody>
      </p:sp>
      <p:sp>
        <p:nvSpPr>
          <p:cNvPr id="14" name="角丸四角形 13"/>
          <p:cNvSpPr/>
          <p:nvPr/>
        </p:nvSpPr>
        <p:spPr>
          <a:xfrm>
            <a:off x="6881827" y="1857364"/>
            <a:ext cx="1428760" cy="6429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chemeClr val="tx1"/>
                </a:solidFill>
                <a:latin typeface="+mj-ea"/>
                <a:ea typeface="+mj-ea"/>
              </a:rPr>
              <a:t>実数で</a:t>
            </a:r>
            <a:r>
              <a:rPr kumimoji="1" lang="en-US" altLang="ja-JP" dirty="0">
                <a:solidFill>
                  <a:schemeClr val="tx1"/>
                </a:solidFill>
                <a:latin typeface="+mj-ea"/>
                <a:ea typeface="+mj-ea"/>
              </a:rPr>
              <a:t>98</a:t>
            </a:r>
            <a:r>
              <a:rPr kumimoji="1" lang="ja-JP" altLang="en-US" dirty="0">
                <a:solidFill>
                  <a:schemeClr val="tx1"/>
                </a:solidFill>
                <a:latin typeface="+mj-ea"/>
                <a:ea typeface="+mj-ea"/>
              </a:rPr>
              <a:t>社</a:t>
            </a:r>
            <a:endParaRPr kumimoji="1" lang="en-US" altLang="ja-JP" dirty="0">
              <a:solidFill>
                <a:schemeClr val="tx1"/>
              </a:solidFill>
              <a:latin typeface="+mj-ea"/>
              <a:ea typeface="+mj-ea"/>
            </a:endParaRPr>
          </a:p>
          <a:p>
            <a:pPr algn="r"/>
            <a:r>
              <a:rPr lang="en-US" altLang="ja-JP" dirty="0">
                <a:solidFill>
                  <a:schemeClr val="tx1"/>
                </a:solidFill>
                <a:latin typeface="+mj-ea"/>
                <a:ea typeface="+mj-ea"/>
              </a:rPr>
              <a:t>186</a:t>
            </a:r>
            <a:r>
              <a:rPr lang="ja-JP" altLang="en-US" dirty="0">
                <a:solidFill>
                  <a:schemeClr val="tx1"/>
                </a:solidFill>
                <a:latin typeface="+mj-ea"/>
                <a:ea typeface="+mj-ea"/>
              </a:rPr>
              <a:t>社</a:t>
            </a:r>
            <a:endParaRPr kumimoji="1" lang="ja-JP" altLang="en-US" dirty="0">
              <a:solidFill>
                <a:schemeClr val="tx1"/>
              </a:solidFill>
              <a:latin typeface="+mj-ea"/>
              <a:ea typeface="+mj-ea"/>
            </a:endParaRPr>
          </a:p>
        </p:txBody>
      </p:sp>
      <p:cxnSp>
        <p:nvCxnSpPr>
          <p:cNvPr id="16" name="直線コネクタ 15"/>
          <p:cNvCxnSpPr/>
          <p:nvPr/>
        </p:nvCxnSpPr>
        <p:spPr>
          <a:xfrm rot="5400000">
            <a:off x="7667645" y="785794"/>
            <a:ext cx="1357322" cy="92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7810520" y="1214422"/>
            <a:ext cx="1214446" cy="785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953397" y="4429132"/>
            <a:ext cx="785818"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9147" y="285729"/>
            <a:ext cx="9086854" cy="1176359"/>
          </a:xfrm>
          <a:solidFill>
            <a:schemeClr val="accent6">
              <a:lumMod val="20000"/>
              <a:lumOff val="80000"/>
            </a:schemeClr>
          </a:solidFill>
        </p:spPr>
        <p:txBody>
          <a:bodyPr>
            <a:normAutofit fontScale="90000"/>
          </a:bodyPr>
          <a:lstStyle/>
          <a:p>
            <a:pPr algn="l"/>
            <a:br>
              <a:rPr kumimoji="1" lang="en-US" altLang="ja-JP" sz="2800" dirty="0">
                <a:solidFill>
                  <a:schemeClr val="tx1"/>
                </a:solidFill>
              </a:rPr>
            </a:br>
            <a:r>
              <a:rPr kumimoji="1" lang="ja-JP" altLang="en-US" sz="3100" dirty="0">
                <a:solidFill>
                  <a:schemeClr val="tx1"/>
                </a:solidFill>
              </a:rPr>
              <a:t>「</a:t>
            </a:r>
            <a:r>
              <a:rPr kumimoji="1" lang="ja-JP" altLang="en-US" sz="3100" b="1" dirty="0">
                <a:solidFill>
                  <a:srgbClr val="FF0000"/>
                </a:solidFill>
              </a:rPr>
              <a:t>改善告示</a:t>
            </a:r>
            <a:r>
              <a:rPr kumimoji="1" lang="ja-JP" altLang="en-US" sz="3100" dirty="0">
                <a:solidFill>
                  <a:schemeClr val="tx1"/>
                </a:solidFill>
              </a:rPr>
              <a:t>」</a:t>
            </a:r>
            <a:r>
              <a:rPr kumimoji="1" lang="ja-JP" altLang="en-US" sz="1800" dirty="0">
                <a:solidFill>
                  <a:schemeClr val="tx1"/>
                </a:solidFill>
                <a:latin typeface="+mj-ea"/>
              </a:rPr>
              <a:t>（</a:t>
            </a:r>
            <a:r>
              <a:rPr kumimoji="1" lang="en-US" altLang="ja-JP" sz="1800" dirty="0">
                <a:solidFill>
                  <a:schemeClr val="tx1"/>
                </a:solidFill>
                <a:latin typeface="+mj-ea"/>
              </a:rPr>
              <a:t>01.8.20  </a:t>
            </a:r>
            <a:r>
              <a:rPr kumimoji="1" lang="ja-JP" altLang="en-US" sz="1800" dirty="0">
                <a:solidFill>
                  <a:schemeClr val="tx1"/>
                </a:solidFill>
                <a:latin typeface="+mj-ea"/>
              </a:rPr>
              <a:t>国交大臣告示</a:t>
            </a:r>
            <a:r>
              <a:rPr lang="ja-JP" altLang="en-US" sz="1800" dirty="0">
                <a:solidFill>
                  <a:schemeClr val="tx1"/>
                </a:solidFill>
                <a:latin typeface="+mj-ea"/>
              </a:rPr>
              <a:t>第</a:t>
            </a:r>
            <a:r>
              <a:rPr lang="en-US" altLang="ja-JP" sz="1800" dirty="0">
                <a:solidFill>
                  <a:schemeClr val="tx1"/>
                </a:solidFill>
                <a:latin typeface="+mj-ea"/>
              </a:rPr>
              <a:t>1365</a:t>
            </a:r>
            <a:r>
              <a:rPr lang="ja-JP" altLang="en-US" sz="1800" dirty="0">
                <a:solidFill>
                  <a:schemeClr val="tx1"/>
                </a:solidFill>
                <a:latin typeface="+mj-ea"/>
              </a:rPr>
              <a:t>号</a:t>
            </a:r>
            <a:r>
              <a:rPr kumimoji="1" lang="en-US" altLang="ja-JP" sz="1800" dirty="0">
                <a:solidFill>
                  <a:schemeClr val="tx1"/>
                </a:solidFill>
                <a:latin typeface="+mj-ea"/>
              </a:rPr>
              <a:t>)</a:t>
            </a:r>
            <a:br>
              <a:rPr kumimoji="1" lang="en-US" altLang="ja-JP" sz="1800" dirty="0">
                <a:solidFill>
                  <a:schemeClr val="tx1"/>
                </a:solidFill>
                <a:latin typeface="+mj-ea"/>
              </a:rPr>
            </a:br>
            <a:r>
              <a:rPr kumimoji="1" lang="ja-JP" altLang="en-US" sz="1800" dirty="0">
                <a:solidFill>
                  <a:schemeClr val="tx1"/>
                </a:solidFill>
                <a:latin typeface="+mj-ea"/>
              </a:rPr>
              <a:t>「自動車運転手の労働時間等の改善のための基準」</a:t>
            </a:r>
            <a:br>
              <a:rPr kumimoji="1" lang="en-US" altLang="ja-JP" sz="1800" dirty="0">
                <a:solidFill>
                  <a:schemeClr val="tx1"/>
                </a:solidFill>
                <a:latin typeface="+mj-ea"/>
              </a:rPr>
            </a:br>
            <a:endParaRPr kumimoji="1" lang="ja-JP" altLang="en-US" sz="1800" dirty="0">
              <a:solidFill>
                <a:schemeClr val="tx1"/>
              </a:solidFill>
              <a:latin typeface="+mj-ea"/>
            </a:endParaRPr>
          </a:p>
        </p:txBody>
      </p:sp>
      <p:graphicFrame>
        <p:nvGraphicFramePr>
          <p:cNvPr id="5" name="コンテンツ プレースホルダ 4"/>
          <p:cNvGraphicFramePr>
            <a:graphicFrameLocks noGrp="1"/>
          </p:cNvGraphicFramePr>
          <p:nvPr>
            <p:ph idx="1"/>
          </p:nvPr>
        </p:nvGraphicFramePr>
        <p:xfrm>
          <a:off x="595283" y="1555950"/>
          <a:ext cx="9001188" cy="4373383"/>
        </p:xfrm>
        <a:graphic>
          <a:graphicData uri="http://schemas.openxmlformats.org/drawingml/2006/table">
            <a:tbl>
              <a:tblPr firstRow="1" bandRow="1">
                <a:tableStyleId>{5C22544A-7EE6-4342-B048-85BDC9FD1C3A}</a:tableStyleId>
              </a:tblPr>
              <a:tblGrid>
                <a:gridCol w="1428761">
                  <a:extLst>
                    <a:ext uri="{9D8B030D-6E8A-4147-A177-3AD203B41FA5}">
                      <a16:colId xmlns:a16="http://schemas.microsoft.com/office/drawing/2014/main" val="20000"/>
                    </a:ext>
                  </a:extLst>
                </a:gridCol>
                <a:gridCol w="4184639">
                  <a:extLst>
                    <a:ext uri="{9D8B030D-6E8A-4147-A177-3AD203B41FA5}">
                      <a16:colId xmlns:a16="http://schemas.microsoft.com/office/drawing/2014/main" val="20001"/>
                    </a:ext>
                  </a:extLst>
                </a:gridCol>
                <a:gridCol w="3387788">
                  <a:extLst>
                    <a:ext uri="{9D8B030D-6E8A-4147-A177-3AD203B41FA5}">
                      <a16:colId xmlns:a16="http://schemas.microsoft.com/office/drawing/2014/main" val="20002"/>
                    </a:ext>
                  </a:extLst>
                </a:gridCol>
              </a:tblGrid>
              <a:tr h="1027458">
                <a:tc>
                  <a:txBody>
                    <a:bodyPr/>
                    <a:lstStyle/>
                    <a:p>
                      <a:r>
                        <a:rPr kumimoji="1" lang="ja-JP" altLang="en-US" sz="1600" b="0" dirty="0">
                          <a:solidFill>
                            <a:schemeClr val="tx1"/>
                          </a:solidFill>
                        </a:rPr>
                        <a:t>拘束時間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b="0" dirty="0">
                          <a:solidFill>
                            <a:schemeClr val="tx1"/>
                          </a:solidFill>
                          <a:latin typeface="+mj-ea"/>
                          <a:ea typeface="+mj-ea"/>
                        </a:rPr>
                        <a:t>1</a:t>
                      </a:r>
                      <a:r>
                        <a:rPr kumimoji="1" lang="ja-JP" altLang="en-US" sz="1600" b="0" dirty="0">
                          <a:solidFill>
                            <a:schemeClr val="tx1"/>
                          </a:solidFill>
                          <a:latin typeface="+mj-ea"/>
                          <a:ea typeface="+mj-ea"/>
                        </a:rPr>
                        <a:t>カ月　　</a:t>
                      </a:r>
                      <a:r>
                        <a:rPr kumimoji="1" lang="en-US" altLang="ja-JP" sz="1600" b="0" dirty="0">
                          <a:solidFill>
                            <a:schemeClr val="tx1"/>
                          </a:solidFill>
                          <a:latin typeface="+mj-ea"/>
                          <a:ea typeface="+mj-ea"/>
                        </a:rPr>
                        <a:t>293</a:t>
                      </a:r>
                      <a:r>
                        <a:rPr kumimoji="1" lang="ja-JP" altLang="en-US" sz="1600" b="0" dirty="0">
                          <a:solidFill>
                            <a:schemeClr val="tx1"/>
                          </a:solidFill>
                          <a:latin typeface="+mj-ea"/>
                          <a:ea typeface="+mj-ea"/>
                        </a:rPr>
                        <a:t>時間以内</a:t>
                      </a:r>
                      <a:endParaRPr kumimoji="1" lang="en-US" altLang="ja-JP" sz="1600" b="0" dirty="0">
                        <a:solidFill>
                          <a:schemeClr val="tx1"/>
                        </a:solidFill>
                        <a:latin typeface="+mj-ea"/>
                        <a:ea typeface="+mj-ea"/>
                      </a:endParaRPr>
                    </a:p>
                    <a:p>
                      <a:r>
                        <a:rPr kumimoji="1" lang="en-US" altLang="ja-JP" sz="1600" b="0" u="sng" dirty="0">
                          <a:solidFill>
                            <a:schemeClr val="tx1"/>
                          </a:solidFill>
                          <a:latin typeface="+mj-ea"/>
                          <a:ea typeface="+mj-ea"/>
                        </a:rPr>
                        <a:t>1</a:t>
                      </a:r>
                      <a:r>
                        <a:rPr kumimoji="1" lang="ja-JP" altLang="en-US" sz="1600" b="0" u="sng" dirty="0">
                          <a:solidFill>
                            <a:schemeClr val="tx1"/>
                          </a:solidFill>
                          <a:latin typeface="+mj-ea"/>
                          <a:ea typeface="+mj-ea"/>
                        </a:rPr>
                        <a:t>日　　　 原則</a:t>
                      </a:r>
                      <a:r>
                        <a:rPr kumimoji="1" lang="en-US" altLang="ja-JP" sz="1600" b="1" u="sng" dirty="0">
                          <a:solidFill>
                            <a:srgbClr val="FF0000"/>
                          </a:solidFill>
                          <a:latin typeface="+mj-ea"/>
                          <a:ea typeface="+mj-ea"/>
                        </a:rPr>
                        <a:t>13</a:t>
                      </a:r>
                      <a:r>
                        <a:rPr kumimoji="1" lang="ja-JP" altLang="en-US" sz="1600" b="1" u="sng" dirty="0">
                          <a:solidFill>
                            <a:srgbClr val="FF0000"/>
                          </a:solidFill>
                          <a:latin typeface="+mj-ea"/>
                          <a:ea typeface="+mj-ea"/>
                        </a:rPr>
                        <a:t>時間</a:t>
                      </a:r>
                      <a:r>
                        <a:rPr kumimoji="1" lang="ja-JP" altLang="en-US" sz="1600" b="0" u="sng" dirty="0">
                          <a:solidFill>
                            <a:schemeClr val="tx1"/>
                          </a:solidFill>
                          <a:latin typeface="+mj-ea"/>
                          <a:ea typeface="+mj-ea"/>
                        </a:rPr>
                        <a:t>以内</a:t>
                      </a:r>
                      <a:endParaRPr kumimoji="1" lang="en-US" altLang="ja-JP" sz="1600" b="0" u="sng" dirty="0">
                        <a:solidFill>
                          <a:schemeClr val="tx1"/>
                        </a:solidFill>
                        <a:latin typeface="+mj-ea"/>
                        <a:ea typeface="+mj-ea"/>
                      </a:endParaRPr>
                    </a:p>
                    <a:p>
                      <a:r>
                        <a:rPr kumimoji="1" lang="ja-JP" altLang="en-US" sz="1600" b="0" u="sng" dirty="0">
                          <a:solidFill>
                            <a:schemeClr val="tx1"/>
                          </a:solidFill>
                          <a:latin typeface="+mj-ea"/>
                          <a:ea typeface="+mj-ea"/>
                        </a:rPr>
                        <a:t>　　　      最大</a:t>
                      </a:r>
                      <a:r>
                        <a:rPr kumimoji="1" lang="en-US" altLang="ja-JP" sz="1600" b="1" u="sng" dirty="0">
                          <a:solidFill>
                            <a:srgbClr val="FF0000"/>
                          </a:solidFill>
                          <a:latin typeface="+mj-ea"/>
                          <a:ea typeface="+mj-ea"/>
                        </a:rPr>
                        <a:t>16</a:t>
                      </a:r>
                      <a:r>
                        <a:rPr kumimoji="1" lang="ja-JP" altLang="en-US" sz="1600" b="1" u="sng" dirty="0">
                          <a:solidFill>
                            <a:srgbClr val="FF0000"/>
                          </a:solidFill>
                          <a:latin typeface="+mj-ea"/>
                          <a:ea typeface="+mj-ea"/>
                        </a:rPr>
                        <a:t>時間</a:t>
                      </a:r>
                      <a:r>
                        <a:rPr kumimoji="1" lang="ja-JP" altLang="en-US" sz="1600" b="0" u="sng" dirty="0">
                          <a:solidFill>
                            <a:schemeClr val="tx1"/>
                          </a:solidFill>
                          <a:latin typeface="+mj-ea"/>
                          <a:ea typeface="+mj-ea"/>
                        </a:rPr>
                        <a:t>以内</a:t>
                      </a:r>
                      <a:endParaRPr kumimoji="1" lang="en-US" altLang="ja-JP" sz="1600" b="0" u="sng" dirty="0">
                        <a:solidFill>
                          <a:schemeClr val="tx1"/>
                        </a:solidFill>
                        <a:latin typeface="+mj-ea"/>
                        <a:ea typeface="+mj-ea"/>
                      </a:endParaRPr>
                    </a:p>
                    <a:p>
                      <a:r>
                        <a:rPr kumimoji="1" lang="ja-JP" altLang="en-US" sz="1600" b="0" dirty="0">
                          <a:solidFill>
                            <a:schemeClr val="tx1"/>
                          </a:solidFill>
                          <a:latin typeface="+mj-ea"/>
                          <a:ea typeface="+mj-ea"/>
                        </a:rPr>
                        <a:t>             （</a:t>
                      </a:r>
                      <a:r>
                        <a:rPr kumimoji="1" lang="en-US" altLang="ja-JP" sz="1600" b="0" dirty="0">
                          <a:solidFill>
                            <a:schemeClr val="tx1"/>
                          </a:solidFill>
                          <a:latin typeface="+mj-ea"/>
                          <a:ea typeface="+mj-ea"/>
                        </a:rPr>
                        <a:t>15</a:t>
                      </a:r>
                      <a:r>
                        <a:rPr kumimoji="1" lang="ja-JP" altLang="en-US" sz="1600" b="0" dirty="0">
                          <a:solidFill>
                            <a:schemeClr val="tx1"/>
                          </a:solidFill>
                          <a:latin typeface="+mj-ea"/>
                          <a:ea typeface="+mj-ea"/>
                        </a:rPr>
                        <a:t>時間超えは</a:t>
                      </a:r>
                      <a:r>
                        <a:rPr kumimoji="1" lang="en-US" altLang="ja-JP" sz="1600" b="0" dirty="0">
                          <a:solidFill>
                            <a:schemeClr val="tx1"/>
                          </a:solidFill>
                          <a:latin typeface="+mj-ea"/>
                          <a:ea typeface="+mj-ea"/>
                        </a:rPr>
                        <a:t>1</a:t>
                      </a:r>
                      <a:r>
                        <a:rPr kumimoji="1" lang="ja-JP" altLang="en-US" sz="1600" b="0" dirty="0">
                          <a:solidFill>
                            <a:schemeClr val="tx1"/>
                          </a:solidFill>
                          <a:latin typeface="+mj-ea"/>
                          <a:ea typeface="+mj-ea"/>
                        </a:rPr>
                        <a:t>週</a:t>
                      </a:r>
                      <a:r>
                        <a:rPr kumimoji="1" lang="en-US" altLang="ja-JP" sz="1600" b="0" dirty="0">
                          <a:solidFill>
                            <a:schemeClr val="tx1"/>
                          </a:solidFill>
                          <a:latin typeface="+mj-ea"/>
                          <a:ea typeface="+mj-ea"/>
                        </a:rPr>
                        <a:t>2</a:t>
                      </a:r>
                      <a:r>
                        <a:rPr kumimoji="1" lang="ja-JP" altLang="en-US" sz="1600" b="0" dirty="0">
                          <a:solidFill>
                            <a:schemeClr val="tx1"/>
                          </a:solidFill>
                          <a:latin typeface="+mj-ea"/>
                          <a:ea typeface="+mj-ea"/>
                        </a:rPr>
                        <a:t>回以内</a:t>
                      </a:r>
                      <a:r>
                        <a:rPr kumimoji="1" lang="en-US" altLang="ja-JP" sz="1600" b="0" dirty="0">
                          <a:solidFill>
                            <a:schemeClr val="tx1"/>
                          </a:solidFill>
                          <a:latin typeface="+mj-ea"/>
                          <a:ea typeface="+mj-ea"/>
                        </a:rPr>
                        <a:t>)</a:t>
                      </a:r>
                      <a:endParaRPr kumimoji="1" lang="ja-JP" altLang="en-US" sz="16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buNone/>
                      </a:pPr>
                      <a:r>
                        <a:rPr lang="ja-JP" altLang="en-US" sz="1400" b="0" dirty="0">
                          <a:solidFill>
                            <a:schemeClr val="tx1"/>
                          </a:solidFill>
                          <a:latin typeface="+mj-ea"/>
                          <a:ea typeface="+mj-ea"/>
                        </a:rPr>
                        <a:t>拘束時間：始業から終業時間＝運転＋荷役作業＋手待ち時間＋休憩</a:t>
                      </a:r>
                      <a:endParaRPr lang="en-US" altLang="ja-JP" sz="1400" b="0" dirty="0">
                        <a:solidFill>
                          <a:schemeClr val="tx1"/>
                        </a:solidFill>
                        <a:latin typeface="+mj-ea"/>
                        <a:ea typeface="+mj-ea"/>
                      </a:endParaRPr>
                    </a:p>
                    <a:p>
                      <a:pPr>
                        <a:spcBef>
                          <a:spcPts val="0"/>
                        </a:spcBef>
                        <a:buNone/>
                      </a:pPr>
                      <a:r>
                        <a:rPr lang="ja-JP" altLang="en-US" sz="1400" b="0" dirty="0">
                          <a:solidFill>
                            <a:schemeClr val="tx1"/>
                          </a:solidFill>
                          <a:latin typeface="+mj-ea"/>
                          <a:ea typeface="+mj-ea"/>
                        </a:rPr>
                        <a:t>（手待ち時間：荷降ろし、荷積みのための待機時間）</a:t>
                      </a:r>
                      <a:endParaRPr kumimoji="1" lang="ja-JP" altLang="en-US" sz="1800" b="0" dirty="0">
                        <a:solidFill>
                          <a:schemeClr val="tx1"/>
                        </a:solidFill>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983">
                <a:tc>
                  <a:txBody>
                    <a:bodyPr/>
                    <a:lstStyle/>
                    <a:p>
                      <a:r>
                        <a:rPr kumimoji="1" lang="ja-JP" altLang="en-US" sz="1600" dirty="0"/>
                        <a:t>休息時間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u="sng" dirty="0">
                          <a:latin typeface="+mj-ea"/>
                          <a:ea typeface="+mj-ea"/>
                        </a:rPr>
                        <a:t>継続</a:t>
                      </a:r>
                      <a:r>
                        <a:rPr kumimoji="1" lang="en-US" altLang="ja-JP" sz="1600" b="1" u="sng" dirty="0">
                          <a:solidFill>
                            <a:srgbClr val="FF0000"/>
                          </a:solidFill>
                          <a:latin typeface="+mj-ea"/>
                          <a:ea typeface="+mj-ea"/>
                        </a:rPr>
                        <a:t>8</a:t>
                      </a:r>
                      <a:r>
                        <a:rPr kumimoji="1" lang="ja-JP" altLang="en-US" sz="1600" b="1" u="sng" dirty="0">
                          <a:solidFill>
                            <a:srgbClr val="FF0000"/>
                          </a:solidFill>
                          <a:latin typeface="+mj-ea"/>
                          <a:ea typeface="+mj-ea"/>
                        </a:rPr>
                        <a:t>時間</a:t>
                      </a:r>
                      <a:r>
                        <a:rPr kumimoji="1" lang="ja-JP" altLang="en-US" sz="1600" u="sng" dirty="0">
                          <a:latin typeface="+mj-ea"/>
                          <a:ea typeface="+mj-ea"/>
                        </a:rPr>
                        <a:t>以上</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t>運転手の所在地の休息　　それ以外</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5280">
                <a:tc>
                  <a:txBody>
                    <a:bodyPr/>
                    <a:lstStyle/>
                    <a:p>
                      <a:r>
                        <a:rPr kumimoji="1" lang="ja-JP" altLang="en-US" sz="1600" dirty="0"/>
                        <a:t>運転時間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u="sng" dirty="0">
                          <a:latin typeface="+mj-ea"/>
                          <a:ea typeface="+mj-ea"/>
                        </a:rPr>
                        <a:t>2</a:t>
                      </a:r>
                      <a:r>
                        <a:rPr kumimoji="1" lang="ja-JP" altLang="en-US" sz="1600" u="sng" dirty="0">
                          <a:latin typeface="+mj-ea"/>
                          <a:ea typeface="+mj-ea"/>
                        </a:rPr>
                        <a:t>日平均で</a:t>
                      </a:r>
                      <a:r>
                        <a:rPr kumimoji="1" lang="en-US" altLang="ja-JP" sz="1600" u="sng" dirty="0">
                          <a:latin typeface="+mj-ea"/>
                          <a:ea typeface="+mj-ea"/>
                        </a:rPr>
                        <a:t>1</a:t>
                      </a:r>
                      <a:r>
                        <a:rPr kumimoji="1" lang="ja-JP" altLang="en-US" sz="1600" u="sng" dirty="0">
                          <a:latin typeface="+mj-ea"/>
                          <a:ea typeface="+mj-ea"/>
                        </a:rPr>
                        <a:t>日あたり</a:t>
                      </a:r>
                      <a:r>
                        <a:rPr kumimoji="1" lang="en-US" altLang="ja-JP" sz="1600" b="1" u="sng" dirty="0">
                          <a:solidFill>
                            <a:srgbClr val="FF0000"/>
                          </a:solidFill>
                          <a:latin typeface="+mj-ea"/>
                          <a:ea typeface="+mj-ea"/>
                        </a:rPr>
                        <a:t>9</a:t>
                      </a:r>
                      <a:r>
                        <a:rPr kumimoji="1" lang="ja-JP" altLang="en-US" sz="1600" b="1" u="sng" dirty="0">
                          <a:solidFill>
                            <a:srgbClr val="FF0000"/>
                          </a:solidFill>
                          <a:latin typeface="+mj-ea"/>
                          <a:ea typeface="+mj-ea"/>
                        </a:rPr>
                        <a:t>時間</a:t>
                      </a:r>
                      <a:r>
                        <a:rPr kumimoji="1" lang="ja-JP" altLang="en-US" sz="1600" u="sng" dirty="0">
                          <a:latin typeface="+mj-ea"/>
                          <a:ea typeface="+mj-ea"/>
                        </a:rPr>
                        <a:t>以内</a:t>
                      </a:r>
                      <a:endParaRPr kumimoji="1" lang="en-US" altLang="ja-JP" sz="1600" u="sng" dirty="0">
                        <a:latin typeface="+mj-ea"/>
                        <a:ea typeface="+mj-ea"/>
                      </a:endParaRPr>
                    </a:p>
                    <a:p>
                      <a:r>
                        <a:rPr kumimoji="1" lang="en-US" altLang="ja-JP" sz="1600" dirty="0">
                          <a:latin typeface="+mj-ea"/>
                          <a:ea typeface="+mj-ea"/>
                        </a:rPr>
                        <a:t>2</a:t>
                      </a:r>
                      <a:r>
                        <a:rPr kumimoji="1" lang="ja-JP" altLang="en-US" sz="1600" dirty="0">
                          <a:latin typeface="+mj-ea"/>
                          <a:ea typeface="+mj-ea"/>
                        </a:rPr>
                        <a:t>週平均で</a:t>
                      </a:r>
                      <a:r>
                        <a:rPr kumimoji="1" lang="en-US" altLang="ja-JP" sz="1600" dirty="0">
                          <a:latin typeface="+mj-ea"/>
                          <a:ea typeface="+mj-ea"/>
                        </a:rPr>
                        <a:t>1</a:t>
                      </a:r>
                      <a:r>
                        <a:rPr kumimoji="1" lang="ja-JP" altLang="en-US" sz="1600" dirty="0">
                          <a:latin typeface="+mj-ea"/>
                          <a:ea typeface="+mj-ea"/>
                        </a:rPr>
                        <a:t>週間あたり</a:t>
                      </a:r>
                      <a:r>
                        <a:rPr kumimoji="1" lang="en-US" altLang="ja-JP" sz="1600" dirty="0">
                          <a:latin typeface="+mj-ea"/>
                          <a:ea typeface="+mj-ea"/>
                        </a:rPr>
                        <a:t>44</a:t>
                      </a:r>
                      <a:r>
                        <a:rPr kumimoji="1" lang="ja-JP" altLang="en-US" sz="1600" dirty="0">
                          <a:latin typeface="+mj-ea"/>
                          <a:ea typeface="+mj-ea"/>
                        </a:rPr>
                        <a:t>時間</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280">
                <a:tc>
                  <a:txBody>
                    <a:bodyPr/>
                    <a:lstStyle/>
                    <a:p>
                      <a:r>
                        <a:rPr kumimoji="1" lang="ja-JP" altLang="en-US" sz="1600" dirty="0"/>
                        <a:t>　</a:t>
                      </a:r>
                      <a:r>
                        <a:rPr kumimoji="1" lang="ja-JP" altLang="en-US" sz="1600" baseline="0" dirty="0"/>
                        <a:t> </a:t>
                      </a:r>
                      <a:r>
                        <a:rPr kumimoji="1" lang="ja-JP" altLang="en-US" sz="1600" dirty="0"/>
                        <a:t>連続運転</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u="sng" dirty="0">
                          <a:latin typeface="+mj-ea"/>
                          <a:ea typeface="+mj-ea"/>
                        </a:rPr>
                        <a:t>運転開始後</a:t>
                      </a:r>
                      <a:r>
                        <a:rPr kumimoji="1" lang="en-US" altLang="ja-JP" sz="1600" b="1" u="sng" dirty="0">
                          <a:solidFill>
                            <a:srgbClr val="FF0000"/>
                          </a:solidFill>
                          <a:latin typeface="+mj-ea"/>
                          <a:ea typeface="+mj-ea"/>
                        </a:rPr>
                        <a:t>4</a:t>
                      </a:r>
                      <a:r>
                        <a:rPr kumimoji="1" lang="ja-JP" altLang="en-US" sz="1600" b="1" u="sng" dirty="0">
                          <a:solidFill>
                            <a:srgbClr val="FF0000"/>
                          </a:solidFill>
                          <a:latin typeface="+mj-ea"/>
                          <a:ea typeface="+mj-ea"/>
                        </a:rPr>
                        <a:t>時間</a:t>
                      </a:r>
                      <a:r>
                        <a:rPr kumimoji="1" lang="ja-JP" altLang="en-US" sz="1600" u="sng" dirty="0">
                          <a:latin typeface="+mj-ea"/>
                          <a:ea typeface="+mj-ea"/>
                        </a:rPr>
                        <a:t>以内</a:t>
                      </a:r>
                      <a:r>
                        <a:rPr kumimoji="1" lang="ja-JP" altLang="en-US" sz="1600" dirty="0">
                          <a:latin typeface="+mj-ea"/>
                          <a:ea typeface="+mj-ea"/>
                        </a:rPr>
                        <a:t>または直後に</a:t>
                      </a:r>
                      <a:r>
                        <a:rPr kumimoji="1" lang="en-US" altLang="ja-JP" sz="1600" dirty="0">
                          <a:latin typeface="+mj-ea"/>
                          <a:ea typeface="+mj-ea"/>
                        </a:rPr>
                        <a:t>30</a:t>
                      </a:r>
                      <a:r>
                        <a:rPr kumimoji="1" lang="ja-JP" altLang="en-US" sz="1600" dirty="0">
                          <a:latin typeface="+mj-ea"/>
                          <a:ea typeface="+mj-ea"/>
                        </a:rPr>
                        <a:t>分以上の休憩。</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j-ea"/>
                          <a:ea typeface="+mj-ea"/>
                        </a:rPr>
                        <a:t>運転の中断には、</a:t>
                      </a:r>
                      <a:r>
                        <a:rPr kumimoji="1" lang="en-US" altLang="ja-JP" sz="1400" dirty="0">
                          <a:latin typeface="+mj-ea"/>
                          <a:ea typeface="+mj-ea"/>
                        </a:rPr>
                        <a:t>1</a:t>
                      </a:r>
                      <a:r>
                        <a:rPr kumimoji="1" lang="ja-JP" altLang="en-US" sz="1400" dirty="0">
                          <a:latin typeface="+mj-ea"/>
                          <a:ea typeface="+mj-ea"/>
                        </a:rPr>
                        <a:t>回につき</a:t>
                      </a:r>
                      <a:r>
                        <a:rPr kumimoji="1" lang="en-US" altLang="ja-JP" sz="1400" dirty="0">
                          <a:latin typeface="+mj-ea"/>
                          <a:ea typeface="+mj-ea"/>
                        </a:rPr>
                        <a:t>10</a:t>
                      </a:r>
                      <a:r>
                        <a:rPr kumimoji="1" lang="ja-JP" altLang="en-US" sz="1400" dirty="0">
                          <a:latin typeface="+mj-ea"/>
                          <a:ea typeface="+mj-ea"/>
                        </a:rPr>
                        <a:t>分以上、かつ、合計</a:t>
                      </a:r>
                      <a:r>
                        <a:rPr kumimoji="1" lang="en-US" altLang="ja-JP" sz="1400" dirty="0">
                          <a:latin typeface="+mj-ea"/>
                          <a:ea typeface="+mj-ea"/>
                        </a:rPr>
                        <a:t>30</a:t>
                      </a:r>
                      <a:r>
                        <a:rPr kumimoji="1" lang="ja-JP" altLang="en-US" sz="1400" dirty="0">
                          <a:latin typeface="+mj-ea"/>
                          <a:ea typeface="+mj-ea"/>
                        </a:rPr>
                        <a:t>分以上の運転離脱が必要</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5280">
                <a:tc>
                  <a:txBody>
                    <a:bodyPr/>
                    <a:lstStyle/>
                    <a:p>
                      <a:r>
                        <a:rPr kumimoji="1" lang="ja-JP" altLang="en-US" sz="1600" dirty="0"/>
                        <a:t>時間外労働</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a:latin typeface="+mj-ea"/>
                          <a:ea typeface="+mj-ea"/>
                        </a:rPr>
                        <a:t>1</a:t>
                      </a:r>
                      <a:r>
                        <a:rPr kumimoji="1" lang="ja-JP" altLang="en-US" sz="1600" dirty="0">
                          <a:latin typeface="+mj-ea"/>
                          <a:ea typeface="+mj-ea"/>
                        </a:rPr>
                        <a:t>日、</a:t>
                      </a:r>
                      <a:r>
                        <a:rPr kumimoji="1" lang="en-US" altLang="ja-JP" sz="1600" dirty="0">
                          <a:latin typeface="+mj-ea"/>
                          <a:ea typeface="+mj-ea"/>
                        </a:rPr>
                        <a:t>2</a:t>
                      </a:r>
                      <a:r>
                        <a:rPr kumimoji="1" lang="ja-JP" altLang="en-US" sz="1600" dirty="0">
                          <a:latin typeface="+mj-ea"/>
                          <a:ea typeface="+mj-ea"/>
                        </a:rPr>
                        <a:t>週間、</a:t>
                      </a:r>
                      <a:r>
                        <a:rPr kumimoji="1" lang="en-US" altLang="ja-JP" sz="1600" dirty="0">
                          <a:latin typeface="+mj-ea"/>
                          <a:ea typeface="+mj-ea"/>
                        </a:rPr>
                        <a:t>1</a:t>
                      </a:r>
                      <a:r>
                        <a:rPr kumimoji="1" lang="ja-JP" altLang="en-US" sz="1600" dirty="0">
                          <a:latin typeface="+mj-ea"/>
                          <a:ea typeface="+mj-ea"/>
                        </a:rPr>
                        <a:t>か月以上</a:t>
                      </a:r>
                      <a:r>
                        <a:rPr kumimoji="1" lang="en-US" altLang="ja-JP" sz="1600" dirty="0">
                          <a:latin typeface="+mj-ea"/>
                          <a:ea typeface="+mj-ea"/>
                        </a:rPr>
                        <a:t>3</a:t>
                      </a:r>
                      <a:r>
                        <a:rPr kumimoji="1" lang="ja-JP" altLang="en-US" sz="1600" dirty="0">
                          <a:latin typeface="+mj-ea"/>
                          <a:ea typeface="+mj-ea"/>
                        </a:rPr>
                        <a:t>ヶ月、</a:t>
                      </a:r>
                      <a:r>
                        <a:rPr kumimoji="1" lang="en-US" altLang="ja-JP" sz="1600" dirty="0">
                          <a:latin typeface="+mj-ea"/>
                          <a:ea typeface="+mj-ea"/>
                        </a:rPr>
                        <a:t>1</a:t>
                      </a:r>
                      <a:r>
                        <a:rPr kumimoji="1" lang="ja-JP" altLang="en-US" sz="1600" dirty="0">
                          <a:latin typeface="+mj-ea"/>
                          <a:ea typeface="+mj-ea"/>
                        </a:rPr>
                        <a:t>年の上限を労使協定で結ぶ。</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休日労働</a:t>
                      </a:r>
                    </a:p>
                    <a:p>
                      <a:endParaRPr kumimoji="1" lang="ja-JP" altLang="en-US" sz="16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latin typeface="+mj-ea"/>
                          <a:ea typeface="+mn-ea"/>
                          <a:cs typeface="+mn-cs"/>
                        </a:rPr>
                        <a:t>2</a:t>
                      </a:r>
                      <a:r>
                        <a:rPr kumimoji="1" lang="ja-JP" altLang="en-US" sz="1600" kern="1200" dirty="0">
                          <a:solidFill>
                            <a:schemeClr val="dk1"/>
                          </a:solidFill>
                          <a:latin typeface="+mj-ea"/>
                          <a:ea typeface="+mn-ea"/>
                          <a:cs typeface="+mn-cs"/>
                        </a:rPr>
                        <a:t>週間に</a:t>
                      </a:r>
                      <a:r>
                        <a:rPr kumimoji="1" lang="en-US" altLang="ja-JP" sz="1600" kern="1200" dirty="0">
                          <a:solidFill>
                            <a:schemeClr val="dk1"/>
                          </a:solidFill>
                          <a:latin typeface="+mj-ea"/>
                          <a:ea typeface="+mn-ea"/>
                          <a:cs typeface="+mn-cs"/>
                        </a:rPr>
                        <a:t>1</a:t>
                      </a:r>
                      <a:r>
                        <a:rPr kumimoji="1" lang="ja-JP" altLang="en-US" sz="1600" kern="1200" dirty="0">
                          <a:solidFill>
                            <a:schemeClr val="dk1"/>
                          </a:solidFill>
                          <a:latin typeface="+mj-ea"/>
                          <a:ea typeface="+mn-ea"/>
                          <a:cs typeface="+mn-cs"/>
                        </a:rPr>
                        <a:t>回以内、勝、</a:t>
                      </a:r>
                      <a:r>
                        <a:rPr kumimoji="1" lang="en-US" altLang="ja-JP" sz="1600" kern="1200" dirty="0">
                          <a:solidFill>
                            <a:schemeClr val="dk1"/>
                          </a:solidFill>
                          <a:latin typeface="+mj-ea"/>
                          <a:ea typeface="+mn-ea"/>
                          <a:cs typeface="+mn-cs"/>
                        </a:rPr>
                        <a:t>1</a:t>
                      </a:r>
                      <a:r>
                        <a:rPr kumimoji="1" lang="ja-JP" altLang="en-US" sz="1600" kern="1200" dirty="0">
                          <a:solidFill>
                            <a:schemeClr val="dk1"/>
                          </a:solidFill>
                          <a:latin typeface="+mj-ea"/>
                          <a:ea typeface="+mn-ea"/>
                          <a:cs typeface="+mn-cs"/>
                        </a:rPr>
                        <a:t>か月の拘束時間及び最大拘束時間の範囲内。</a:t>
                      </a:r>
                      <a:endParaRPr kumimoji="1" lang="ja-JP" altLang="en-US" sz="1600" dirty="0">
                        <a:latin typeface="+mj-ea"/>
                        <a:ea typeface="+mj-ea"/>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63455">
                <a:tc>
                  <a:txBody>
                    <a:bodyPr/>
                    <a:lstStyle/>
                    <a:p>
                      <a:r>
                        <a:rPr kumimoji="1" lang="ja-JP" altLang="en-US" sz="1600" dirty="0"/>
                        <a:t>休日の取扱い</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j-ea"/>
                          <a:ea typeface="+mj-ea"/>
                        </a:rPr>
                        <a:t>休息時間の</a:t>
                      </a:r>
                      <a:r>
                        <a:rPr kumimoji="1" lang="en-US" altLang="ja-JP" sz="1600" dirty="0">
                          <a:latin typeface="+mj-ea"/>
                          <a:ea typeface="+mj-ea"/>
                        </a:rPr>
                        <a:t>24</a:t>
                      </a:r>
                      <a:r>
                        <a:rPr kumimoji="1" lang="ja-JP" altLang="en-US" sz="1600" dirty="0">
                          <a:latin typeface="+mj-ea"/>
                          <a:ea typeface="+mj-ea"/>
                        </a:rPr>
                        <a:t>時間を加算した時間。</a:t>
                      </a:r>
                      <a:r>
                        <a:rPr kumimoji="1" lang="en-US" altLang="ja-JP" sz="1600" dirty="0">
                          <a:latin typeface="+mj-ea"/>
                          <a:ea typeface="+mj-ea"/>
                        </a:rPr>
                        <a:t>30</a:t>
                      </a:r>
                      <a:r>
                        <a:rPr kumimoji="1" lang="ja-JP" altLang="en-US" sz="1600" dirty="0">
                          <a:latin typeface="+mj-ea"/>
                          <a:ea typeface="+mj-ea"/>
                        </a:rPr>
                        <a:t>時間を下回ってはならない。</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9" name="直線コネクタ 8"/>
          <p:cNvCxnSpPr/>
          <p:nvPr/>
        </p:nvCxnSpPr>
        <p:spPr>
          <a:xfrm>
            <a:off x="8024837" y="2928934"/>
            <a:ext cx="142877"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10800000" flipV="1">
            <a:off x="8024837" y="3000372"/>
            <a:ext cx="142877"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524372" y="1643050"/>
            <a:ext cx="1643074" cy="428628"/>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雇用主に労働時間とすることを要求</a:t>
            </a:r>
          </a:p>
        </p:txBody>
      </p:sp>
      <p:cxnSp>
        <p:nvCxnSpPr>
          <p:cNvPr id="35" name="直線コネクタ 34"/>
          <p:cNvCxnSpPr/>
          <p:nvPr/>
        </p:nvCxnSpPr>
        <p:spPr>
          <a:xfrm>
            <a:off x="5881695" y="2000240"/>
            <a:ext cx="42862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595282" y="6143644"/>
            <a:ext cx="6429420" cy="357190"/>
          </a:xfrm>
          <a:prstGeom prst="rect">
            <a:avLst/>
          </a:prstGeom>
          <a:solidFill>
            <a:schemeClr val="bg2">
              <a:lumMod val="10000"/>
              <a:lumOff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j-ea"/>
                <a:ea typeface="+mj-ea"/>
              </a:rPr>
              <a:t>休息特例、</a:t>
            </a:r>
            <a:r>
              <a:rPr kumimoji="1" lang="en-US" altLang="ja-JP" sz="1600" dirty="0">
                <a:solidFill>
                  <a:schemeClr val="tx1"/>
                </a:solidFill>
                <a:latin typeface="+mj-ea"/>
                <a:ea typeface="+mj-ea"/>
              </a:rPr>
              <a:t>2</a:t>
            </a:r>
            <a:r>
              <a:rPr kumimoji="1" lang="ja-JP" altLang="en-US" sz="1600" dirty="0">
                <a:solidFill>
                  <a:schemeClr val="tx1"/>
                </a:solidFill>
                <a:latin typeface="+mj-ea"/>
                <a:ea typeface="+mj-ea"/>
              </a:rPr>
              <a:t>人乗務の特例、隔日勤務の特例、フェリー乗船特例がある。</a:t>
            </a:r>
          </a:p>
        </p:txBody>
      </p:sp>
      <p:sp>
        <p:nvSpPr>
          <p:cNvPr id="16" name="正方形/長方形 15"/>
          <p:cNvSpPr/>
          <p:nvPr/>
        </p:nvSpPr>
        <p:spPr>
          <a:xfrm>
            <a:off x="6167448" y="357166"/>
            <a:ext cx="3357587" cy="1143008"/>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ea typeface="+mj-ea"/>
              </a:rPr>
              <a:t>労働時間：拘束時間－休憩時間</a:t>
            </a:r>
            <a:r>
              <a:rPr lang="en-US" altLang="ja-JP" dirty="0">
                <a:solidFill>
                  <a:schemeClr val="tx1"/>
                </a:solidFill>
                <a:latin typeface="+mj-ea"/>
                <a:ea typeface="+mj-ea"/>
              </a:rPr>
              <a:t>(</a:t>
            </a:r>
            <a:r>
              <a:rPr lang="ja-JP" altLang="en-US" dirty="0">
                <a:solidFill>
                  <a:schemeClr val="tx1"/>
                </a:solidFill>
                <a:latin typeface="+mj-ea"/>
                <a:ea typeface="+mj-ea"/>
              </a:rPr>
              <a:t>仮眠時間を含む）</a:t>
            </a:r>
            <a:endParaRPr lang="en-US" altLang="ja-JP" dirty="0">
              <a:solidFill>
                <a:schemeClr val="tx1"/>
              </a:solidFill>
              <a:latin typeface="+mj-ea"/>
              <a:ea typeface="+mj-ea"/>
            </a:endParaRPr>
          </a:p>
          <a:p>
            <a:r>
              <a:rPr lang="ja-JP" altLang="en-US" dirty="0">
                <a:solidFill>
                  <a:schemeClr val="tx1"/>
                </a:solidFill>
                <a:latin typeface="+mj-ea"/>
                <a:ea typeface="+mj-ea"/>
              </a:rPr>
              <a:t>事業所以外の休憩は仮眠を除き</a:t>
            </a:r>
            <a:r>
              <a:rPr lang="en-US" altLang="ja-JP" dirty="0">
                <a:solidFill>
                  <a:schemeClr val="tx1"/>
                </a:solidFill>
                <a:latin typeface="+mj-ea"/>
                <a:ea typeface="+mj-ea"/>
              </a:rPr>
              <a:t>3</a:t>
            </a:r>
            <a:r>
              <a:rPr lang="ja-JP" altLang="en-US" dirty="0">
                <a:solidFill>
                  <a:schemeClr val="tx1"/>
                </a:solidFill>
                <a:latin typeface="+mj-ea"/>
                <a:ea typeface="+mj-ea"/>
              </a:rPr>
              <a:t>時間以内。</a:t>
            </a:r>
            <a:endParaRPr kumimoji="1" lang="ja-JP" altLang="en-US" dirty="0"/>
          </a:p>
        </p:txBody>
      </p:sp>
      <p:sp>
        <p:nvSpPr>
          <p:cNvPr id="10" name="角丸四角形 9"/>
          <p:cNvSpPr/>
          <p:nvPr/>
        </p:nvSpPr>
        <p:spPr>
          <a:xfrm>
            <a:off x="6524637" y="4286256"/>
            <a:ext cx="2714644" cy="157163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荷主は「改善公示」を</a:t>
            </a:r>
            <a:r>
              <a:rPr lang="ja-JP" altLang="en-US" dirty="0">
                <a:solidFill>
                  <a:schemeClr val="tx1"/>
                </a:solidFill>
                <a:latin typeface="+mj-ea"/>
                <a:ea typeface="+mj-ea"/>
              </a:rPr>
              <a:t>「知らない」が</a:t>
            </a:r>
            <a:r>
              <a:rPr lang="en-US" altLang="ja-JP" dirty="0">
                <a:solidFill>
                  <a:schemeClr val="tx1"/>
                </a:solidFill>
                <a:latin typeface="+mj-ea"/>
                <a:ea typeface="+mj-ea"/>
              </a:rPr>
              <a:t>6</a:t>
            </a:r>
            <a:r>
              <a:rPr lang="ja-JP" altLang="en-US" dirty="0">
                <a:solidFill>
                  <a:schemeClr val="tx1"/>
                </a:solidFill>
                <a:latin typeface="+mj-ea"/>
                <a:ea typeface="+mj-ea"/>
              </a:rPr>
              <a:t>割。</a:t>
            </a:r>
            <a:r>
              <a:rPr kumimoji="1" lang="ja-JP" altLang="en-US" dirty="0">
                <a:solidFill>
                  <a:schemeClr val="tx1"/>
                </a:solidFill>
                <a:latin typeface="+mj-ea"/>
                <a:ea typeface="+mj-ea"/>
              </a:rPr>
              <a:t>「一部」「聞いたことがある」が</a:t>
            </a:r>
            <a:r>
              <a:rPr kumimoji="1" lang="en-US" altLang="ja-JP" dirty="0">
                <a:solidFill>
                  <a:schemeClr val="tx1"/>
                </a:solidFill>
                <a:latin typeface="+mj-ea"/>
                <a:ea typeface="+mj-ea"/>
              </a:rPr>
              <a:t>4</a:t>
            </a:r>
            <a:r>
              <a:rPr kumimoji="1" lang="ja-JP" altLang="en-US" dirty="0">
                <a:solidFill>
                  <a:schemeClr val="tx1"/>
                </a:solidFill>
                <a:latin typeface="+mj-ea"/>
                <a:ea typeface="+mj-ea"/>
              </a:rPr>
              <a:t>割。</a:t>
            </a:r>
            <a:r>
              <a:rPr kumimoji="1" lang="ja-JP" altLang="en-US" sz="1400" dirty="0">
                <a:solidFill>
                  <a:schemeClr val="tx1"/>
                </a:solidFill>
                <a:latin typeface="+mj-ea"/>
                <a:ea typeface="+mj-ea"/>
              </a:rPr>
              <a:t>（東京労働局の</a:t>
            </a:r>
            <a:r>
              <a:rPr kumimoji="1" lang="en-US" altLang="ja-JP" sz="1400" dirty="0">
                <a:solidFill>
                  <a:schemeClr val="tx1"/>
                </a:solidFill>
                <a:latin typeface="+mj-ea"/>
                <a:ea typeface="+mj-ea"/>
              </a:rPr>
              <a:t>07</a:t>
            </a:r>
            <a:r>
              <a:rPr kumimoji="1" lang="ja-JP" altLang="en-US" sz="1400" dirty="0">
                <a:solidFill>
                  <a:schemeClr val="tx1"/>
                </a:solidFill>
                <a:latin typeface="+mj-ea"/>
                <a:ea typeface="+mj-ea"/>
              </a:rPr>
              <a:t>年アンケートから）</a:t>
            </a:r>
            <a:endParaRPr kumimoji="1" lang="ja-JP" altLang="en-US" dirty="0">
              <a:solidFill>
                <a:schemeClr val="tx1"/>
              </a:solidFill>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089900" cy="868346"/>
          </a:xfrm>
          <a:solidFill>
            <a:schemeClr val="bg1"/>
          </a:solidFill>
        </p:spPr>
        <p:txBody>
          <a:bodyPr>
            <a:normAutofit fontScale="90000"/>
          </a:bodyPr>
          <a:lstStyle/>
          <a:p>
            <a:pPr algn="l"/>
            <a:br>
              <a:rPr lang="en-US" altLang="ja-JP" sz="3100" dirty="0">
                <a:solidFill>
                  <a:schemeClr val="tx1"/>
                </a:solidFill>
                <a:latin typeface="ＭＳ Ｐゴシック" pitchFamily="50" charset="-128"/>
                <a:ea typeface="ＭＳ Ｐゴシック" pitchFamily="50" charset="-128"/>
              </a:rPr>
            </a:br>
            <a:r>
              <a:rPr lang="ja-JP" altLang="en-US" sz="3100" dirty="0">
                <a:solidFill>
                  <a:schemeClr val="tx1"/>
                </a:solidFill>
                <a:latin typeface="ＭＳ Ｐゴシック" pitchFamily="50" charset="-128"/>
                <a:ea typeface="ＭＳ Ｐゴシック" pitchFamily="50" charset="-128"/>
              </a:rPr>
              <a:t>「</a:t>
            </a:r>
            <a:r>
              <a:rPr lang="ja-JP" altLang="en-US" sz="3100" b="1" dirty="0">
                <a:solidFill>
                  <a:schemeClr val="tx1"/>
                </a:solidFill>
                <a:latin typeface="ＭＳ Ｐゴシック" pitchFamily="50" charset="-128"/>
                <a:ea typeface="ＭＳ Ｐゴシック" pitchFamily="50" charset="-128"/>
              </a:rPr>
              <a:t>世界</a:t>
            </a:r>
            <a:r>
              <a:rPr lang="ja-JP" altLang="en-US" sz="3100" b="1" dirty="0">
                <a:solidFill>
                  <a:srgbClr val="FF0000"/>
                </a:solidFill>
                <a:latin typeface="ＭＳ Ｐゴシック" pitchFamily="50" charset="-128"/>
                <a:ea typeface="ＭＳ Ｐゴシック" pitchFamily="50" charset="-128"/>
              </a:rPr>
              <a:t>同時不況</a:t>
            </a:r>
            <a:r>
              <a:rPr lang="ja-JP" altLang="en-US" sz="3100" dirty="0">
                <a:solidFill>
                  <a:schemeClr val="tx1"/>
                </a:solidFill>
                <a:latin typeface="ＭＳ Ｐゴシック" pitchFamily="50" charset="-128"/>
                <a:ea typeface="ＭＳ Ｐゴシック" pitchFamily="50" charset="-128"/>
              </a:rPr>
              <a:t>」</a:t>
            </a:r>
            <a:r>
              <a:rPr lang="ja-JP" altLang="en-US" sz="3100" b="1" dirty="0">
                <a:solidFill>
                  <a:schemeClr val="tx1"/>
                </a:solidFill>
                <a:latin typeface="ＭＳ Ｐゴシック" pitchFamily="50" charset="-128"/>
                <a:ea typeface="ＭＳ Ｐゴシック" pitchFamily="50" charset="-128"/>
              </a:rPr>
              <a:t>へ突入！</a:t>
            </a:r>
            <a:endParaRPr kumimoji="1" lang="ja-JP" altLang="en-US" sz="3100" dirty="0"/>
          </a:p>
        </p:txBody>
      </p:sp>
      <p:sp>
        <p:nvSpPr>
          <p:cNvPr id="3" name="コンテンツ プレースホルダ 2"/>
          <p:cNvSpPr>
            <a:spLocks noGrp="1"/>
          </p:cNvSpPr>
          <p:nvPr>
            <p:ph idx="1"/>
          </p:nvPr>
        </p:nvSpPr>
        <p:spPr>
          <a:xfrm>
            <a:off x="495301" y="1214422"/>
            <a:ext cx="8946388" cy="5259530"/>
          </a:xfrm>
        </p:spPr>
        <p:txBody>
          <a:bodyPr/>
          <a:lstStyle/>
          <a:p>
            <a:endParaRPr kumimoji="1" lang="en-US" altLang="ja-JP" dirty="0"/>
          </a:p>
          <a:p>
            <a:pPr>
              <a:buNone/>
            </a:pPr>
            <a:endParaRPr kumimoji="1" lang="en-US" altLang="ja-JP" dirty="0"/>
          </a:p>
          <a:p>
            <a:pPr>
              <a:buNone/>
            </a:pPr>
            <a:endParaRPr kumimoji="1" lang="ja-JP" altLang="en-US" dirty="0"/>
          </a:p>
        </p:txBody>
      </p:sp>
      <p:sp>
        <p:nvSpPr>
          <p:cNvPr id="4" name="正方形/長方形 3"/>
          <p:cNvSpPr/>
          <p:nvPr/>
        </p:nvSpPr>
        <p:spPr>
          <a:xfrm>
            <a:off x="666720" y="357166"/>
            <a:ext cx="2321735" cy="3571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資本主義は限界</a:t>
            </a:r>
            <a:r>
              <a:rPr lang="en-US" altLang="ja-JP" dirty="0">
                <a:solidFill>
                  <a:schemeClr val="tx1"/>
                </a:solidFill>
                <a:latin typeface="+mj-ea"/>
                <a:ea typeface="+mj-ea"/>
              </a:rPr>
              <a:t>?</a:t>
            </a:r>
            <a:endParaRPr lang="ja-JP" altLang="en-US" dirty="0">
              <a:solidFill>
                <a:schemeClr val="tx1"/>
              </a:solidFill>
              <a:latin typeface="+mj-ea"/>
              <a:ea typeface="+mj-ea"/>
            </a:endParaRPr>
          </a:p>
        </p:txBody>
      </p:sp>
      <p:sp>
        <p:nvSpPr>
          <p:cNvPr id="5" name="正方形/長方形 4"/>
          <p:cNvSpPr/>
          <p:nvPr/>
        </p:nvSpPr>
        <p:spPr>
          <a:xfrm>
            <a:off x="4595812" y="142854"/>
            <a:ext cx="4845881" cy="10001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r>
              <a:rPr lang="ja-JP" altLang="en-US" b="1" dirty="0">
                <a:solidFill>
                  <a:schemeClr val="bg1"/>
                </a:solidFill>
                <a:latin typeface="+mn-ea"/>
              </a:rPr>
              <a:t>「恐慌」とは、商品の過剰生産による価格暴落、破産、失業増大に信用崩壊</a:t>
            </a:r>
            <a:r>
              <a:rPr lang="en-US" altLang="ja-JP" b="1" dirty="0">
                <a:solidFill>
                  <a:schemeClr val="bg1"/>
                </a:solidFill>
                <a:latin typeface="+mn-ea"/>
              </a:rPr>
              <a:t>(=</a:t>
            </a:r>
            <a:r>
              <a:rPr lang="ja-JP" altLang="en-US" b="1" dirty="0">
                <a:solidFill>
                  <a:schemeClr val="bg1"/>
                </a:solidFill>
                <a:latin typeface="+mn-ea"/>
              </a:rPr>
              <a:t>金融危機）が加わる最悪の不況状態の規定である。</a:t>
            </a:r>
          </a:p>
          <a:p>
            <a:endParaRPr lang="ja-JP" altLang="en-US" dirty="0">
              <a:solidFill>
                <a:schemeClr val="tx1"/>
              </a:solidFill>
            </a:endParaRPr>
          </a:p>
        </p:txBody>
      </p:sp>
      <p:sp>
        <p:nvSpPr>
          <p:cNvPr id="6" name="正方形/長方形 5"/>
          <p:cNvSpPr/>
          <p:nvPr/>
        </p:nvSpPr>
        <p:spPr>
          <a:xfrm>
            <a:off x="541705" y="1214422"/>
            <a:ext cx="2940864" cy="500066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ＭＳ Ｐゴシック" pitchFamily="50" charset="-128"/>
                <a:ea typeface="ＭＳ Ｐゴシック" pitchFamily="50" charset="-128"/>
              </a:rPr>
              <a:t> 何が起きたのか</a:t>
            </a:r>
          </a:p>
          <a:p>
            <a:r>
              <a:rPr lang="en-US" altLang="ja-JP" b="1" dirty="0">
                <a:solidFill>
                  <a:schemeClr val="tx1"/>
                </a:solidFill>
                <a:latin typeface="+mj-ea"/>
              </a:rPr>
              <a:t>Sub  Prime</a:t>
            </a:r>
            <a:r>
              <a:rPr lang="ja-JP" altLang="en-US" b="1" dirty="0">
                <a:solidFill>
                  <a:schemeClr val="tx1"/>
                </a:solidFill>
                <a:latin typeface="+mj-ea"/>
              </a:rPr>
              <a:t>　</a:t>
            </a:r>
            <a:r>
              <a:rPr lang="en-US" altLang="ja-JP" b="1" dirty="0">
                <a:solidFill>
                  <a:schemeClr val="tx1"/>
                </a:solidFill>
                <a:latin typeface="+mj-ea"/>
              </a:rPr>
              <a:t>loan</a:t>
            </a:r>
            <a:r>
              <a:rPr lang="ja-JP" altLang="en-US" dirty="0">
                <a:solidFill>
                  <a:schemeClr val="tx1"/>
                </a:solidFill>
                <a:latin typeface="+mj-ea"/>
              </a:rPr>
              <a:t>（下位の－優良貸付</a:t>
            </a:r>
            <a:r>
              <a:rPr lang="en-US" altLang="ja-JP" dirty="0">
                <a:solidFill>
                  <a:schemeClr val="tx1"/>
                </a:solidFill>
                <a:latin typeface="+mj-ea"/>
              </a:rPr>
              <a:t>)</a:t>
            </a:r>
          </a:p>
          <a:p>
            <a:r>
              <a:rPr lang="ja-JP" altLang="en-US" b="1" dirty="0">
                <a:solidFill>
                  <a:srgbClr val="FF0000"/>
                </a:solidFill>
              </a:rPr>
              <a:t>住宅バブル</a:t>
            </a:r>
            <a:r>
              <a:rPr lang="ja-JP" altLang="en-US" dirty="0">
                <a:solidFill>
                  <a:schemeClr val="tx1"/>
                </a:solidFill>
              </a:rPr>
              <a:t>とその崩壊。連動して資源や穀物の先物市場で投機が生じた。その影響が為替市場や株式市場の変動を通じて即座に世界経済に波及した。過剰な資金が世界をかけめぐり、バブルや投機で利益を生み出している。</a:t>
            </a:r>
            <a:r>
              <a:rPr lang="ja-JP" altLang="en-US" b="1" dirty="0">
                <a:solidFill>
                  <a:schemeClr val="tx1"/>
                </a:solidFill>
              </a:rPr>
              <a:t>実体なき経済</a:t>
            </a:r>
            <a:r>
              <a:rPr lang="ja-JP" altLang="en-US" dirty="0">
                <a:solidFill>
                  <a:schemeClr val="tx1"/>
                </a:solidFill>
              </a:rPr>
              <a:t>である。</a:t>
            </a:r>
            <a:endParaRPr lang="en-US" altLang="ja-JP" dirty="0">
              <a:solidFill>
                <a:schemeClr val="tx1"/>
              </a:solidFill>
            </a:endParaRPr>
          </a:p>
          <a:p>
            <a:endParaRPr lang="en-US" altLang="ja-JP" dirty="0">
              <a:solidFill>
                <a:schemeClr val="tx1"/>
              </a:solidFill>
            </a:endParaRPr>
          </a:p>
          <a:p>
            <a:endParaRPr lang="en-US" altLang="ja-JP" dirty="0">
              <a:solidFill>
                <a:schemeClr val="tx1"/>
              </a:solidFill>
            </a:endParaRPr>
          </a:p>
          <a:p>
            <a:endParaRPr lang="en-US" altLang="ja-JP" dirty="0">
              <a:solidFill>
                <a:schemeClr val="tx1"/>
              </a:solidFill>
            </a:endParaRPr>
          </a:p>
          <a:p>
            <a:endParaRPr lang="en-US" altLang="ja-JP" dirty="0">
              <a:solidFill>
                <a:schemeClr val="tx1"/>
              </a:solidFill>
            </a:endParaRPr>
          </a:p>
          <a:p>
            <a:endParaRPr lang="en-US" altLang="ja-JP" dirty="0">
              <a:solidFill>
                <a:schemeClr val="tx1"/>
              </a:solidFill>
            </a:endParaRPr>
          </a:p>
        </p:txBody>
      </p:sp>
      <p:sp>
        <p:nvSpPr>
          <p:cNvPr id="7" name="正方形/長方形 6"/>
          <p:cNvSpPr/>
          <p:nvPr/>
        </p:nvSpPr>
        <p:spPr>
          <a:xfrm>
            <a:off x="3637352" y="1214422"/>
            <a:ext cx="2863472" cy="521497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latin typeface="ＭＳ Ｐゴシック" pitchFamily="50" charset="-128"/>
                <a:ea typeface="ＭＳ Ｐゴシック" pitchFamily="50" charset="-128"/>
              </a:rPr>
              <a:t> </a:t>
            </a:r>
            <a:r>
              <a:rPr lang="ja-JP" altLang="en-US" sz="2400" b="1" dirty="0">
                <a:solidFill>
                  <a:schemeClr val="tx1"/>
                </a:solidFill>
                <a:latin typeface="ＭＳ Ｐゴシック" pitchFamily="50" charset="-128"/>
                <a:ea typeface="ＭＳ Ｐゴシック" pitchFamily="50" charset="-128"/>
              </a:rPr>
              <a:t>根底にあるもの</a:t>
            </a:r>
            <a:endParaRPr lang="en-US" altLang="ja-JP" sz="2400" b="1" dirty="0">
              <a:solidFill>
                <a:schemeClr val="tx1"/>
              </a:solidFill>
              <a:latin typeface="ＭＳ Ｐゴシック" pitchFamily="50" charset="-128"/>
              <a:ea typeface="ＭＳ Ｐゴシック" pitchFamily="50" charset="-128"/>
            </a:endParaRPr>
          </a:p>
          <a:p>
            <a:r>
              <a:rPr lang="ja-JP" altLang="en-US" dirty="0">
                <a:solidFill>
                  <a:schemeClr val="tx1"/>
                </a:solidFill>
                <a:latin typeface="+mj-ea"/>
              </a:rPr>
              <a:t>実体経済を超えた巨額な金融資産の存在が、金融危機の根底に存在する。投機マネー、ファンド資本主義が</a:t>
            </a:r>
            <a:r>
              <a:rPr lang="en-US" altLang="ja-JP" dirty="0">
                <a:solidFill>
                  <a:schemeClr val="tx1"/>
                </a:solidFill>
                <a:latin typeface="+mj-ea"/>
              </a:rPr>
              <a:t>1970</a:t>
            </a:r>
            <a:r>
              <a:rPr lang="ja-JP" altLang="en-US" dirty="0">
                <a:solidFill>
                  <a:schemeClr val="tx1"/>
                </a:solidFill>
                <a:latin typeface="+mj-ea"/>
              </a:rPr>
              <a:t>年代以降、大きな力を持つ。新自由主義、「規制緩和」、大企業の金儲けのための「弱肉強食」が資本主義に定着した。中央銀行すら管理できない。</a:t>
            </a:r>
            <a:endParaRPr lang="en-US" altLang="ja-JP" dirty="0">
              <a:solidFill>
                <a:schemeClr val="tx1"/>
              </a:solidFill>
              <a:latin typeface="+mj-ea"/>
            </a:endParaRPr>
          </a:p>
          <a:p>
            <a:endParaRPr lang="en-US" altLang="ja-JP" dirty="0">
              <a:solidFill>
                <a:schemeClr val="tx1"/>
              </a:solidFill>
              <a:latin typeface="+mj-ea"/>
            </a:endParaRPr>
          </a:p>
          <a:p>
            <a:endParaRPr lang="en-US" altLang="ja-JP" dirty="0">
              <a:solidFill>
                <a:schemeClr val="tx1"/>
              </a:solidFill>
              <a:latin typeface="+mj-ea"/>
            </a:endParaRPr>
          </a:p>
          <a:p>
            <a:endParaRPr lang="en-US" altLang="ja-JP" dirty="0">
              <a:solidFill>
                <a:schemeClr val="tx1"/>
              </a:solidFill>
              <a:latin typeface="+mj-ea"/>
            </a:endParaRPr>
          </a:p>
          <a:p>
            <a:endParaRPr lang="en-US" altLang="ja-JP" dirty="0">
              <a:solidFill>
                <a:schemeClr val="tx1"/>
              </a:solidFill>
              <a:latin typeface="+mj-ea"/>
            </a:endParaRPr>
          </a:p>
          <a:p>
            <a:endParaRPr lang="en-US" altLang="ja-JP" dirty="0">
              <a:solidFill>
                <a:schemeClr val="tx1"/>
              </a:solidFill>
              <a:latin typeface="+mj-ea"/>
            </a:endParaRPr>
          </a:p>
          <a:p>
            <a:endParaRPr lang="en-US" altLang="ja-JP" dirty="0">
              <a:solidFill>
                <a:schemeClr val="tx1"/>
              </a:solidFill>
              <a:latin typeface="+mj-ea"/>
            </a:endParaRPr>
          </a:p>
          <a:p>
            <a:endParaRPr lang="en-US" altLang="ja-JP" dirty="0">
              <a:solidFill>
                <a:schemeClr val="tx1"/>
              </a:solidFill>
              <a:latin typeface="+mj-ea"/>
            </a:endParaRPr>
          </a:p>
        </p:txBody>
      </p:sp>
      <p:sp>
        <p:nvSpPr>
          <p:cNvPr id="8" name="正方形/長方形 7"/>
          <p:cNvSpPr/>
          <p:nvPr/>
        </p:nvSpPr>
        <p:spPr>
          <a:xfrm>
            <a:off x="6655606" y="1214422"/>
            <a:ext cx="2786082" cy="521497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ＭＳ Ｐゴシック" pitchFamily="50" charset="-128"/>
                <a:ea typeface="ＭＳ Ｐゴシック" pitchFamily="50" charset="-128"/>
              </a:rPr>
              <a:t>繰返されるバブル</a:t>
            </a:r>
            <a:endParaRPr lang="en-US" altLang="ja-JP" sz="2400" b="1" dirty="0">
              <a:solidFill>
                <a:schemeClr val="tx1"/>
              </a:solidFill>
              <a:latin typeface="ＭＳ Ｐゴシック" pitchFamily="50" charset="-128"/>
              <a:ea typeface="ＭＳ Ｐゴシック" pitchFamily="50" charset="-128"/>
            </a:endParaRPr>
          </a:p>
          <a:p>
            <a:r>
              <a:rPr lang="ja-JP" altLang="en-US" dirty="0">
                <a:solidFill>
                  <a:schemeClr val="tx1"/>
                </a:solidFill>
                <a:latin typeface="+mj-ea"/>
              </a:rPr>
              <a:t>先進国 </a:t>
            </a:r>
            <a:r>
              <a:rPr lang="en-US" altLang="ja-JP" dirty="0">
                <a:solidFill>
                  <a:schemeClr val="tx1"/>
                </a:solidFill>
                <a:latin typeface="+mj-ea"/>
              </a:rPr>
              <a:t>(</a:t>
            </a:r>
            <a:r>
              <a:rPr lang="ja-JP" altLang="en-US" dirty="0">
                <a:solidFill>
                  <a:schemeClr val="tx1"/>
                </a:solidFill>
                <a:latin typeface="+mj-ea"/>
              </a:rPr>
              <a:t>豊かな社会</a:t>
            </a:r>
            <a:r>
              <a:rPr lang="en-US" altLang="ja-JP" dirty="0">
                <a:solidFill>
                  <a:schemeClr val="tx1"/>
                </a:solidFill>
                <a:latin typeface="+mj-ea"/>
              </a:rPr>
              <a:t>) </a:t>
            </a:r>
            <a:r>
              <a:rPr lang="ja-JP" altLang="en-US" dirty="0">
                <a:solidFill>
                  <a:schemeClr val="tx1"/>
                </a:solidFill>
                <a:latin typeface="+mj-ea"/>
              </a:rPr>
              <a:t>においては人々はそれほど新しいモノには飛びつかない。経済活動で利益をあげるためには絶えずバブルを起こし、投機的利益を無理につくり出さなければならない。「</a:t>
            </a:r>
            <a:r>
              <a:rPr lang="ja-JP" altLang="en-US" b="1" dirty="0">
                <a:solidFill>
                  <a:srgbClr val="FF0000"/>
                </a:solidFill>
                <a:latin typeface="+mj-ea"/>
              </a:rPr>
              <a:t>逆立ちした経済</a:t>
            </a:r>
            <a:r>
              <a:rPr lang="ja-JP" altLang="en-US" dirty="0">
                <a:solidFill>
                  <a:schemeClr val="tx1"/>
                </a:solidFill>
                <a:latin typeface="+mj-ea"/>
              </a:rPr>
              <a:t>」によらなければ、利潤確保ができない。しかも大規模にくりかえすことになる。</a:t>
            </a:r>
            <a:endParaRPr lang="en-US" altLang="ja-JP" dirty="0">
              <a:solidFill>
                <a:schemeClr val="tx1"/>
              </a:solidFill>
              <a:latin typeface="+mj-ea"/>
            </a:endParaRPr>
          </a:p>
          <a:p>
            <a:r>
              <a:rPr lang="ja-JP" altLang="en-US" sz="1050" dirty="0">
                <a:solidFill>
                  <a:schemeClr val="tx1"/>
                </a:solidFill>
                <a:latin typeface="+mj-ea"/>
              </a:rPr>
              <a:t>　　　　　</a:t>
            </a:r>
            <a:r>
              <a:rPr lang="en-US" altLang="ja-JP" sz="1050" dirty="0">
                <a:solidFill>
                  <a:schemeClr val="tx1"/>
                </a:solidFill>
                <a:latin typeface="+mj-ea"/>
              </a:rPr>
              <a:t>(</a:t>
            </a:r>
            <a:r>
              <a:rPr lang="ja-JP" altLang="en-US" sz="1050" dirty="0">
                <a:solidFill>
                  <a:schemeClr val="tx1"/>
                </a:solidFill>
                <a:latin typeface="+mj-ea"/>
              </a:rPr>
              <a:t>佐伯啓思京大教授、</a:t>
            </a:r>
            <a:r>
              <a:rPr lang="en-US" altLang="ja-JP" sz="1050" dirty="0">
                <a:solidFill>
                  <a:schemeClr val="tx1"/>
                </a:solidFill>
                <a:latin typeface="+mj-ea"/>
              </a:rPr>
              <a:t>08.3.1</a:t>
            </a:r>
            <a:r>
              <a:rPr lang="ja-JP" altLang="en-US" sz="1050" dirty="0">
                <a:solidFill>
                  <a:schemeClr val="tx1"/>
                </a:solidFill>
                <a:latin typeface="+mj-ea"/>
              </a:rPr>
              <a:t>道新</a:t>
            </a:r>
            <a:r>
              <a:rPr lang="en-US" altLang="ja-JP" sz="1050" dirty="0">
                <a:solidFill>
                  <a:schemeClr val="tx1"/>
                </a:solidFill>
                <a:latin typeface="+mj-ea"/>
              </a:rPr>
              <a:t>)</a:t>
            </a: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a:p>
            <a:endParaRPr lang="en-US" altLang="ja-JP" sz="1050" dirty="0">
              <a:solidFill>
                <a:schemeClr val="tx1"/>
              </a:solidFill>
              <a:latin typeface="+mj-ea"/>
            </a:endParaRPr>
          </a:p>
        </p:txBody>
      </p:sp>
      <p:sp>
        <p:nvSpPr>
          <p:cNvPr id="10" name="正方形/長方形 9"/>
          <p:cNvSpPr/>
          <p:nvPr/>
        </p:nvSpPr>
        <p:spPr>
          <a:xfrm>
            <a:off x="3714742" y="4643446"/>
            <a:ext cx="2708692" cy="20002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j-ea"/>
              </a:rPr>
              <a:t>08.10</a:t>
            </a:r>
            <a:r>
              <a:rPr lang="ja-JP" altLang="en-US" sz="1400" dirty="0">
                <a:solidFill>
                  <a:schemeClr val="tx1"/>
                </a:solidFill>
                <a:latin typeface="+mj-ea"/>
              </a:rPr>
              <a:t>実体経済－世界の</a:t>
            </a:r>
            <a:r>
              <a:rPr lang="en-US" altLang="ja-JP" sz="1400" dirty="0">
                <a:solidFill>
                  <a:schemeClr val="tx1"/>
                </a:solidFill>
                <a:latin typeface="+mj-ea"/>
              </a:rPr>
              <a:t>GDP</a:t>
            </a:r>
            <a:r>
              <a:rPr lang="ja-JP" altLang="en-US" sz="1400" dirty="0">
                <a:solidFill>
                  <a:schemeClr val="tx1"/>
                </a:solidFill>
                <a:latin typeface="+mj-ea"/>
              </a:rPr>
              <a:t>の合計は</a:t>
            </a:r>
            <a:r>
              <a:rPr lang="en-US" altLang="ja-JP" sz="1400" dirty="0">
                <a:solidFill>
                  <a:schemeClr val="tx1"/>
                </a:solidFill>
                <a:latin typeface="+mj-ea"/>
              </a:rPr>
              <a:t>60</a:t>
            </a:r>
            <a:r>
              <a:rPr lang="ja-JP" altLang="en-US" sz="1400" dirty="0">
                <a:solidFill>
                  <a:schemeClr val="tx1"/>
                </a:solidFill>
                <a:latin typeface="+mj-ea"/>
              </a:rPr>
              <a:t>兆ドル。</a:t>
            </a:r>
            <a:r>
              <a:rPr lang="ja-JP" altLang="en-US" sz="1400" dirty="0">
                <a:solidFill>
                  <a:schemeClr val="tx1"/>
                </a:solidFill>
                <a:latin typeface="+mj-ea"/>
                <a:ea typeface="+mj-ea"/>
              </a:rPr>
              <a:t>金融資産－株式、債券、預金の総額が</a:t>
            </a:r>
            <a:r>
              <a:rPr lang="en-US" altLang="ja-JP" sz="1400" dirty="0">
                <a:solidFill>
                  <a:schemeClr val="tx1"/>
                </a:solidFill>
                <a:latin typeface="+mj-ea"/>
                <a:ea typeface="+mj-ea"/>
              </a:rPr>
              <a:t>166.8</a:t>
            </a:r>
            <a:r>
              <a:rPr lang="ja-JP" altLang="en-US" sz="1400" dirty="0">
                <a:solidFill>
                  <a:schemeClr val="tx1"/>
                </a:solidFill>
                <a:latin typeface="+mj-ea"/>
                <a:ea typeface="+mj-ea"/>
              </a:rPr>
              <a:t>兆ドル。</a:t>
            </a:r>
            <a:endParaRPr lang="en-US" altLang="ja-JP" sz="1400" dirty="0">
              <a:solidFill>
                <a:schemeClr val="tx1"/>
              </a:solidFill>
              <a:latin typeface="+mj-ea"/>
            </a:endParaRPr>
          </a:p>
          <a:p>
            <a:r>
              <a:rPr lang="ja-JP" altLang="en-US" sz="1400" dirty="0">
                <a:solidFill>
                  <a:schemeClr val="tx1"/>
                </a:solidFill>
                <a:latin typeface="+mj-ea"/>
                <a:ea typeface="+mj-ea"/>
              </a:rPr>
              <a:t>（</a:t>
            </a:r>
            <a:r>
              <a:rPr lang="en-US" altLang="ja-JP" sz="1400" dirty="0">
                <a:solidFill>
                  <a:schemeClr val="tx1"/>
                </a:solidFill>
                <a:latin typeface="+mj-ea"/>
                <a:ea typeface="+mj-ea"/>
              </a:rPr>
              <a:t>07.10</a:t>
            </a:r>
            <a:r>
              <a:rPr lang="ja-JP" altLang="en-US" sz="1400" dirty="0">
                <a:solidFill>
                  <a:schemeClr val="tx1"/>
                </a:solidFill>
                <a:latin typeface="+mj-ea"/>
                <a:ea typeface="+mj-ea"/>
              </a:rPr>
              <a:t>－</a:t>
            </a:r>
            <a:r>
              <a:rPr lang="ja-JP" altLang="en-US" sz="1400" dirty="0">
                <a:solidFill>
                  <a:schemeClr val="tx1"/>
                </a:solidFill>
                <a:latin typeface="+mj-ea"/>
              </a:rPr>
              <a:t>貿易は輸出で</a:t>
            </a:r>
            <a:r>
              <a:rPr lang="en-US" altLang="ja-JP" sz="1400" dirty="0">
                <a:solidFill>
                  <a:schemeClr val="tx1"/>
                </a:solidFill>
                <a:latin typeface="+mj-ea"/>
              </a:rPr>
              <a:t>12</a:t>
            </a:r>
            <a:r>
              <a:rPr lang="ja-JP" altLang="en-US" sz="1400" dirty="0">
                <a:solidFill>
                  <a:schemeClr val="tx1"/>
                </a:solidFill>
                <a:latin typeface="+mj-ea"/>
              </a:rPr>
              <a:t>兆ドル。</a:t>
            </a:r>
            <a:r>
              <a:rPr lang="ja-JP" altLang="en-US" sz="1400" dirty="0">
                <a:solidFill>
                  <a:schemeClr val="tx1"/>
                </a:solidFill>
                <a:latin typeface="+mj-ea"/>
                <a:ea typeface="+mj-ea"/>
              </a:rPr>
              <a:t>株式</a:t>
            </a:r>
            <a:r>
              <a:rPr lang="en-US" altLang="ja-JP" sz="1400" dirty="0">
                <a:solidFill>
                  <a:schemeClr val="tx1"/>
                </a:solidFill>
                <a:latin typeface="+mj-ea"/>
                <a:ea typeface="+mj-ea"/>
              </a:rPr>
              <a:t>65</a:t>
            </a:r>
            <a:r>
              <a:rPr lang="ja-JP" altLang="en-US" sz="1400" dirty="0">
                <a:solidFill>
                  <a:schemeClr val="tx1"/>
                </a:solidFill>
                <a:latin typeface="+mj-ea"/>
                <a:ea typeface="+mj-ea"/>
              </a:rPr>
              <a:t>兆ドル。債券市場</a:t>
            </a:r>
            <a:r>
              <a:rPr lang="en-US" altLang="ja-JP" sz="1400" dirty="0">
                <a:solidFill>
                  <a:schemeClr val="tx1"/>
                </a:solidFill>
                <a:latin typeface="+mj-ea"/>
                <a:ea typeface="+mj-ea"/>
              </a:rPr>
              <a:t>60</a:t>
            </a:r>
            <a:r>
              <a:rPr lang="ja-JP" altLang="en-US" sz="1400" dirty="0">
                <a:solidFill>
                  <a:schemeClr val="tx1"/>
                </a:solidFill>
                <a:latin typeface="+mj-ea"/>
                <a:ea typeface="+mj-ea"/>
              </a:rPr>
              <a:t>兆ドル</a:t>
            </a:r>
            <a:r>
              <a:rPr lang="en-US" altLang="ja-JP" sz="1400" dirty="0">
                <a:solidFill>
                  <a:schemeClr val="tx1"/>
                </a:solidFill>
                <a:latin typeface="+mj-ea"/>
                <a:ea typeface="+mj-ea"/>
              </a:rPr>
              <a:t>(</a:t>
            </a:r>
            <a:r>
              <a:rPr lang="ja-JP" altLang="en-US" sz="1400" dirty="0">
                <a:solidFill>
                  <a:schemeClr val="tx1"/>
                </a:solidFill>
                <a:latin typeface="+mj-ea"/>
                <a:ea typeface="+mj-ea"/>
              </a:rPr>
              <a:t>半分は国債</a:t>
            </a:r>
            <a:r>
              <a:rPr lang="en-US" altLang="ja-JP" sz="1400" dirty="0">
                <a:solidFill>
                  <a:schemeClr val="tx1"/>
                </a:solidFill>
                <a:latin typeface="+mj-ea"/>
                <a:ea typeface="+mj-ea"/>
              </a:rPr>
              <a:t>)</a:t>
            </a:r>
            <a:r>
              <a:rPr lang="ja-JP" altLang="en-US" sz="1400" dirty="0">
                <a:solidFill>
                  <a:schemeClr val="tx1"/>
                </a:solidFill>
                <a:latin typeface="+mj-ea"/>
                <a:ea typeface="+mj-ea"/>
              </a:rPr>
              <a:t>　金融派生品</a:t>
            </a:r>
            <a:r>
              <a:rPr lang="en-US" altLang="ja-JP" sz="1400" dirty="0">
                <a:solidFill>
                  <a:schemeClr val="tx1"/>
                </a:solidFill>
                <a:latin typeface="+mj-ea"/>
                <a:ea typeface="+mj-ea"/>
              </a:rPr>
              <a:t>45</a:t>
            </a:r>
            <a:r>
              <a:rPr lang="ja-JP" altLang="en-US" sz="1400" dirty="0">
                <a:solidFill>
                  <a:schemeClr val="tx1"/>
                </a:solidFill>
                <a:latin typeface="+mj-ea"/>
                <a:ea typeface="+mj-ea"/>
              </a:rPr>
              <a:t>兆ドル。</a:t>
            </a:r>
            <a:r>
              <a:rPr lang="en-US" altLang="ja-JP" sz="1400" dirty="0">
                <a:solidFill>
                  <a:schemeClr val="tx1"/>
                </a:solidFill>
                <a:latin typeface="+mj-ea"/>
                <a:ea typeface="+mj-ea"/>
              </a:rPr>
              <a:t>16</a:t>
            </a:r>
            <a:r>
              <a:rPr lang="ja-JP" altLang="en-US" sz="1400" dirty="0">
                <a:solidFill>
                  <a:schemeClr val="tx1"/>
                </a:solidFill>
                <a:latin typeface="+mj-ea"/>
                <a:ea typeface="+mj-ea"/>
              </a:rPr>
              <a:t>金融機関が</a:t>
            </a:r>
            <a:r>
              <a:rPr lang="en-US" altLang="ja-JP" sz="1400" dirty="0">
                <a:solidFill>
                  <a:schemeClr val="tx1"/>
                </a:solidFill>
                <a:latin typeface="+mj-ea"/>
                <a:ea typeface="+mj-ea"/>
              </a:rPr>
              <a:t>22</a:t>
            </a:r>
            <a:r>
              <a:rPr lang="ja-JP" altLang="en-US" sz="1400" dirty="0">
                <a:solidFill>
                  <a:schemeClr val="tx1"/>
                </a:solidFill>
                <a:latin typeface="+mj-ea"/>
                <a:ea typeface="+mj-ea"/>
              </a:rPr>
              <a:t>兆ドルの資産</a:t>
            </a:r>
            <a:r>
              <a:rPr lang="en-US" altLang="ja-JP" sz="1400" dirty="0">
                <a:solidFill>
                  <a:schemeClr val="tx1"/>
                </a:solidFill>
                <a:latin typeface="+mj-ea"/>
                <a:ea typeface="+mj-ea"/>
              </a:rPr>
              <a:t>)</a:t>
            </a:r>
            <a:endParaRPr lang="en-US" altLang="ja-JP" sz="1400" dirty="0">
              <a:solidFill>
                <a:schemeClr val="tx1"/>
              </a:solidFill>
              <a:latin typeface="+mj-ea"/>
            </a:endParaRPr>
          </a:p>
        </p:txBody>
      </p:sp>
      <p:sp>
        <p:nvSpPr>
          <p:cNvPr id="12" name="正方形/長方形 11"/>
          <p:cNvSpPr/>
          <p:nvPr/>
        </p:nvSpPr>
        <p:spPr>
          <a:xfrm>
            <a:off x="619095" y="5072074"/>
            <a:ext cx="2786082" cy="15716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金融部門への投資は</a:t>
            </a:r>
            <a:r>
              <a:rPr lang="ja-JP" altLang="en-US" sz="1400" dirty="0">
                <a:solidFill>
                  <a:schemeClr val="tx1"/>
                </a:solidFill>
              </a:rPr>
              <a:t>すでに</a:t>
            </a:r>
            <a:r>
              <a:rPr kumimoji="1" lang="ja-JP" altLang="en-US" sz="1400" dirty="0">
                <a:solidFill>
                  <a:schemeClr val="tx1"/>
                </a:solidFill>
              </a:rPr>
              <a:t>作り出された価値から価値を絞り出すに等しい。利益はつくり出すが、新たな価値は創出しない。投資は気まぐれとなり、株や債券の価格は真の価値からかい離する。</a:t>
            </a:r>
            <a:endParaRPr kumimoji="1" lang="ja-JP" altLang="en-US" sz="1400" dirty="0"/>
          </a:p>
        </p:txBody>
      </p:sp>
      <p:sp>
        <p:nvSpPr>
          <p:cNvPr id="13" name="正方形/長方形 12"/>
          <p:cNvSpPr/>
          <p:nvPr/>
        </p:nvSpPr>
        <p:spPr>
          <a:xfrm>
            <a:off x="6732998" y="5143512"/>
            <a:ext cx="2631300" cy="15001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ＭＳ Ｐゴシック" pitchFamily="50" charset="-128"/>
              </a:rPr>
              <a:t>チューリップの球根＝馬</a:t>
            </a:r>
            <a:r>
              <a:rPr lang="en-US" altLang="ja-JP" sz="1400" b="1" dirty="0">
                <a:solidFill>
                  <a:schemeClr val="tx1"/>
                </a:solidFill>
                <a:latin typeface="ＭＳ Ｐゴシック" pitchFamily="50" charset="-128"/>
              </a:rPr>
              <a:t>2</a:t>
            </a:r>
            <a:r>
              <a:rPr lang="ja-JP" altLang="en-US" sz="1400" b="1" dirty="0">
                <a:solidFill>
                  <a:schemeClr val="tx1"/>
                </a:solidFill>
                <a:latin typeface="ＭＳ Ｐゴシック" pitchFamily="50" charset="-128"/>
              </a:rPr>
              <a:t>頭付きの馬車１台</a:t>
            </a:r>
            <a:r>
              <a:rPr lang="ja-JP" altLang="en-US" sz="1400" dirty="0">
                <a:solidFill>
                  <a:schemeClr val="tx1"/>
                </a:solidFill>
                <a:latin typeface="ＭＳ Ｐゴシック" pitchFamily="50" charset="-128"/>
              </a:rPr>
              <a:t>。品種改良であでやかな新種が登場。値が上がり、ある時点から球根の先物取引で投機化した。</a:t>
            </a:r>
            <a:r>
              <a:rPr lang="en-US" altLang="ja-JP" sz="1400" dirty="0">
                <a:solidFill>
                  <a:schemeClr val="tx1"/>
                </a:solidFill>
                <a:latin typeface="ＭＳ Ｐゴシック" pitchFamily="50" charset="-128"/>
              </a:rPr>
              <a:t>17</a:t>
            </a:r>
            <a:r>
              <a:rPr lang="ja-JP" altLang="en-US" sz="1400" dirty="0">
                <a:solidFill>
                  <a:schemeClr val="tx1"/>
                </a:solidFill>
                <a:latin typeface="ＭＳ Ｐゴシック" pitchFamily="50" charset="-128"/>
              </a:rPr>
              <a:t>世紀のオランダの話。</a:t>
            </a:r>
            <a:endParaRPr kumimoji="1" lang="ja-JP" altLang="en-US" sz="14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3845" y="357166"/>
            <a:ext cx="8858312" cy="1214446"/>
          </a:xfrm>
          <a:solidFill>
            <a:schemeClr val="tx2">
              <a:lumMod val="60000"/>
              <a:lumOff val="40000"/>
            </a:schemeClr>
          </a:solidFill>
        </p:spPr>
        <p:txBody>
          <a:bodyPr>
            <a:normAutofit/>
          </a:bodyPr>
          <a:lstStyle/>
          <a:p>
            <a:pPr algn="l" eaLnBrk="1" hangingPunct="1"/>
            <a:r>
              <a:rPr lang="ja-JP" altLang="en-US" sz="2800" b="1" dirty="0">
                <a:solidFill>
                  <a:schemeClr val="bg1"/>
                </a:solidFill>
                <a:latin typeface="+mj-ea"/>
              </a:rPr>
              <a:t>下請け代金遅延等防止法</a:t>
            </a:r>
            <a:br>
              <a:rPr lang="ja-JP" altLang="en-US" sz="2800" b="1" dirty="0">
                <a:solidFill>
                  <a:schemeClr val="bg1"/>
                </a:solidFill>
                <a:latin typeface="+mj-ea"/>
              </a:rPr>
            </a:br>
            <a:r>
              <a:rPr lang="ja-JP" altLang="en-US" sz="2800" b="1" dirty="0">
                <a:solidFill>
                  <a:schemeClr val="bg1"/>
                </a:solidFill>
                <a:latin typeface="+mj-ea"/>
              </a:rPr>
              <a:t>独占禁止法物流特殊指定</a:t>
            </a:r>
          </a:p>
        </p:txBody>
      </p:sp>
      <p:sp>
        <p:nvSpPr>
          <p:cNvPr id="2051" name="Rectangle 3"/>
          <p:cNvSpPr>
            <a:spLocks noGrp="1" noChangeArrowheads="1"/>
          </p:cNvSpPr>
          <p:nvPr>
            <p:ph idx="1"/>
          </p:nvPr>
        </p:nvSpPr>
        <p:spPr>
          <a:xfrm>
            <a:off x="452409" y="1714488"/>
            <a:ext cx="9215502" cy="5143512"/>
          </a:xfrm>
        </p:spPr>
        <p:txBody>
          <a:bodyPr/>
          <a:lstStyle/>
          <a:p>
            <a:pPr eaLnBrk="1" hangingPunct="1"/>
            <a:endParaRPr lang="en-US" altLang="ja-JP" dirty="0"/>
          </a:p>
          <a:p>
            <a:pPr eaLnBrk="1" hangingPunct="1"/>
            <a:endParaRPr lang="ja-JP" altLang="ja-JP" dirty="0"/>
          </a:p>
        </p:txBody>
      </p:sp>
      <p:sp>
        <p:nvSpPr>
          <p:cNvPr id="14" name="スライド番号プレースホルダ 13"/>
          <p:cNvSpPr>
            <a:spLocks noGrp="1"/>
          </p:cNvSpPr>
          <p:nvPr>
            <p:ph type="sldNum" sz="quarter" idx="12"/>
          </p:nvPr>
        </p:nvSpPr>
        <p:spPr/>
        <p:txBody>
          <a:bodyPr/>
          <a:lstStyle/>
          <a:p>
            <a:fld id="{A55F6373-3133-431B-A341-E995000F8430}" type="slidenum">
              <a:rPr lang="en-US" altLang="ja-JP" smtClean="0"/>
              <a:pPr/>
              <a:t>30</a:t>
            </a:fld>
            <a:endParaRPr lang="en-US" altLang="ja-JP"/>
          </a:p>
        </p:txBody>
      </p:sp>
      <p:sp>
        <p:nvSpPr>
          <p:cNvPr id="2052" name="Rectangle 5"/>
          <p:cNvSpPr>
            <a:spLocks noChangeArrowheads="1"/>
          </p:cNvSpPr>
          <p:nvPr/>
        </p:nvSpPr>
        <p:spPr bwMode="auto">
          <a:xfrm>
            <a:off x="5524504" y="714356"/>
            <a:ext cx="2146300" cy="609600"/>
          </a:xfrm>
          <a:prstGeom prst="rect">
            <a:avLst/>
          </a:prstGeom>
          <a:noFill/>
          <a:ln w="9525">
            <a:noFill/>
            <a:miter lim="800000"/>
            <a:headEnd/>
            <a:tailEnd/>
          </a:ln>
        </p:spPr>
        <p:txBody>
          <a:bodyPr wrap="none" anchor="ctr"/>
          <a:lstStyle/>
          <a:p>
            <a:r>
              <a:rPr lang="ja-JP" altLang="en-US" sz="2800" b="1" dirty="0">
                <a:solidFill>
                  <a:schemeClr val="bg1"/>
                </a:solidFill>
                <a:latin typeface="+mj-ea"/>
                <a:ea typeface="+mj-ea"/>
              </a:rPr>
              <a:t>トラック業界の取締強化</a:t>
            </a:r>
          </a:p>
        </p:txBody>
      </p:sp>
      <p:sp>
        <p:nvSpPr>
          <p:cNvPr id="2053" name="AutoShape 6"/>
          <p:cNvSpPr>
            <a:spLocks noChangeArrowheads="1"/>
          </p:cNvSpPr>
          <p:nvPr/>
        </p:nvSpPr>
        <p:spPr bwMode="auto">
          <a:xfrm>
            <a:off x="595282" y="2285993"/>
            <a:ext cx="4375150" cy="4286280"/>
          </a:xfrm>
          <a:prstGeom prst="roundRect">
            <a:avLst>
              <a:gd name="adj" fmla="val 16667"/>
            </a:avLst>
          </a:prstGeom>
          <a:noFill/>
          <a:ln w="9525">
            <a:solidFill>
              <a:schemeClr val="tx1"/>
            </a:solidFill>
            <a:round/>
            <a:headEnd/>
            <a:tailEnd/>
          </a:ln>
        </p:spPr>
        <p:txBody>
          <a:bodyPr anchor="ctr"/>
          <a:lstStyle/>
          <a:p>
            <a:endParaRPr lang="en-US" altLang="ja-JP" b="1" dirty="0">
              <a:latin typeface="ＭＳ Ｐゴシック" pitchFamily="50" charset="-128"/>
            </a:endParaRPr>
          </a:p>
          <a:p>
            <a:r>
              <a:rPr lang="en-US" altLang="ja-JP"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禁止事項</a:t>
            </a:r>
          </a:p>
          <a:p>
            <a:r>
              <a:rPr lang="ja-JP" altLang="en-US" sz="1400" dirty="0">
                <a:latin typeface="ＭＳ Ｐ明朝" pitchFamily="18" charset="-128"/>
                <a:ea typeface="ＭＳ Ｐ明朝" pitchFamily="18" charset="-128"/>
              </a:rPr>
              <a:t>・買いたたき</a:t>
            </a:r>
          </a:p>
          <a:p>
            <a:r>
              <a:rPr lang="ja-JP" altLang="en-US" sz="1400" dirty="0">
                <a:latin typeface="ＭＳ Ｐ明朝" pitchFamily="18" charset="-128"/>
                <a:ea typeface="ＭＳ Ｐ明朝" pitchFamily="18" charset="-128"/>
              </a:rPr>
              <a:t>・代金減額</a:t>
            </a:r>
          </a:p>
          <a:p>
            <a:r>
              <a:rPr lang="ja-JP" altLang="en-US" sz="1400" dirty="0">
                <a:latin typeface="ＭＳ Ｐ明朝" pitchFamily="18" charset="-128"/>
                <a:ea typeface="ＭＳ Ｐ明朝" pitchFamily="18" charset="-128"/>
              </a:rPr>
              <a:t>・支払い代金の支払い遅延</a:t>
            </a:r>
          </a:p>
          <a:p>
            <a:r>
              <a:rPr lang="ja-JP" altLang="en-US" sz="1400" dirty="0">
                <a:latin typeface="ＭＳ Ｐ明朝" pitchFamily="18" charset="-128"/>
                <a:ea typeface="ＭＳ Ｐ明朝" pitchFamily="18" charset="-128"/>
              </a:rPr>
              <a:t>・不当な経済上の利益の提供要請</a:t>
            </a:r>
          </a:p>
          <a:p>
            <a:r>
              <a:rPr lang="ja-JP" altLang="en-US" sz="1400" dirty="0">
                <a:latin typeface="ＭＳ Ｐ明朝" pitchFamily="18" charset="-128"/>
                <a:ea typeface="ＭＳ Ｐ明朝" pitchFamily="18" charset="-128"/>
              </a:rPr>
              <a:t>・不当な給付内容の変更及びやり直し</a:t>
            </a:r>
          </a:p>
          <a:p>
            <a:r>
              <a:rPr lang="ja-JP" altLang="en-US" sz="1400" dirty="0">
                <a:latin typeface="ＭＳ Ｐ明朝" pitchFamily="18" charset="-128"/>
                <a:ea typeface="ＭＳ Ｐ明朝" pitchFamily="18" charset="-128"/>
              </a:rPr>
              <a:t>・割引困難な手形の交付</a:t>
            </a:r>
          </a:p>
          <a:p>
            <a:r>
              <a:rPr lang="ja-JP" altLang="en-US"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義務事項</a:t>
            </a:r>
          </a:p>
          <a:p>
            <a:r>
              <a:rPr lang="ja-JP" altLang="en-US" sz="1400" dirty="0">
                <a:latin typeface="ＭＳ Ｐ明朝" pitchFamily="18" charset="-128"/>
                <a:ea typeface="ＭＳ Ｐ明朝" pitchFamily="18" charset="-128"/>
              </a:rPr>
              <a:t>・書面の交付</a:t>
            </a:r>
          </a:p>
          <a:p>
            <a:r>
              <a:rPr lang="ja-JP" altLang="en-US" sz="1400" dirty="0">
                <a:latin typeface="ＭＳ Ｐ明朝" pitchFamily="18" charset="-128"/>
                <a:ea typeface="ＭＳ Ｐ明朝" pitchFamily="18" charset="-128"/>
              </a:rPr>
              <a:t>・書類の作成、保存</a:t>
            </a:r>
          </a:p>
          <a:p>
            <a:r>
              <a:rPr lang="ja-JP" altLang="en-US" sz="1400" dirty="0">
                <a:latin typeface="ＭＳ Ｐ明朝" pitchFamily="18" charset="-128"/>
                <a:ea typeface="ＭＳ Ｐ明朝" pitchFamily="18" charset="-128"/>
              </a:rPr>
              <a:t>・下請代金の支払期日の定め</a:t>
            </a:r>
          </a:p>
          <a:p>
            <a:r>
              <a:rPr lang="ja-JP" altLang="en-US" sz="1400" dirty="0">
                <a:latin typeface="ＭＳ Ｐ明朝" pitchFamily="18" charset="-128"/>
                <a:ea typeface="ＭＳ Ｐ明朝" pitchFamily="18" charset="-128"/>
              </a:rPr>
              <a:t>・遅延利息の支払</a:t>
            </a:r>
          </a:p>
          <a:p>
            <a:r>
              <a:rPr lang="ja-JP" altLang="en-US"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下請法の改正（</a:t>
            </a:r>
            <a:r>
              <a:rPr lang="en-US" altLang="ja-JP" dirty="0">
                <a:latin typeface="ＭＳ Ｐ明朝" pitchFamily="18" charset="-128"/>
                <a:ea typeface="ＭＳ Ｐ明朝" pitchFamily="18" charset="-128"/>
              </a:rPr>
              <a:t>04.4</a:t>
            </a:r>
            <a:r>
              <a:rPr lang="ja-JP" altLang="en-US" dirty="0">
                <a:latin typeface="ＭＳ Ｐ明朝" pitchFamily="18" charset="-128"/>
                <a:ea typeface="ＭＳ Ｐ明朝" pitchFamily="18" charset="-128"/>
              </a:rPr>
              <a:t>）でトラック運送業</a:t>
            </a:r>
            <a:endParaRPr lang="en-US" altLang="ja-JP" dirty="0">
              <a:latin typeface="ＭＳ Ｐ明朝" pitchFamily="18" charset="-128"/>
              <a:ea typeface="ＭＳ Ｐ明朝" pitchFamily="18" charset="-128"/>
            </a:endParaRPr>
          </a:p>
          <a:p>
            <a:r>
              <a:rPr lang="en-US" altLang="ja-JP" dirty="0">
                <a:latin typeface="ＭＳ Ｐ明朝" pitchFamily="18" charset="-128"/>
                <a:ea typeface="ＭＳ Ｐ明朝" pitchFamily="18" charset="-128"/>
              </a:rPr>
              <a:t>   </a:t>
            </a:r>
            <a:r>
              <a:rPr lang="ja-JP" altLang="en-US" dirty="0">
                <a:latin typeface="ＭＳ Ｐ明朝" pitchFamily="18" charset="-128"/>
                <a:ea typeface="ＭＳ Ｐ明朝" pitchFamily="18" charset="-128"/>
              </a:rPr>
              <a:t>を追加</a:t>
            </a:r>
          </a:p>
          <a:p>
            <a:r>
              <a:rPr lang="ja-JP" altLang="en-US"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課題　違反事例のうちトラック事業が </a:t>
            </a:r>
            <a:endParaRPr lang="en-US" altLang="ja-JP" dirty="0">
              <a:latin typeface="ＭＳ Ｐ明朝" pitchFamily="18" charset="-128"/>
              <a:ea typeface="ＭＳ Ｐ明朝" pitchFamily="18" charset="-128"/>
            </a:endParaRPr>
          </a:p>
          <a:p>
            <a:r>
              <a:rPr lang="en-US" altLang="ja-JP" dirty="0">
                <a:latin typeface="ＭＳ Ｐ明朝" pitchFamily="18" charset="-128"/>
                <a:ea typeface="ＭＳ Ｐ明朝" pitchFamily="18" charset="-128"/>
              </a:rPr>
              <a:t>   </a:t>
            </a:r>
            <a:r>
              <a:rPr lang="ja-JP" altLang="en-US" dirty="0">
                <a:latin typeface="ＭＳ Ｐ明朝" pitchFamily="18" charset="-128"/>
                <a:ea typeface="ＭＳ Ｐ明朝" pitchFamily="18" charset="-128"/>
              </a:rPr>
              <a:t>高い割合</a:t>
            </a:r>
            <a:r>
              <a:rPr lang="ja-JP" altLang="en-US" sz="1400" dirty="0">
                <a:latin typeface="ＭＳ Ｐ明朝" pitchFamily="18" charset="-128"/>
                <a:ea typeface="ＭＳ Ｐ明朝" pitchFamily="18" charset="-128"/>
              </a:rPr>
              <a:t>　勧告　</a:t>
            </a:r>
            <a:r>
              <a:rPr lang="en-US" altLang="ja-JP" sz="1400" dirty="0">
                <a:latin typeface="ＭＳ Ｐ明朝" pitchFamily="18" charset="-128"/>
                <a:ea typeface="ＭＳ Ｐ明朝" pitchFamily="18" charset="-128"/>
              </a:rPr>
              <a:t>11</a:t>
            </a:r>
            <a:r>
              <a:rPr lang="ja-JP" altLang="en-US" sz="1400" dirty="0">
                <a:latin typeface="ＭＳ Ｐ明朝" pitchFamily="18" charset="-128"/>
                <a:ea typeface="ＭＳ Ｐ明朝" pitchFamily="18" charset="-128"/>
              </a:rPr>
              <a:t>件中</a:t>
            </a:r>
            <a:r>
              <a:rPr lang="en-US" altLang="ja-JP" sz="1400" dirty="0">
                <a:latin typeface="ＭＳ Ｐ明朝" pitchFamily="18" charset="-128"/>
                <a:ea typeface="ＭＳ Ｐ明朝" pitchFamily="18" charset="-128"/>
              </a:rPr>
              <a:t>3</a:t>
            </a:r>
            <a:r>
              <a:rPr lang="ja-JP" altLang="en-US" sz="1400" dirty="0">
                <a:latin typeface="ＭＳ Ｐ明朝" pitchFamily="18" charset="-128"/>
                <a:ea typeface="ＭＳ Ｐ明朝" pitchFamily="18" charset="-128"/>
              </a:rPr>
              <a:t>件（</a:t>
            </a:r>
            <a:r>
              <a:rPr lang="en-US" altLang="ja-JP" sz="1400" dirty="0">
                <a:latin typeface="ＭＳ Ｐ明朝" pitchFamily="18" charset="-128"/>
                <a:ea typeface="ＭＳ Ｐ明朝" pitchFamily="18" charset="-128"/>
              </a:rPr>
              <a:t>06</a:t>
            </a:r>
            <a:r>
              <a:rPr lang="ja-JP" altLang="en-US" sz="1400" dirty="0">
                <a:latin typeface="ＭＳ Ｐ明朝" pitchFamily="18" charset="-128"/>
                <a:ea typeface="ＭＳ Ｐ明朝" pitchFamily="18" charset="-128"/>
              </a:rPr>
              <a:t>年）</a:t>
            </a:r>
          </a:p>
          <a:p>
            <a:r>
              <a:rPr lang="ja-JP" altLang="en-US" sz="1400" dirty="0">
                <a:latin typeface="ＭＳ Ｐ明朝" pitchFamily="18" charset="-128"/>
                <a:ea typeface="ＭＳ Ｐ明朝" pitchFamily="18" charset="-128"/>
              </a:rPr>
              <a:t>　　　　　　　　　   その他の違反　</a:t>
            </a:r>
            <a:r>
              <a:rPr lang="en-US" altLang="ja-JP" sz="1400" dirty="0">
                <a:latin typeface="ＭＳ Ｐ明朝" pitchFamily="18" charset="-128"/>
                <a:ea typeface="ＭＳ Ｐ明朝" pitchFamily="18" charset="-128"/>
              </a:rPr>
              <a:t>484</a:t>
            </a:r>
            <a:r>
              <a:rPr lang="ja-JP" altLang="en-US" sz="1400" dirty="0">
                <a:latin typeface="ＭＳ Ｐ明朝" pitchFamily="18" charset="-128"/>
                <a:ea typeface="ＭＳ Ｐ明朝" pitchFamily="18" charset="-128"/>
              </a:rPr>
              <a:t>件中</a:t>
            </a:r>
            <a:r>
              <a:rPr lang="en-US" altLang="ja-JP" sz="1400" dirty="0">
                <a:latin typeface="ＭＳ Ｐ明朝" pitchFamily="18" charset="-128"/>
                <a:ea typeface="ＭＳ Ｐ明朝" pitchFamily="18" charset="-128"/>
              </a:rPr>
              <a:t>165</a:t>
            </a:r>
            <a:r>
              <a:rPr lang="ja-JP" altLang="en-US" sz="1400" dirty="0">
                <a:latin typeface="ＭＳ Ｐ明朝" pitchFamily="18" charset="-128"/>
                <a:ea typeface="ＭＳ Ｐ明朝" pitchFamily="18" charset="-128"/>
              </a:rPr>
              <a:t>件</a:t>
            </a:r>
          </a:p>
        </p:txBody>
      </p:sp>
      <p:sp>
        <p:nvSpPr>
          <p:cNvPr id="2054" name="AutoShape 7"/>
          <p:cNvSpPr>
            <a:spLocks noChangeArrowheads="1"/>
          </p:cNvSpPr>
          <p:nvPr/>
        </p:nvSpPr>
        <p:spPr bwMode="auto">
          <a:xfrm>
            <a:off x="5035553" y="2285992"/>
            <a:ext cx="4275168" cy="4357718"/>
          </a:xfrm>
          <a:prstGeom prst="roundRect">
            <a:avLst>
              <a:gd name="adj" fmla="val 16667"/>
            </a:avLst>
          </a:prstGeom>
          <a:noFill/>
          <a:ln w="9525">
            <a:solidFill>
              <a:schemeClr val="tx1"/>
            </a:solidFill>
            <a:round/>
            <a:headEnd/>
            <a:tailEnd/>
          </a:ln>
        </p:spPr>
        <p:txBody>
          <a:bodyPr anchor="ctr"/>
          <a:lstStyle/>
          <a:p>
            <a:endParaRPr lang="en-US" altLang="ja-JP" dirty="0">
              <a:latin typeface="ＭＳ Ｐ明朝" pitchFamily="18" charset="-128"/>
              <a:ea typeface="ＭＳ Ｐ明朝" pitchFamily="18" charset="-128"/>
            </a:endParaRPr>
          </a:p>
          <a:p>
            <a:endParaRPr lang="en-US" altLang="ja-JP" dirty="0">
              <a:latin typeface="ＭＳ Ｐ明朝" pitchFamily="18" charset="-128"/>
              <a:ea typeface="ＭＳ Ｐ明朝" pitchFamily="18" charset="-128"/>
            </a:endParaRPr>
          </a:p>
          <a:p>
            <a:r>
              <a:rPr lang="en-US" altLang="ja-JP"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禁止事項</a:t>
            </a:r>
          </a:p>
          <a:p>
            <a:r>
              <a:rPr lang="ja-JP" altLang="en-US" sz="1400" dirty="0">
                <a:latin typeface="ＭＳ Ｐ明朝" pitchFamily="18" charset="-128"/>
                <a:ea typeface="ＭＳ Ｐ明朝" pitchFamily="18" charset="-128"/>
              </a:rPr>
              <a:t>・通常支払われる対価に比し、著しく低い代金　</a:t>
            </a:r>
          </a:p>
          <a:p>
            <a:r>
              <a:rPr lang="ja-JP" altLang="en-US" sz="1400" dirty="0">
                <a:latin typeface="ＭＳ Ｐ明朝" pitchFamily="18" charset="-128"/>
                <a:ea typeface="ＭＳ Ｐ明朝" pitchFamily="18" charset="-128"/>
              </a:rPr>
              <a:t>　の額を不当に定めること</a:t>
            </a:r>
          </a:p>
          <a:p>
            <a:r>
              <a:rPr lang="ja-JP" altLang="en-US" sz="1400" dirty="0">
                <a:latin typeface="ＭＳ Ｐ明朝" pitchFamily="18" charset="-128"/>
                <a:ea typeface="ＭＳ Ｐ明朝" pitchFamily="18" charset="-128"/>
              </a:rPr>
              <a:t>・特定物流業者の責に帰すべき理由がないのに</a:t>
            </a:r>
            <a:endParaRPr lang="en-US" altLang="ja-JP" sz="1400" dirty="0">
              <a:latin typeface="ＭＳ Ｐ明朝" pitchFamily="18" charset="-128"/>
              <a:ea typeface="ＭＳ Ｐ明朝" pitchFamily="18" charset="-128"/>
            </a:endParaRPr>
          </a:p>
          <a:p>
            <a:r>
              <a:rPr lang="en-US" altLang="ja-JP" sz="1400" dirty="0">
                <a:latin typeface="ＭＳ Ｐ明朝" pitchFamily="18" charset="-128"/>
                <a:ea typeface="ＭＳ Ｐ明朝" pitchFamily="18" charset="-128"/>
              </a:rPr>
              <a:t>  </a:t>
            </a:r>
            <a:r>
              <a:rPr lang="ja-JP" altLang="en-US" sz="1400" dirty="0">
                <a:latin typeface="ＭＳ Ｐ明朝" pitchFamily="18" charset="-128"/>
                <a:ea typeface="ＭＳ Ｐ明朝" pitchFamily="18" charset="-128"/>
              </a:rPr>
              <a:t>あらかじめ定めた代金の額を減じること</a:t>
            </a:r>
          </a:p>
          <a:p>
            <a:r>
              <a:rPr lang="ja-JP" altLang="en-US" sz="1400" dirty="0">
                <a:latin typeface="ＭＳ Ｐ明朝" pitchFamily="18" charset="-128"/>
                <a:ea typeface="ＭＳ Ｐ明朝" pitchFamily="18" charset="-128"/>
              </a:rPr>
              <a:t>・特定物流事業者の責に帰すべき理由がないの</a:t>
            </a:r>
            <a:endParaRPr lang="en-US" altLang="ja-JP" sz="1400" dirty="0">
              <a:latin typeface="ＭＳ Ｐ明朝" pitchFamily="18" charset="-128"/>
              <a:ea typeface="ＭＳ Ｐ明朝" pitchFamily="18" charset="-128"/>
            </a:endParaRPr>
          </a:p>
          <a:p>
            <a:r>
              <a:rPr lang="en-US" altLang="ja-JP" sz="1400" dirty="0">
                <a:latin typeface="ＭＳ Ｐ明朝" pitchFamily="18" charset="-128"/>
                <a:ea typeface="ＭＳ Ｐ明朝" pitchFamily="18" charset="-128"/>
              </a:rPr>
              <a:t>  </a:t>
            </a:r>
            <a:r>
              <a:rPr lang="ja-JP" altLang="en-US" sz="1400" dirty="0">
                <a:latin typeface="ＭＳ Ｐ明朝" pitchFamily="18" charset="-128"/>
                <a:ea typeface="ＭＳ Ｐ明朝" pitchFamily="18" charset="-128"/>
              </a:rPr>
              <a:t>にあらかじめ定めた支払い期日の経過後なお支</a:t>
            </a:r>
            <a:endParaRPr lang="en-US" altLang="ja-JP" sz="1400" dirty="0">
              <a:latin typeface="ＭＳ Ｐ明朝" pitchFamily="18" charset="-128"/>
              <a:ea typeface="ＭＳ Ｐ明朝" pitchFamily="18" charset="-128"/>
            </a:endParaRPr>
          </a:p>
          <a:p>
            <a:r>
              <a:rPr lang="ja-JP" altLang="en-US" sz="1400" dirty="0">
                <a:latin typeface="ＭＳ Ｐ明朝" pitchFamily="18" charset="-128"/>
                <a:ea typeface="ＭＳ Ｐ明朝" pitchFamily="18" charset="-128"/>
              </a:rPr>
              <a:t>　払わないこと</a:t>
            </a:r>
          </a:p>
          <a:p>
            <a:r>
              <a:rPr lang="ja-JP" altLang="en-US" sz="1400" dirty="0">
                <a:latin typeface="ＭＳ Ｐ明朝" pitchFamily="18" charset="-128"/>
                <a:ea typeface="ＭＳ Ｐ明朝" pitchFamily="18" charset="-128"/>
              </a:rPr>
              <a:t>・自己のために金銭，役務その他経済上の利益</a:t>
            </a:r>
            <a:endParaRPr lang="en-US" altLang="ja-JP" sz="1400" dirty="0">
              <a:latin typeface="ＭＳ Ｐ明朝" pitchFamily="18" charset="-128"/>
              <a:ea typeface="ＭＳ Ｐ明朝" pitchFamily="18" charset="-128"/>
            </a:endParaRPr>
          </a:p>
          <a:p>
            <a:r>
              <a:rPr lang="en-US" altLang="ja-JP" sz="1400" dirty="0">
                <a:latin typeface="ＭＳ Ｐ明朝" pitchFamily="18" charset="-128"/>
                <a:ea typeface="ＭＳ Ｐ明朝" pitchFamily="18" charset="-128"/>
              </a:rPr>
              <a:t>  </a:t>
            </a:r>
            <a:r>
              <a:rPr lang="ja-JP" altLang="en-US" sz="1400" dirty="0">
                <a:latin typeface="ＭＳ Ｐ明朝" pitchFamily="18" charset="-128"/>
                <a:ea typeface="ＭＳ Ｐ明朝" pitchFamily="18" charset="-128"/>
              </a:rPr>
              <a:t>等を提供させること</a:t>
            </a:r>
          </a:p>
          <a:p>
            <a:r>
              <a:rPr lang="ja-JP" altLang="en-US"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独禁法上の特殊指定（</a:t>
            </a:r>
            <a:r>
              <a:rPr lang="en-US" altLang="ja-JP" dirty="0">
                <a:latin typeface="ＭＳ Ｐ明朝" pitchFamily="18" charset="-128"/>
                <a:ea typeface="ＭＳ Ｐ明朝" pitchFamily="18" charset="-128"/>
              </a:rPr>
              <a:t>04.4</a:t>
            </a:r>
            <a:r>
              <a:rPr lang="ja-JP" altLang="en-US" dirty="0">
                <a:latin typeface="ＭＳ Ｐ明朝" pitchFamily="18" charset="-128"/>
                <a:ea typeface="ＭＳ Ｐ明朝" pitchFamily="18" charset="-128"/>
              </a:rPr>
              <a:t>）より、ト　</a:t>
            </a:r>
            <a:endParaRPr lang="en-US" altLang="ja-JP" dirty="0">
              <a:latin typeface="ＭＳ Ｐ明朝" pitchFamily="18" charset="-128"/>
              <a:ea typeface="ＭＳ Ｐ明朝" pitchFamily="18" charset="-128"/>
            </a:endParaRPr>
          </a:p>
          <a:p>
            <a:r>
              <a:rPr lang="ja-JP" altLang="en-US" dirty="0">
                <a:latin typeface="ＭＳ Ｐ明朝" pitchFamily="18" charset="-128"/>
                <a:ea typeface="ＭＳ Ｐ明朝" pitchFamily="18" charset="-128"/>
              </a:rPr>
              <a:t>　 ラック運送業を追加</a:t>
            </a:r>
          </a:p>
          <a:p>
            <a:r>
              <a:rPr lang="ja-JP" altLang="en-US" sz="1600" dirty="0">
                <a:solidFill>
                  <a:schemeClr val="accent1">
                    <a:lumMod val="75000"/>
                  </a:schemeClr>
                </a:solidFill>
                <a:latin typeface="ＭＳ Ｐ明朝" pitchFamily="18" charset="-128"/>
                <a:ea typeface="ＭＳ Ｐ明朝" pitchFamily="18" charset="-128"/>
              </a:rPr>
              <a:t>●</a:t>
            </a:r>
            <a:r>
              <a:rPr lang="ja-JP" altLang="en-US" dirty="0">
                <a:latin typeface="ＭＳ Ｐ明朝" pitchFamily="18" charset="-128"/>
                <a:ea typeface="ＭＳ Ｐ明朝" pitchFamily="18" charset="-128"/>
              </a:rPr>
              <a:t>課題</a:t>
            </a:r>
            <a:r>
              <a:rPr lang="ja-JP" altLang="en-US" sz="1400" dirty="0">
                <a:latin typeface="ＭＳ Ｐ明朝" pitchFamily="18" charset="-128"/>
                <a:ea typeface="ＭＳ Ｐ明朝" pitchFamily="18" charset="-128"/>
              </a:rPr>
              <a:t>　</a:t>
            </a:r>
          </a:p>
          <a:p>
            <a:r>
              <a:rPr lang="ja-JP" altLang="en-US" sz="1400" dirty="0">
                <a:latin typeface="ＭＳ Ｐ明朝" pitchFamily="18" charset="-128"/>
                <a:ea typeface="ＭＳ Ｐ明朝" pitchFamily="18" charset="-128"/>
              </a:rPr>
              <a:t>  問題事例の確認が困難</a:t>
            </a:r>
          </a:p>
          <a:p>
            <a:r>
              <a:rPr lang="ja-JP" altLang="en-US" sz="1400" dirty="0">
                <a:latin typeface="ＭＳ Ｐ明朝" pitchFamily="18" charset="-128"/>
                <a:ea typeface="ＭＳ Ｐ明朝" pitchFamily="18" charset="-128"/>
              </a:rPr>
              <a:t>   （荷主との力関係が影響）</a:t>
            </a:r>
            <a:endParaRPr lang="en-US" altLang="ja-JP" sz="1400" dirty="0">
              <a:latin typeface="ＭＳ Ｐ明朝" pitchFamily="18" charset="-128"/>
              <a:ea typeface="ＭＳ Ｐ明朝" pitchFamily="18" charset="-128"/>
            </a:endParaRPr>
          </a:p>
          <a:p>
            <a:endParaRPr lang="en-US" altLang="ja-JP" sz="1400" dirty="0">
              <a:latin typeface="ＭＳ Ｐ明朝" pitchFamily="18" charset="-128"/>
              <a:ea typeface="ＭＳ Ｐ明朝" pitchFamily="18" charset="-128"/>
            </a:endParaRPr>
          </a:p>
          <a:p>
            <a:endParaRPr lang="ja-JP" altLang="en-US" sz="1400" dirty="0">
              <a:latin typeface="ＭＳ Ｐ明朝" pitchFamily="18" charset="-128"/>
              <a:ea typeface="ＭＳ Ｐ明朝" pitchFamily="18" charset="-128"/>
            </a:endParaRPr>
          </a:p>
          <a:p>
            <a:r>
              <a:rPr lang="en-US" altLang="ja-JP" sz="1400" dirty="0">
                <a:latin typeface="ＭＳ Ｐ明朝" pitchFamily="18" charset="-128"/>
                <a:ea typeface="ＭＳ Ｐ明朝" pitchFamily="18" charset="-128"/>
              </a:rPr>
              <a:t> </a:t>
            </a:r>
          </a:p>
        </p:txBody>
      </p:sp>
      <p:sp>
        <p:nvSpPr>
          <p:cNvPr id="2055" name="AutoShape 8"/>
          <p:cNvSpPr>
            <a:spLocks noChangeArrowheads="1"/>
          </p:cNvSpPr>
          <p:nvPr/>
        </p:nvSpPr>
        <p:spPr bwMode="auto">
          <a:xfrm>
            <a:off x="1309662" y="1857364"/>
            <a:ext cx="3136900" cy="457200"/>
          </a:xfrm>
          <a:prstGeom prst="roundRect">
            <a:avLst>
              <a:gd name="adj" fmla="val 16667"/>
            </a:avLst>
          </a:prstGeom>
          <a:solidFill>
            <a:schemeClr val="bg2">
              <a:lumMod val="90000"/>
            </a:schemeClr>
          </a:solidFill>
          <a:ln w="9525">
            <a:solidFill>
              <a:schemeClr val="tx1"/>
            </a:solidFill>
            <a:round/>
            <a:headEnd/>
            <a:tailEnd/>
          </a:ln>
        </p:spPr>
        <p:txBody>
          <a:bodyPr wrap="none" anchor="ctr"/>
          <a:lstStyle/>
          <a:p>
            <a:pPr algn="ctr"/>
            <a:r>
              <a:rPr lang="ja-JP" altLang="en-US" b="1" dirty="0"/>
              <a:t>下請け代金遅延等防止法</a:t>
            </a:r>
          </a:p>
        </p:txBody>
      </p:sp>
      <p:sp>
        <p:nvSpPr>
          <p:cNvPr id="2056" name="AutoShape 9"/>
          <p:cNvSpPr>
            <a:spLocks noChangeArrowheads="1"/>
          </p:cNvSpPr>
          <p:nvPr/>
        </p:nvSpPr>
        <p:spPr bwMode="auto">
          <a:xfrm>
            <a:off x="5595942" y="1857364"/>
            <a:ext cx="3136900" cy="457200"/>
          </a:xfrm>
          <a:prstGeom prst="roundRect">
            <a:avLst>
              <a:gd name="adj" fmla="val 16667"/>
            </a:avLst>
          </a:prstGeom>
          <a:solidFill>
            <a:schemeClr val="bg2">
              <a:lumMod val="90000"/>
            </a:schemeClr>
          </a:solidFill>
          <a:ln w="9525">
            <a:solidFill>
              <a:schemeClr val="tx1"/>
            </a:solidFill>
            <a:round/>
            <a:headEnd/>
            <a:tailEnd/>
          </a:ln>
        </p:spPr>
        <p:txBody>
          <a:bodyPr wrap="none" anchor="ctr"/>
          <a:lstStyle/>
          <a:p>
            <a:pPr algn="ctr"/>
            <a:r>
              <a:rPr lang="ja-JP" altLang="en-US" b="1" dirty="0"/>
              <a:t>独占禁止法　物流特殊指定</a:t>
            </a:r>
          </a:p>
        </p:txBody>
      </p:sp>
      <p:sp>
        <p:nvSpPr>
          <p:cNvPr id="2058" name="AutoShape 11"/>
          <p:cNvSpPr>
            <a:spLocks noChangeArrowheads="1"/>
          </p:cNvSpPr>
          <p:nvPr/>
        </p:nvSpPr>
        <p:spPr bwMode="auto">
          <a:xfrm>
            <a:off x="6524639" y="2357431"/>
            <a:ext cx="2500330" cy="533400"/>
          </a:xfrm>
          <a:prstGeom prst="wedgeRoundRectCallout">
            <a:avLst>
              <a:gd name="adj1" fmla="val -50486"/>
              <a:gd name="adj2" fmla="val 19546"/>
              <a:gd name="adj3" fmla="val 16667"/>
            </a:avLst>
          </a:prstGeom>
          <a:solidFill>
            <a:srgbClr val="FB9F8D"/>
          </a:solidFill>
          <a:ln w="9525">
            <a:noFill/>
            <a:miter lim="800000"/>
            <a:headEnd/>
            <a:tailEnd/>
          </a:ln>
        </p:spPr>
        <p:txBody>
          <a:bodyPr/>
          <a:lstStyle/>
          <a:p>
            <a:pPr algn="ctr"/>
            <a:r>
              <a:rPr lang="ja-JP" altLang="en-US" sz="2800" b="1" dirty="0"/>
              <a:t>異業種</a:t>
            </a:r>
            <a:r>
              <a:rPr lang="ja-JP" altLang="en-US" sz="2800" b="1" dirty="0">
                <a:solidFill>
                  <a:srgbClr val="FF0000"/>
                </a:solidFill>
              </a:rPr>
              <a:t> </a:t>
            </a:r>
            <a:r>
              <a:rPr lang="ja-JP" altLang="en-US" b="1" dirty="0"/>
              <a:t>間の取引</a:t>
            </a:r>
          </a:p>
        </p:txBody>
      </p:sp>
      <p:sp>
        <p:nvSpPr>
          <p:cNvPr id="2059" name="Rectangle 12"/>
          <p:cNvSpPr>
            <a:spLocks noChangeArrowheads="1"/>
          </p:cNvSpPr>
          <p:nvPr/>
        </p:nvSpPr>
        <p:spPr bwMode="auto">
          <a:xfrm>
            <a:off x="6596074" y="428604"/>
            <a:ext cx="2724150" cy="3048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ltLang="ja-JP" sz="1400" b="1" dirty="0">
                <a:latin typeface="ＭＳ Ｐゴシック" pitchFamily="50" charset="-128"/>
              </a:rPr>
              <a:t>08.2/27</a:t>
            </a:r>
            <a:r>
              <a:rPr lang="ja-JP" altLang="en-US" sz="1400" b="1" dirty="0">
                <a:latin typeface="ＭＳ Ｐゴシック" pitchFamily="50" charset="-128"/>
              </a:rPr>
              <a:t>　　国交省説明資料</a:t>
            </a:r>
          </a:p>
        </p:txBody>
      </p:sp>
      <p:sp>
        <p:nvSpPr>
          <p:cNvPr id="15" name="右矢印 14"/>
          <p:cNvSpPr/>
          <p:nvPr/>
        </p:nvSpPr>
        <p:spPr>
          <a:xfrm>
            <a:off x="4810124" y="857232"/>
            <a:ext cx="57785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 12"/>
          <p:cNvSpPr/>
          <p:nvPr/>
        </p:nvSpPr>
        <p:spPr>
          <a:xfrm>
            <a:off x="2166918" y="2428868"/>
            <a:ext cx="2559050" cy="500066"/>
          </a:xfrm>
          <a:prstGeom prst="roundRect">
            <a:avLst>
              <a:gd name="adj" fmla="val 27465"/>
            </a:avLst>
          </a:prstGeom>
          <a:solidFill>
            <a:srgbClr val="FB9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2800" b="1" dirty="0">
              <a:solidFill>
                <a:schemeClr val="tx1"/>
              </a:solidFill>
            </a:endParaRPr>
          </a:p>
          <a:p>
            <a:pPr>
              <a:lnSpc>
                <a:spcPct val="150000"/>
              </a:lnSpc>
            </a:pPr>
            <a:r>
              <a:rPr lang="ja-JP" altLang="en-US" sz="2800" b="1" dirty="0">
                <a:solidFill>
                  <a:schemeClr val="tx1"/>
                </a:solidFill>
              </a:rPr>
              <a:t>同業種</a:t>
            </a:r>
            <a:r>
              <a:rPr lang="ja-JP" altLang="en-US" sz="2800" b="1" dirty="0">
                <a:solidFill>
                  <a:srgbClr val="FF0000"/>
                </a:solidFill>
              </a:rPr>
              <a:t> </a:t>
            </a:r>
            <a:r>
              <a:rPr lang="ja-JP" altLang="en-US" b="1" dirty="0">
                <a:solidFill>
                  <a:schemeClr val="tx1"/>
                </a:solidFill>
              </a:rPr>
              <a:t>間の取引</a:t>
            </a:r>
            <a:endParaRPr lang="en-US" altLang="ja-JP" b="1" dirty="0">
              <a:solidFill>
                <a:schemeClr val="tx1"/>
              </a:solidFill>
            </a:endParaRPr>
          </a:p>
          <a:p>
            <a:pPr>
              <a:lnSpc>
                <a:spcPct val="150000"/>
              </a:lnSpc>
            </a:pPr>
            <a:endParaRPr lang="ja-JP" altLang="en-US" b="1" dirty="0">
              <a:solidFill>
                <a:schemeClr val="tx1"/>
              </a:solidFill>
            </a:endParaRPr>
          </a:p>
          <a:p>
            <a:pPr algn="ct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sz="3100" b="1" dirty="0">
                <a:solidFill>
                  <a:srgbClr val="FF0000"/>
                </a:solidFill>
              </a:rPr>
              <a:t>注目</a:t>
            </a:r>
            <a:r>
              <a:rPr kumimoji="1" lang="ja-JP" altLang="en-US" sz="3100" b="1" dirty="0">
                <a:solidFill>
                  <a:schemeClr val="tx1"/>
                </a:solidFill>
              </a:rPr>
              <a:t>すべき荷主・業界の動き</a:t>
            </a:r>
            <a:r>
              <a:rPr kumimoji="1" lang="ja-JP" altLang="en-US" sz="1800" b="1" dirty="0">
                <a:solidFill>
                  <a:schemeClr val="tx1"/>
                </a:solidFill>
                <a:latin typeface="+mj-ea"/>
              </a:rPr>
              <a:t>（</a:t>
            </a:r>
            <a:r>
              <a:rPr lang="ja-JP" altLang="en-US" sz="1800" b="1" dirty="0">
                <a:solidFill>
                  <a:schemeClr val="tx1"/>
                </a:solidFill>
                <a:latin typeface="+mj-ea"/>
              </a:rPr>
              <a:t>「日本のトラック輸送産業</a:t>
            </a:r>
            <a:r>
              <a:rPr lang="en-US" altLang="ja-JP" sz="1800" b="1" dirty="0">
                <a:solidFill>
                  <a:schemeClr val="tx1"/>
                </a:solidFill>
                <a:latin typeface="+mj-ea"/>
              </a:rPr>
              <a:t>2008</a:t>
            </a:r>
            <a:r>
              <a:rPr lang="ja-JP" altLang="en-US" sz="1800" b="1" dirty="0">
                <a:solidFill>
                  <a:schemeClr val="tx1"/>
                </a:solidFill>
                <a:latin typeface="+mj-ea"/>
              </a:rPr>
              <a:t>」全ト協による</a:t>
            </a:r>
            <a:r>
              <a:rPr lang="en-US" altLang="ja-JP" sz="1800" b="1" dirty="0">
                <a:solidFill>
                  <a:schemeClr val="tx1"/>
                </a:solidFill>
                <a:latin typeface="+mj-ea"/>
              </a:rPr>
              <a:t>)</a:t>
            </a:r>
            <a:br>
              <a:rPr lang="ja-JP" altLang="en-US" sz="2800" dirty="0"/>
            </a:br>
            <a:endParaRPr kumimoji="1" lang="ja-JP" altLang="en-US" sz="2800" b="1" dirty="0"/>
          </a:p>
        </p:txBody>
      </p:sp>
      <p:sp>
        <p:nvSpPr>
          <p:cNvPr id="3" name="コンテンツ プレースホルダ 2"/>
          <p:cNvSpPr>
            <a:spLocks noGrp="1"/>
          </p:cNvSpPr>
          <p:nvPr>
            <p:ph idx="1"/>
          </p:nvPr>
        </p:nvSpPr>
        <p:spPr>
          <a:xfrm>
            <a:off x="452406" y="1714488"/>
            <a:ext cx="9177370" cy="4400552"/>
          </a:xfrm>
          <a:solidFill>
            <a:srgbClr val="FFFF99"/>
          </a:solidFill>
          <a:ln>
            <a:solidFill>
              <a:schemeClr val="tx1"/>
            </a:solidFill>
          </a:ln>
        </p:spPr>
        <p:txBody>
          <a:bodyPr/>
          <a:lstStyle/>
          <a:p>
            <a:pPr>
              <a:spcBef>
                <a:spcPts val="0"/>
              </a:spcBef>
              <a:buNone/>
            </a:pPr>
            <a:r>
              <a:rPr lang="ja-JP" altLang="en-US" sz="2800" b="1" dirty="0">
                <a:latin typeface="+mj-ea"/>
                <a:ea typeface="+mj-ea"/>
              </a:rPr>
              <a:t>「全ト協」の効率化対策</a:t>
            </a:r>
            <a:endParaRPr lang="en-US" altLang="ja-JP" sz="2800" b="1" dirty="0">
              <a:latin typeface="+mj-ea"/>
              <a:ea typeface="+mj-ea"/>
            </a:endParaRPr>
          </a:p>
          <a:p>
            <a:pPr>
              <a:spcBef>
                <a:spcPts val="0"/>
              </a:spcBef>
              <a:buNone/>
            </a:pPr>
            <a:r>
              <a:rPr lang="ja-JP" altLang="en-US" sz="1800" dirty="0">
                <a:latin typeface="+mj-ea"/>
                <a:ea typeface="+mj-ea"/>
              </a:rPr>
              <a:t>・品質保証国際規格</a:t>
            </a:r>
            <a:r>
              <a:rPr lang="en-US" altLang="ja-JP" sz="1800" dirty="0">
                <a:latin typeface="+mj-ea"/>
                <a:ea typeface="+mj-ea"/>
              </a:rPr>
              <a:t>ISO</a:t>
            </a:r>
            <a:r>
              <a:rPr lang="ja-JP" altLang="en-US" sz="1800" dirty="0">
                <a:latin typeface="+mj-ea"/>
                <a:ea typeface="+mj-ea"/>
              </a:rPr>
              <a:t>認証取得の実態調査</a:t>
            </a:r>
            <a:endParaRPr lang="en-US" altLang="ja-JP" sz="1800" dirty="0">
              <a:latin typeface="+mj-ea"/>
              <a:ea typeface="+mj-ea"/>
            </a:endParaRPr>
          </a:p>
          <a:p>
            <a:pPr>
              <a:spcBef>
                <a:spcPts val="0"/>
              </a:spcBef>
              <a:buNone/>
            </a:pPr>
            <a:r>
              <a:rPr lang="ja-JP" altLang="en-US" sz="1800" dirty="0">
                <a:latin typeface="+mj-ea"/>
                <a:ea typeface="+mj-ea"/>
              </a:rPr>
              <a:t>・リサイクル物流の調査</a:t>
            </a:r>
            <a:endParaRPr lang="en-US" altLang="ja-JP" sz="1800" dirty="0">
              <a:latin typeface="+mj-ea"/>
              <a:ea typeface="+mj-ea"/>
            </a:endParaRPr>
          </a:p>
          <a:p>
            <a:pPr>
              <a:spcBef>
                <a:spcPts val="0"/>
              </a:spcBef>
              <a:buNone/>
            </a:pPr>
            <a:r>
              <a:rPr lang="ja-JP" altLang="en-US" sz="1800" dirty="0">
                <a:latin typeface="+mj-ea"/>
                <a:ea typeface="+mj-ea"/>
              </a:rPr>
              <a:t>・静脈物流システムの調査</a:t>
            </a:r>
            <a:endParaRPr lang="en-US" altLang="ja-JP" sz="1800" dirty="0">
              <a:latin typeface="+mj-ea"/>
              <a:ea typeface="+mj-ea"/>
            </a:endParaRPr>
          </a:p>
          <a:p>
            <a:pPr>
              <a:spcBef>
                <a:spcPts val="0"/>
              </a:spcBef>
              <a:buNone/>
            </a:pPr>
            <a:r>
              <a:rPr lang="ja-JP" altLang="en-US" sz="1800" dirty="0">
                <a:latin typeface="+mj-ea"/>
                <a:ea typeface="+mj-ea"/>
              </a:rPr>
              <a:t>・トラックの共同運行や共同集配対策</a:t>
            </a:r>
            <a:endParaRPr lang="en-US" altLang="ja-JP" sz="1800" dirty="0">
              <a:latin typeface="+mj-ea"/>
              <a:ea typeface="+mj-ea"/>
            </a:endParaRPr>
          </a:p>
          <a:p>
            <a:pPr>
              <a:spcBef>
                <a:spcPts val="0"/>
              </a:spcBef>
              <a:buNone/>
            </a:pPr>
            <a:r>
              <a:rPr lang="ja-JP" altLang="en-US" sz="1800" dirty="0">
                <a:latin typeface="+mj-ea"/>
                <a:ea typeface="+mj-ea"/>
              </a:rPr>
              <a:t>・車両の効率化対策</a:t>
            </a:r>
            <a:endParaRPr lang="en-US" altLang="ja-JP" sz="1800" dirty="0">
              <a:latin typeface="+mj-ea"/>
              <a:ea typeface="+mj-ea"/>
            </a:endParaRPr>
          </a:p>
          <a:p>
            <a:pPr>
              <a:spcBef>
                <a:spcPts val="0"/>
              </a:spcBef>
              <a:buNone/>
            </a:pPr>
            <a:r>
              <a:rPr lang="ja-JP" altLang="en-US" sz="2800" b="1" dirty="0">
                <a:latin typeface="+mj-ea"/>
                <a:ea typeface="+mj-ea"/>
              </a:rPr>
              <a:t>政府</a:t>
            </a:r>
            <a:r>
              <a:rPr lang="ja-JP" altLang="en-US" sz="1800" dirty="0">
                <a:latin typeface="+mj-ea"/>
                <a:ea typeface="+mj-ea"/>
              </a:rPr>
              <a:t>は</a:t>
            </a:r>
            <a:r>
              <a:rPr lang="ja-JP" altLang="en-US" sz="1800" dirty="0">
                <a:latin typeface="+mj-ea"/>
              </a:rPr>
              <a:t>「グリーン物流パートナーシップ会議」</a:t>
            </a:r>
            <a:endParaRPr lang="en-US" altLang="ja-JP" sz="1800" dirty="0">
              <a:latin typeface="+mj-ea"/>
            </a:endParaRPr>
          </a:p>
          <a:p>
            <a:pPr>
              <a:spcBef>
                <a:spcPts val="0"/>
              </a:spcBef>
              <a:buNone/>
            </a:pPr>
            <a:r>
              <a:rPr lang="en-US" altLang="ja-JP" sz="1800" dirty="0">
                <a:latin typeface="+mj-ea"/>
              </a:rPr>
              <a:t>(05.4</a:t>
            </a:r>
            <a:r>
              <a:rPr lang="ja-JP" altLang="en-US" sz="1800" dirty="0">
                <a:latin typeface="+mj-ea"/>
              </a:rPr>
              <a:t>設立、国交省、経産省</a:t>
            </a:r>
            <a:r>
              <a:rPr lang="en-US" altLang="ja-JP" sz="1800" dirty="0">
                <a:latin typeface="+mj-ea"/>
              </a:rPr>
              <a:t>)</a:t>
            </a:r>
            <a:r>
              <a:rPr lang="ja-JP" altLang="en-US" sz="1800" dirty="0">
                <a:latin typeface="+mj-ea"/>
              </a:rPr>
              <a:t>を設置。</a:t>
            </a:r>
            <a:endParaRPr lang="en-US" altLang="ja-JP" sz="1800" dirty="0">
              <a:latin typeface="+mj-ea"/>
            </a:endParaRPr>
          </a:p>
          <a:p>
            <a:pPr>
              <a:spcBef>
                <a:spcPts val="0"/>
              </a:spcBef>
              <a:buNone/>
            </a:pPr>
            <a:r>
              <a:rPr lang="ja-JP" altLang="en-US" sz="1800" dirty="0">
                <a:latin typeface="+mj-ea"/>
              </a:rPr>
              <a:t>複合一貫輸送－トラック輸送効率化、鉄道・海</a:t>
            </a:r>
            <a:endParaRPr lang="en-US" altLang="ja-JP" sz="1800" dirty="0">
              <a:latin typeface="+mj-ea"/>
            </a:endParaRPr>
          </a:p>
          <a:p>
            <a:pPr>
              <a:spcBef>
                <a:spcPts val="0"/>
              </a:spcBef>
              <a:buNone/>
            </a:pPr>
            <a:r>
              <a:rPr lang="ja-JP" altLang="en-US" sz="1800" dirty="0">
                <a:latin typeface="+mj-ea"/>
              </a:rPr>
              <a:t>運へのモーダルシフト、物流センター集約化に</a:t>
            </a:r>
            <a:endParaRPr lang="en-US" altLang="ja-JP" sz="1800" dirty="0">
              <a:latin typeface="+mj-ea"/>
            </a:endParaRPr>
          </a:p>
          <a:p>
            <a:pPr>
              <a:spcBef>
                <a:spcPts val="0"/>
              </a:spcBef>
              <a:buNone/>
            </a:pPr>
            <a:r>
              <a:rPr lang="ja-JP" altLang="en-US" sz="1800" dirty="0">
                <a:latin typeface="+mj-ea"/>
              </a:rPr>
              <a:t>補助金を出している。</a:t>
            </a:r>
            <a:endParaRPr lang="en-US" altLang="ja-JP" sz="1800" dirty="0">
              <a:latin typeface="+mj-ea"/>
            </a:endParaRPr>
          </a:p>
          <a:p>
            <a:pPr>
              <a:spcBef>
                <a:spcPts val="0"/>
              </a:spcBef>
              <a:buNone/>
            </a:pPr>
            <a:r>
              <a:rPr lang="ja-JP" altLang="en-US" sz="2800" b="1" dirty="0">
                <a:latin typeface="+mj-ea"/>
              </a:rPr>
              <a:t>都市内の共同集配</a:t>
            </a:r>
            <a:r>
              <a:rPr lang="ja-JP" altLang="en-US" sz="1800" dirty="0">
                <a:latin typeface="+mj-ea"/>
              </a:rPr>
              <a:t>－「都市内物流ト</a:t>
            </a:r>
            <a:endParaRPr lang="en-US" altLang="ja-JP" sz="1800" dirty="0">
              <a:latin typeface="+mj-ea"/>
            </a:endParaRPr>
          </a:p>
          <a:p>
            <a:pPr>
              <a:spcBef>
                <a:spcPts val="0"/>
              </a:spcBef>
              <a:buNone/>
            </a:pPr>
            <a:r>
              <a:rPr lang="ja-JP" altLang="en-US" sz="1800" dirty="0" err="1">
                <a:latin typeface="+mj-ea"/>
              </a:rPr>
              <a:t>ー</a:t>
            </a:r>
            <a:r>
              <a:rPr lang="ja-JP" altLang="en-US" sz="1800" dirty="0">
                <a:latin typeface="+mj-ea"/>
              </a:rPr>
              <a:t>タルプラン」で－モデル事業を創設した。</a:t>
            </a:r>
            <a:endParaRPr lang="en-US" altLang="ja-JP" sz="1800" dirty="0">
              <a:latin typeface="+mj-ea"/>
            </a:endParaRPr>
          </a:p>
          <a:p>
            <a:pPr>
              <a:spcBef>
                <a:spcPts val="0"/>
              </a:spcBef>
              <a:buNone/>
            </a:pPr>
            <a:endParaRPr lang="en-US" altLang="ja-JP" sz="1800" dirty="0">
              <a:latin typeface="+mj-ea"/>
            </a:endParaRPr>
          </a:p>
          <a:p>
            <a:pPr>
              <a:spcBef>
                <a:spcPts val="0"/>
              </a:spcBef>
              <a:buNone/>
            </a:pPr>
            <a:endParaRPr lang="en-US" altLang="ja-JP" sz="1800" dirty="0">
              <a:latin typeface="+mj-ea"/>
              <a:ea typeface="+mj-ea"/>
            </a:endParaRPr>
          </a:p>
          <a:p>
            <a:endParaRPr kumimoji="1" lang="ja-JP" altLang="en-US" dirty="0"/>
          </a:p>
        </p:txBody>
      </p:sp>
      <p:sp>
        <p:nvSpPr>
          <p:cNvPr id="4" name="スライド番号プレースホルダ 3"/>
          <p:cNvSpPr>
            <a:spLocks noGrp="1"/>
          </p:cNvSpPr>
          <p:nvPr>
            <p:ph type="sldNum" sz="quarter" idx="12"/>
          </p:nvPr>
        </p:nvSpPr>
        <p:spPr/>
        <p:txBody>
          <a:bodyPr/>
          <a:lstStyle/>
          <a:p>
            <a:fld id="{A55F6373-3133-431B-A341-E995000F8430}" type="slidenum">
              <a:rPr lang="en-US" altLang="ja-JP" smtClean="0"/>
              <a:pPr/>
              <a:t>31</a:t>
            </a:fld>
            <a:endParaRPr lang="en-US" altLang="ja-JP"/>
          </a:p>
        </p:txBody>
      </p:sp>
      <p:sp>
        <p:nvSpPr>
          <p:cNvPr id="6" name="正方形/長方形 5"/>
          <p:cNvSpPr/>
          <p:nvPr/>
        </p:nvSpPr>
        <p:spPr>
          <a:xfrm>
            <a:off x="5238756" y="2428868"/>
            <a:ext cx="4357718" cy="40005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dirty="0">
                <a:solidFill>
                  <a:schemeClr val="tx1"/>
                </a:solidFill>
              </a:rPr>
              <a:t>●</a:t>
            </a:r>
            <a:r>
              <a:rPr lang="en-US" altLang="ja-JP" dirty="0">
                <a:solidFill>
                  <a:schemeClr val="tx1"/>
                </a:solidFill>
              </a:rPr>
              <a:t>SCM</a:t>
            </a:r>
            <a:r>
              <a:rPr lang="ja-JP" altLang="en-US" dirty="0">
                <a:solidFill>
                  <a:schemeClr val="tx1"/>
                </a:solidFill>
              </a:rPr>
              <a:t>（</a:t>
            </a:r>
            <a:r>
              <a:rPr lang="en-US" altLang="ja-JP" dirty="0">
                <a:solidFill>
                  <a:schemeClr val="tx1"/>
                </a:solidFill>
              </a:rPr>
              <a:t>Supply Chain</a:t>
            </a:r>
            <a:r>
              <a:rPr lang="ja-JP" altLang="en-US" dirty="0">
                <a:solidFill>
                  <a:schemeClr val="tx1"/>
                </a:solidFill>
              </a:rPr>
              <a:t> </a:t>
            </a:r>
            <a:r>
              <a:rPr lang="en-US" altLang="ja-JP" dirty="0">
                <a:solidFill>
                  <a:schemeClr val="tx1"/>
                </a:solidFill>
              </a:rPr>
              <a:t>Management )</a:t>
            </a:r>
            <a:r>
              <a:rPr lang="ja-JP" altLang="en-US" dirty="0">
                <a:solidFill>
                  <a:schemeClr val="tx1"/>
                </a:solidFill>
              </a:rPr>
              <a:t>－原料　</a:t>
            </a:r>
            <a:endParaRPr lang="en-US" altLang="ja-JP" dirty="0">
              <a:solidFill>
                <a:schemeClr val="tx1"/>
              </a:solidFill>
            </a:endParaRPr>
          </a:p>
          <a:p>
            <a:pPr>
              <a:buNone/>
            </a:pPr>
            <a:r>
              <a:rPr lang="ja-JP" altLang="en-US" dirty="0">
                <a:solidFill>
                  <a:schemeClr val="tx1"/>
                </a:solidFill>
              </a:rPr>
              <a:t>　 や部品調達から、生産、物流・在庫管理、</a:t>
            </a:r>
            <a:endParaRPr lang="en-US" altLang="ja-JP" dirty="0">
              <a:solidFill>
                <a:schemeClr val="tx1"/>
              </a:solidFill>
            </a:endParaRPr>
          </a:p>
          <a:p>
            <a:pPr>
              <a:buNone/>
            </a:pPr>
            <a:r>
              <a:rPr lang="en-US" altLang="ja-JP" dirty="0">
                <a:solidFill>
                  <a:schemeClr val="tx1"/>
                </a:solidFill>
              </a:rPr>
              <a:t>    </a:t>
            </a:r>
            <a:r>
              <a:rPr lang="ja-JP" altLang="en-US" dirty="0">
                <a:solidFill>
                  <a:schemeClr val="tx1"/>
                </a:solidFill>
              </a:rPr>
              <a:t>販売まで、商品供給に関係するすべての  </a:t>
            </a:r>
            <a:endParaRPr lang="en-US" altLang="ja-JP" dirty="0">
              <a:solidFill>
                <a:schemeClr val="tx1"/>
              </a:solidFill>
            </a:endParaRPr>
          </a:p>
          <a:p>
            <a:pPr>
              <a:buNone/>
            </a:pPr>
            <a:r>
              <a:rPr lang="en-US" altLang="ja-JP" dirty="0">
                <a:solidFill>
                  <a:schemeClr val="tx1"/>
                </a:solidFill>
              </a:rPr>
              <a:t>    </a:t>
            </a:r>
            <a:r>
              <a:rPr lang="ja-JP" altLang="en-US" dirty="0">
                <a:solidFill>
                  <a:schemeClr val="tx1"/>
                </a:solidFill>
              </a:rPr>
              <a:t>企業が販売・生産・在庫の情報を共有し、</a:t>
            </a:r>
            <a:endParaRPr lang="en-US" altLang="ja-JP" dirty="0">
              <a:solidFill>
                <a:schemeClr val="tx1"/>
              </a:solidFill>
            </a:endParaRPr>
          </a:p>
          <a:p>
            <a:pPr>
              <a:buNone/>
            </a:pPr>
            <a:r>
              <a:rPr lang="en-US" altLang="ja-JP" dirty="0">
                <a:solidFill>
                  <a:schemeClr val="tx1"/>
                </a:solidFill>
              </a:rPr>
              <a:t>    </a:t>
            </a:r>
            <a:r>
              <a:rPr lang="ja-JP" altLang="en-US" dirty="0">
                <a:solidFill>
                  <a:schemeClr val="tx1"/>
                </a:solidFill>
              </a:rPr>
              <a:t>一元的に管理する手法。</a:t>
            </a:r>
            <a:endParaRPr lang="en-US" altLang="ja-JP" dirty="0">
              <a:solidFill>
                <a:schemeClr val="tx1"/>
              </a:solidFill>
            </a:endParaRPr>
          </a:p>
          <a:p>
            <a:r>
              <a:rPr lang="ja-JP" altLang="en-US" dirty="0">
                <a:solidFill>
                  <a:schemeClr val="tx1"/>
                </a:solidFill>
                <a:latin typeface="+mj-ea"/>
              </a:rPr>
              <a:t>●</a:t>
            </a:r>
            <a:r>
              <a:rPr lang="ja-JP" altLang="en-US" dirty="0">
                <a:solidFill>
                  <a:schemeClr val="tx1"/>
                </a:solidFill>
              </a:rPr>
              <a:t>物流部門のアウトソーシング－部分的委</a:t>
            </a:r>
            <a:endParaRPr lang="en-US" altLang="ja-JP" dirty="0">
              <a:solidFill>
                <a:schemeClr val="tx1"/>
              </a:solidFill>
            </a:endParaRPr>
          </a:p>
          <a:p>
            <a:r>
              <a:rPr lang="en-US" altLang="ja-JP" dirty="0">
                <a:solidFill>
                  <a:schemeClr val="tx1"/>
                </a:solidFill>
              </a:rPr>
              <a:t>    </a:t>
            </a:r>
            <a:r>
              <a:rPr lang="ja-JP" altLang="en-US" dirty="0">
                <a:solidFill>
                  <a:schemeClr val="tx1"/>
                </a:solidFill>
              </a:rPr>
              <a:t>託化、包括的委託</a:t>
            </a:r>
            <a:endParaRPr lang="en-US" altLang="ja-JP" dirty="0">
              <a:solidFill>
                <a:schemeClr val="tx1"/>
              </a:solidFill>
            </a:endParaRPr>
          </a:p>
          <a:p>
            <a:pPr>
              <a:buNone/>
            </a:pPr>
            <a:r>
              <a:rPr lang="ja-JP" altLang="en-US" b="1" dirty="0">
                <a:solidFill>
                  <a:schemeClr val="tx1"/>
                </a:solidFill>
              </a:rPr>
              <a:t>●３ＰＬ</a:t>
            </a:r>
            <a:r>
              <a:rPr lang="en-US" altLang="ja-JP" dirty="0">
                <a:solidFill>
                  <a:schemeClr val="tx1"/>
                </a:solidFill>
                <a:latin typeface="+mj-ea"/>
              </a:rPr>
              <a:t>(</a:t>
            </a:r>
            <a:r>
              <a:rPr lang="ja-JP" altLang="en-US" dirty="0">
                <a:solidFill>
                  <a:schemeClr val="tx1"/>
                </a:solidFill>
                <a:latin typeface="+mj-ea"/>
              </a:rPr>
              <a:t>サード・パーティ・ロジスティクス）－</a:t>
            </a:r>
            <a:endParaRPr lang="en-US" altLang="ja-JP" dirty="0">
              <a:solidFill>
                <a:schemeClr val="tx1"/>
              </a:solidFill>
              <a:latin typeface="+mj-ea"/>
            </a:endParaRPr>
          </a:p>
          <a:p>
            <a:pPr>
              <a:buNone/>
            </a:pPr>
            <a:r>
              <a:rPr lang="en-US" altLang="ja-JP" dirty="0">
                <a:solidFill>
                  <a:schemeClr val="tx1"/>
                </a:solidFill>
                <a:latin typeface="+mj-ea"/>
              </a:rPr>
              <a:t>   </a:t>
            </a:r>
            <a:r>
              <a:rPr lang="ja-JP" altLang="en-US" dirty="0">
                <a:solidFill>
                  <a:schemeClr val="tx1"/>
                </a:solidFill>
                <a:latin typeface="+mj-ea"/>
              </a:rPr>
              <a:t>荷主に物流改革を提案し、物流業務を包</a:t>
            </a:r>
            <a:endParaRPr lang="en-US" altLang="ja-JP" dirty="0">
              <a:solidFill>
                <a:schemeClr val="tx1"/>
              </a:solidFill>
              <a:latin typeface="+mj-ea"/>
            </a:endParaRPr>
          </a:p>
          <a:p>
            <a:pPr>
              <a:buNone/>
            </a:pPr>
            <a:r>
              <a:rPr lang="en-US" altLang="ja-JP" dirty="0">
                <a:solidFill>
                  <a:schemeClr val="tx1"/>
                </a:solidFill>
                <a:latin typeface="+mj-ea"/>
              </a:rPr>
              <a:t> </a:t>
            </a:r>
            <a:r>
              <a:rPr lang="ja-JP" altLang="en-US" dirty="0">
                <a:solidFill>
                  <a:schemeClr val="tx1"/>
                </a:solidFill>
                <a:latin typeface="+mj-ea"/>
              </a:rPr>
              <a:t>　括的に請け負うサービス</a:t>
            </a:r>
            <a:r>
              <a:rPr lang="ja-JP" altLang="en-US" dirty="0">
                <a:solidFill>
                  <a:schemeClr val="tx1"/>
                </a:solidFill>
              </a:rPr>
              <a:t>事業。</a:t>
            </a:r>
            <a:endParaRPr lang="en-US" altLang="ja-JP" dirty="0">
              <a:solidFill>
                <a:schemeClr val="tx1"/>
              </a:solidFill>
            </a:endParaRPr>
          </a:p>
          <a:p>
            <a:pPr>
              <a:buNone/>
            </a:pPr>
            <a:r>
              <a:rPr lang="ja-JP" altLang="en-US" dirty="0">
                <a:solidFill>
                  <a:schemeClr val="tx1"/>
                </a:solidFill>
              </a:rPr>
              <a:t>● 「ミルクラン方式」－メーカーが毎朝、牧</a:t>
            </a:r>
            <a:endParaRPr lang="en-US" altLang="ja-JP" dirty="0">
              <a:solidFill>
                <a:schemeClr val="tx1"/>
              </a:solidFill>
            </a:endParaRPr>
          </a:p>
          <a:p>
            <a:pPr>
              <a:buNone/>
            </a:pPr>
            <a:r>
              <a:rPr lang="ja-JP" altLang="en-US" dirty="0">
                <a:solidFill>
                  <a:schemeClr val="tx1"/>
                </a:solidFill>
              </a:rPr>
              <a:t>　 場を巡回してミルクを集める。</a:t>
            </a:r>
            <a:br>
              <a:rPr lang="en-US" altLang="ja-JP" dirty="0">
                <a:solidFill>
                  <a:schemeClr val="tx1"/>
                </a:solidFill>
              </a:rPr>
            </a:br>
            <a:r>
              <a:rPr lang="ja-JP" altLang="en-US" dirty="0">
                <a:solidFill>
                  <a:schemeClr val="tx1"/>
                </a:solidFill>
              </a:rPr>
              <a:t>●一括物流－スーパー、コンビニから導入。</a:t>
            </a:r>
            <a:endParaRPr lang="en-US" altLang="ja-JP" dirty="0">
              <a:solidFill>
                <a:schemeClr val="tx1"/>
              </a:solidFill>
            </a:endParaRPr>
          </a:p>
          <a:p>
            <a:pPr>
              <a:buNone/>
            </a:pPr>
            <a:r>
              <a:rPr lang="en-US" altLang="ja-JP" dirty="0">
                <a:solidFill>
                  <a:schemeClr val="tx1"/>
                </a:solidFill>
              </a:rPr>
              <a:t>    </a:t>
            </a:r>
            <a:r>
              <a:rPr lang="ja-JP" altLang="en-US" dirty="0">
                <a:solidFill>
                  <a:schemeClr val="tx1"/>
                </a:solidFill>
              </a:rPr>
              <a:t>家電量販店、外食チェーンに拡大。</a:t>
            </a:r>
            <a:endParaRPr kumimoji="1" lang="ja-JP" altLang="en-US" dirty="0">
              <a:solidFill>
                <a:schemeClr val="tx1"/>
              </a:solidFill>
            </a:endParaRPr>
          </a:p>
        </p:txBody>
      </p:sp>
      <p:sp>
        <p:nvSpPr>
          <p:cNvPr id="7" name="角丸四角形 6"/>
          <p:cNvSpPr/>
          <p:nvPr/>
        </p:nvSpPr>
        <p:spPr>
          <a:xfrm>
            <a:off x="4238620" y="928670"/>
            <a:ext cx="5429288" cy="12144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mj-ea"/>
              </a:rPr>
              <a:t>「ＷｅｂＫＩＴ」</a:t>
            </a:r>
            <a:r>
              <a:rPr lang="ja-JP" altLang="en-US" dirty="0">
                <a:solidFill>
                  <a:schemeClr val="tx1"/>
                </a:solidFill>
                <a:latin typeface="+mj-ea"/>
              </a:rPr>
              <a:t>－（求荷・求車情報ネットワーク）「車はあるが帰りの貨物がない」「貨物があるので車をまわして」の情報を交換し、マッチングさせる。参加協同組合数は</a:t>
            </a:r>
            <a:r>
              <a:rPr lang="en-US" altLang="ja-JP" dirty="0">
                <a:solidFill>
                  <a:schemeClr val="tx1"/>
                </a:solidFill>
                <a:latin typeface="+mj-ea"/>
              </a:rPr>
              <a:t>142</a:t>
            </a:r>
            <a:r>
              <a:rPr lang="ja-JP" altLang="en-US" dirty="0" err="1">
                <a:solidFill>
                  <a:schemeClr val="tx1"/>
                </a:solidFill>
                <a:latin typeface="+mj-ea"/>
              </a:rPr>
              <a:t>、</a:t>
            </a:r>
            <a:r>
              <a:rPr lang="ja-JP" altLang="en-US" dirty="0">
                <a:solidFill>
                  <a:schemeClr val="tx1"/>
                </a:solidFill>
                <a:latin typeface="+mj-ea"/>
              </a:rPr>
              <a:t>ＩＤは</a:t>
            </a:r>
            <a:r>
              <a:rPr lang="en-US" altLang="ja-JP" dirty="0">
                <a:solidFill>
                  <a:schemeClr val="tx1"/>
                </a:solidFill>
                <a:latin typeface="+mj-ea"/>
              </a:rPr>
              <a:t>2,268</a:t>
            </a:r>
            <a:r>
              <a:rPr lang="ja-JP" altLang="en-US" dirty="0">
                <a:solidFill>
                  <a:schemeClr val="tx1"/>
                </a:solidFill>
                <a:latin typeface="+mj-ea"/>
              </a:rPr>
              <a:t>に達する。</a:t>
            </a:r>
            <a:endParaRPr kumimoji="1" lang="ja-JP" altLang="en-US" dirty="0">
              <a:solidFill>
                <a:schemeClr val="tx1"/>
              </a:solidFill>
            </a:endParaRPr>
          </a:p>
        </p:txBody>
      </p:sp>
      <p:cxnSp>
        <p:nvCxnSpPr>
          <p:cNvPr id="9" name="直線矢印コネクタ 8"/>
          <p:cNvCxnSpPr/>
          <p:nvPr/>
        </p:nvCxnSpPr>
        <p:spPr>
          <a:xfrm flipV="1">
            <a:off x="2952736" y="1285860"/>
            <a:ext cx="135732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3844" y="285728"/>
            <a:ext cx="8915400" cy="1143008"/>
          </a:xfrm>
        </p:spPr>
        <p:txBody>
          <a:bodyPr>
            <a:normAutofit fontScale="90000"/>
          </a:bodyPr>
          <a:lstStyle/>
          <a:p>
            <a:pPr algn="l"/>
            <a:br>
              <a:rPr lang="en-US" altLang="ja-JP" dirty="0"/>
            </a:br>
            <a:r>
              <a:rPr lang="ja-JP" altLang="en-US" sz="3100" dirty="0"/>
              <a:t>「</a:t>
            </a:r>
            <a:r>
              <a:rPr lang="ja-JP" altLang="en-US" sz="3100" dirty="0">
                <a:solidFill>
                  <a:srgbClr val="FF0000"/>
                </a:solidFill>
              </a:rPr>
              <a:t>原価計算</a:t>
            </a:r>
            <a:r>
              <a:rPr lang="ja-JP" altLang="en-US" sz="3100" dirty="0"/>
              <a:t>ソフト」→</a:t>
            </a:r>
            <a:r>
              <a:rPr lang="en-US" altLang="ja-JP" sz="3100" dirty="0"/>
              <a:t>1</a:t>
            </a:r>
            <a:r>
              <a:rPr lang="ja-JP" altLang="en-US" sz="3100" dirty="0"/>
              <a:t>月末から東ト協会員に配布</a:t>
            </a:r>
            <a:br>
              <a:rPr lang="en-US" altLang="ja-JP" sz="3100" dirty="0"/>
            </a:br>
            <a:r>
              <a:rPr lang="ja-JP" altLang="en-US" sz="3100" dirty="0"/>
              <a:t>　　</a:t>
            </a:r>
            <a:r>
              <a:rPr lang="ja-JP" altLang="en-US" sz="2000" dirty="0"/>
              <a:t>赤字は、①運賃が安い、②配車の組み方が悪い、③運転手が働かないが考えられる</a:t>
            </a:r>
            <a:br>
              <a:rPr lang="en-US" altLang="ja-JP" sz="2000" dirty="0"/>
            </a:br>
            <a:r>
              <a:rPr lang="ja-JP" altLang="en-US" sz="2000" dirty="0"/>
              <a:t>　　　－多摩運送社長</a:t>
            </a:r>
            <a:br>
              <a:rPr kumimoji="1" lang="en-US" altLang="ja-JP" dirty="0"/>
            </a:br>
            <a:endParaRPr kumimoji="1" lang="ja-JP" altLang="en-US" dirty="0"/>
          </a:p>
        </p:txBody>
      </p:sp>
      <p:sp>
        <p:nvSpPr>
          <p:cNvPr id="3" name="コンテンツ プレースホルダ 2"/>
          <p:cNvSpPr>
            <a:spLocks noGrp="1"/>
          </p:cNvSpPr>
          <p:nvPr>
            <p:ph idx="1"/>
          </p:nvPr>
        </p:nvSpPr>
        <p:spPr>
          <a:xfrm>
            <a:off x="380971" y="1500150"/>
            <a:ext cx="9029732" cy="5143560"/>
          </a:xfrm>
          <a:solidFill>
            <a:schemeClr val="accent5">
              <a:lumMod val="20000"/>
              <a:lumOff val="80000"/>
            </a:schemeClr>
          </a:solidFill>
          <a:ln>
            <a:solidFill>
              <a:schemeClr val="tx2">
                <a:lumMod val="60000"/>
                <a:lumOff val="40000"/>
              </a:schemeClr>
            </a:solidFill>
          </a:ln>
        </p:spPr>
        <p:txBody>
          <a:bodyPr>
            <a:normAutofit fontScale="77500" lnSpcReduction="20000"/>
          </a:bodyPr>
          <a:lstStyle/>
          <a:p>
            <a:pPr>
              <a:buNone/>
            </a:pPr>
            <a:r>
              <a:rPr lang="ja-JP" altLang="en-US" sz="2800" b="1" dirty="0">
                <a:latin typeface="+mj-ea"/>
                <a:ea typeface="+mj-ea"/>
              </a:rPr>
              <a:t>原価は「現価」</a:t>
            </a:r>
            <a:endParaRPr lang="en-US" altLang="ja-JP" sz="2800" b="1" dirty="0">
              <a:latin typeface="+mj-ea"/>
              <a:ea typeface="+mj-ea"/>
            </a:endParaRPr>
          </a:p>
          <a:p>
            <a:pPr>
              <a:buNone/>
            </a:pPr>
            <a:r>
              <a:rPr lang="ja-JP" altLang="en-US" sz="1800" dirty="0">
                <a:latin typeface="ＭＳ Ｐ明朝" pitchFamily="18" charset="-128"/>
                <a:ea typeface="ＭＳ Ｐ明朝" pitchFamily="18" charset="-128"/>
              </a:rPr>
              <a:t>   </a:t>
            </a:r>
            <a:r>
              <a:rPr kumimoji="1" lang="ja-JP" altLang="en-US" sz="2300" dirty="0">
                <a:latin typeface="ＭＳ Ｐ明朝" pitchFamily="18" charset="-128"/>
                <a:ea typeface="ＭＳ Ｐ明朝" pitchFamily="18" charset="-128"/>
              </a:rPr>
              <a:t>原価計算システムで計算してみよう。まず、車両情報、人事情報、管理情報を入力する。入</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力すべきデーターがわからない場合は「</a:t>
            </a:r>
            <a:r>
              <a:rPr kumimoji="1" lang="en-US" altLang="ja-JP" sz="2300" dirty="0">
                <a:latin typeface="ＭＳ Ｐ明朝" pitchFamily="18" charset="-128"/>
                <a:ea typeface="ＭＳ Ｐ明朝" pitchFamily="18" charset="-128"/>
              </a:rPr>
              <a:t>?</a:t>
            </a:r>
            <a:r>
              <a:rPr kumimoji="1" lang="ja-JP" altLang="en-US" sz="2300" dirty="0">
                <a:latin typeface="ＭＳ Ｐ明朝" pitchFamily="18" charset="-128"/>
                <a:ea typeface="ＭＳ Ｐ明朝" pitchFamily="18" charset="-128"/>
              </a:rPr>
              <a:t>」をクリックすると、参考値が幅で示される。金利はプ</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ルダウンメニューのオプションから設定できる。原価計算は「現価」計算だ。原価償却は、焼却</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した簿価の残りを入力するのではなく、車の動き、パフォーマンスで考えるべきだ。新車価格を</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定率法で償却すると、経営が成り立たない。本システムでは資本回収係数で自動計算される。</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顧客に説明するときには、この理論を理解する必要がある。</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   原価計算と企業会計の違いは、拾ってきたトラックで仕事をしても、その機能が十分なら価</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値を認めるということだ。車両耐用年数は大型車で</a:t>
            </a:r>
            <a:r>
              <a:rPr kumimoji="1" lang="en-US" altLang="ja-JP" sz="2300" dirty="0">
                <a:latin typeface="ＭＳ Ｐ明朝" pitchFamily="18" charset="-128"/>
                <a:ea typeface="ＭＳ Ｐ明朝" pitchFamily="18" charset="-128"/>
              </a:rPr>
              <a:t>6</a:t>
            </a:r>
            <a:r>
              <a:rPr kumimoji="1" lang="ja-JP" altLang="en-US" sz="2300" dirty="0">
                <a:latin typeface="ＭＳ Ｐ明朝" pitchFamily="18" charset="-128"/>
                <a:ea typeface="ＭＳ Ｐ明朝" pitchFamily="18" charset="-128"/>
              </a:rPr>
              <a:t>～</a:t>
            </a:r>
            <a:r>
              <a:rPr kumimoji="1" lang="en-US" altLang="ja-JP" sz="2300" dirty="0">
                <a:latin typeface="ＭＳ Ｐ明朝" pitchFamily="18" charset="-128"/>
                <a:ea typeface="ＭＳ Ｐ明朝" pitchFamily="18" charset="-128"/>
              </a:rPr>
              <a:t>7</a:t>
            </a:r>
            <a:r>
              <a:rPr kumimoji="1" lang="ja-JP" altLang="en-US" sz="2300" dirty="0">
                <a:latin typeface="ＭＳ Ｐ明朝" pitchFamily="18" charset="-128"/>
                <a:ea typeface="ＭＳ Ｐ明朝" pitchFamily="18" charset="-128"/>
              </a:rPr>
              <a:t>年だが、これが伸びるようなら修繕費</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を修正する必要がある</a:t>
            </a:r>
            <a:r>
              <a:rPr lang="ja-JP" altLang="en-US" sz="2300" dirty="0">
                <a:latin typeface="ＭＳ Ｐ明朝" pitchFamily="18" charset="-128"/>
                <a:ea typeface="ＭＳ Ｐ明朝" pitchFamily="18" charset="-128"/>
              </a:rPr>
              <a:t>。</a:t>
            </a:r>
            <a:endParaRPr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　 人事情報は人件費だ。教育費をかけている場合など、人件費が高い場合はその理由を説</a:t>
            </a:r>
            <a:endParaRPr kumimoji="1" lang="en-US" altLang="ja-JP" sz="2300" dirty="0">
              <a:latin typeface="ＭＳ Ｐ明朝" pitchFamily="18" charset="-128"/>
              <a:ea typeface="ＭＳ Ｐ明朝" pitchFamily="18" charset="-128"/>
            </a:endParaRPr>
          </a:p>
          <a:p>
            <a:pPr>
              <a:buNone/>
            </a:pPr>
            <a:r>
              <a:rPr kumimoji="1" lang="ja-JP" altLang="en-US" sz="2300" dirty="0">
                <a:latin typeface="ＭＳ Ｐ明朝" pitchFamily="18" charset="-128"/>
                <a:ea typeface="ＭＳ Ｐ明朝" pitchFamily="18" charset="-128"/>
              </a:rPr>
              <a:t>明する必要がある。私の経験では</a:t>
            </a:r>
            <a:r>
              <a:rPr kumimoji="1" lang="ja-JP" altLang="en-US" sz="2300" b="1" dirty="0">
                <a:solidFill>
                  <a:srgbClr val="FF0000"/>
                </a:solidFill>
                <a:latin typeface="ＭＳ Ｐ明朝" pitchFamily="18" charset="-128"/>
                <a:ea typeface="ＭＳ Ｐ明朝" pitchFamily="18" charset="-128"/>
              </a:rPr>
              <a:t>人件費が売り上げの</a:t>
            </a:r>
            <a:r>
              <a:rPr kumimoji="1" lang="en-US" altLang="ja-JP" sz="2300" b="1" dirty="0">
                <a:solidFill>
                  <a:srgbClr val="FF0000"/>
                </a:solidFill>
                <a:latin typeface="ＭＳ Ｐ明朝" pitchFamily="18" charset="-128"/>
                <a:ea typeface="ＭＳ Ｐ明朝" pitchFamily="18" charset="-128"/>
              </a:rPr>
              <a:t>41</a:t>
            </a:r>
            <a:r>
              <a:rPr kumimoji="1" lang="ja-JP" altLang="en-US" sz="2300" b="1" dirty="0">
                <a:solidFill>
                  <a:srgbClr val="FF0000"/>
                </a:solidFill>
                <a:latin typeface="ＭＳ Ｐ明朝" pitchFamily="18" charset="-128"/>
                <a:ea typeface="ＭＳ Ｐ明朝" pitchFamily="18" charset="-128"/>
              </a:rPr>
              <a:t>％以下なら黒字、</a:t>
            </a:r>
            <a:r>
              <a:rPr kumimoji="1" lang="en-US" altLang="ja-JP" sz="2300" b="1" dirty="0">
                <a:solidFill>
                  <a:srgbClr val="FF0000"/>
                </a:solidFill>
                <a:latin typeface="ＭＳ Ｐ明朝" pitchFamily="18" charset="-128"/>
                <a:ea typeface="ＭＳ Ｐ明朝" pitchFamily="18" charset="-128"/>
              </a:rPr>
              <a:t>43</a:t>
            </a:r>
            <a:r>
              <a:rPr kumimoji="1" lang="ja-JP" altLang="en-US" sz="2300" b="1" dirty="0">
                <a:solidFill>
                  <a:srgbClr val="FF0000"/>
                </a:solidFill>
                <a:latin typeface="ＭＳ Ｐ明朝" pitchFamily="18" charset="-128"/>
                <a:ea typeface="ＭＳ Ｐ明朝" pitchFamily="18" charset="-128"/>
              </a:rPr>
              <a:t>％以上なら赤字</a:t>
            </a:r>
            <a:endParaRPr kumimoji="1" lang="en-US" altLang="ja-JP" sz="2300" b="1" dirty="0">
              <a:solidFill>
                <a:srgbClr val="FF0000"/>
              </a:solidFill>
              <a:latin typeface="ＭＳ Ｐ明朝" pitchFamily="18" charset="-128"/>
              <a:ea typeface="ＭＳ Ｐ明朝" pitchFamily="18" charset="-128"/>
            </a:endParaRPr>
          </a:p>
          <a:p>
            <a:pPr>
              <a:buNone/>
            </a:pPr>
            <a:r>
              <a:rPr kumimoji="1" lang="ja-JP" altLang="en-US" sz="2300" b="1" dirty="0">
                <a:solidFill>
                  <a:srgbClr val="FF0000"/>
                </a:solidFill>
                <a:latin typeface="ＭＳ Ｐ明朝" pitchFamily="18" charset="-128"/>
                <a:ea typeface="ＭＳ Ｐ明朝" pitchFamily="18" charset="-128"/>
              </a:rPr>
              <a:t>だ。</a:t>
            </a:r>
            <a:r>
              <a:rPr kumimoji="1" lang="ja-JP" altLang="en-US" sz="2300" dirty="0">
                <a:latin typeface="ＭＳ Ｐ明朝" pitchFamily="18" charset="-128"/>
                <a:ea typeface="ＭＳ Ｐ明朝" pitchFamily="18" charset="-128"/>
              </a:rPr>
              <a:t>退職金は近年減少傾向にある。</a:t>
            </a:r>
            <a:endParaRPr kumimoji="1" lang="en-US" altLang="ja-JP" sz="2300" dirty="0">
              <a:latin typeface="ＭＳ Ｐ明朝" pitchFamily="18" charset="-128"/>
              <a:ea typeface="ＭＳ Ｐ明朝" pitchFamily="18" charset="-128"/>
            </a:endParaRPr>
          </a:p>
          <a:p>
            <a:pPr>
              <a:buNone/>
            </a:pPr>
            <a:r>
              <a:rPr lang="en-US" altLang="ja-JP" sz="2300" dirty="0">
                <a:latin typeface="ＭＳ Ｐ明朝" pitchFamily="18" charset="-128"/>
                <a:ea typeface="ＭＳ Ｐ明朝" pitchFamily="18" charset="-128"/>
              </a:rPr>
              <a:t>   </a:t>
            </a:r>
            <a:r>
              <a:rPr kumimoji="1" lang="ja-JP" altLang="en-US" sz="2300" dirty="0">
                <a:latin typeface="ＭＳ Ｐ明朝" pitchFamily="18" charset="-128"/>
                <a:ea typeface="ＭＳ Ｐ明朝" pitchFamily="18" charset="-128"/>
              </a:rPr>
              <a:t>一般管理費は、車両台数規模により異なる。平均では</a:t>
            </a:r>
            <a:r>
              <a:rPr kumimoji="1" lang="en-US" altLang="ja-JP" sz="2300" dirty="0">
                <a:latin typeface="ＭＳ Ｐ明朝" pitchFamily="18" charset="-128"/>
                <a:ea typeface="ＭＳ Ｐ明朝" pitchFamily="18" charset="-128"/>
              </a:rPr>
              <a:t>14</a:t>
            </a:r>
            <a:r>
              <a:rPr kumimoji="1" lang="ja-JP" altLang="en-US" sz="2300" dirty="0">
                <a:latin typeface="ＭＳ Ｐ明朝" pitchFamily="18" charset="-128"/>
                <a:ea typeface="ＭＳ Ｐ明朝" pitchFamily="18" charset="-128"/>
              </a:rPr>
              <a:t>％</a:t>
            </a:r>
            <a:r>
              <a:rPr lang="ja-JP" altLang="en-US" sz="2300" dirty="0">
                <a:latin typeface="ＭＳ Ｐ明朝" pitchFamily="18" charset="-128"/>
                <a:ea typeface="ＭＳ Ｐ明朝" pitchFamily="18" charset="-128"/>
              </a:rPr>
              <a:t>前後だか、</a:t>
            </a:r>
            <a:r>
              <a:rPr lang="en-US" altLang="ja-JP" sz="2300" dirty="0">
                <a:latin typeface="ＭＳ Ｐ明朝" pitchFamily="18" charset="-128"/>
                <a:ea typeface="ＭＳ Ｐ明朝" pitchFamily="18" charset="-128"/>
              </a:rPr>
              <a:t>10</a:t>
            </a:r>
            <a:r>
              <a:rPr lang="ja-JP" altLang="en-US" sz="2300" dirty="0">
                <a:latin typeface="ＭＳ Ｐ明朝" pitchFamily="18" charset="-128"/>
                <a:ea typeface="ＭＳ Ｐ明朝" pitchFamily="18" charset="-128"/>
              </a:rPr>
              <a:t>台以下で所長と事</a:t>
            </a:r>
            <a:endParaRPr lang="en-US" altLang="ja-JP" sz="2300" dirty="0">
              <a:latin typeface="ＭＳ Ｐ明朝" pitchFamily="18" charset="-128"/>
              <a:ea typeface="ＭＳ Ｐ明朝" pitchFamily="18" charset="-128"/>
            </a:endParaRPr>
          </a:p>
          <a:p>
            <a:pPr>
              <a:buNone/>
            </a:pPr>
            <a:r>
              <a:rPr lang="ja-JP" altLang="en-US" sz="2300" dirty="0">
                <a:latin typeface="ＭＳ Ｐ明朝" pitchFamily="18" charset="-128"/>
                <a:ea typeface="ＭＳ Ｐ明朝" pitchFamily="18" charset="-128"/>
              </a:rPr>
              <a:t>務員をおいて採算をとるためには</a:t>
            </a:r>
            <a:r>
              <a:rPr lang="en-US" altLang="ja-JP" sz="2300" dirty="0">
                <a:latin typeface="ＭＳ Ｐ明朝" pitchFamily="18" charset="-128"/>
                <a:ea typeface="ＭＳ Ｐ明朝" pitchFamily="18" charset="-128"/>
              </a:rPr>
              <a:t>21</a:t>
            </a:r>
            <a:r>
              <a:rPr lang="ja-JP" altLang="en-US" sz="2300" dirty="0">
                <a:latin typeface="ＭＳ Ｐ明朝" pitchFamily="18" charset="-128"/>
                <a:ea typeface="ＭＳ Ｐ明朝" pitchFamily="18" charset="-128"/>
              </a:rPr>
              <a:t>％ 必要だ。</a:t>
            </a:r>
            <a:r>
              <a:rPr lang="en-US" altLang="ja-JP" sz="2300" dirty="0">
                <a:latin typeface="ＭＳ Ｐ明朝" pitchFamily="18" charset="-128"/>
                <a:ea typeface="ＭＳ Ｐ明朝" pitchFamily="18" charset="-128"/>
              </a:rPr>
              <a:t>15</a:t>
            </a:r>
            <a:r>
              <a:rPr lang="ja-JP" altLang="en-US" sz="2300" dirty="0">
                <a:latin typeface="ＭＳ Ｐ明朝" pitchFamily="18" charset="-128"/>
                <a:ea typeface="ＭＳ Ｐ明朝" pitchFamily="18" charset="-128"/>
              </a:rPr>
              <a:t>％ではやっていけない。関東は都心である</a:t>
            </a:r>
            <a:endParaRPr lang="en-US" altLang="ja-JP" sz="2300" dirty="0">
              <a:latin typeface="ＭＳ Ｐ明朝" pitchFamily="18" charset="-128"/>
              <a:ea typeface="ＭＳ Ｐ明朝" pitchFamily="18" charset="-128"/>
            </a:endParaRPr>
          </a:p>
          <a:p>
            <a:pPr>
              <a:buNone/>
            </a:pPr>
            <a:r>
              <a:rPr lang="ja-JP" altLang="en-US" sz="2300" dirty="0">
                <a:latin typeface="ＭＳ Ｐ明朝" pitchFamily="18" charset="-128"/>
                <a:ea typeface="ＭＳ Ｐ明朝" pitchFamily="18" charset="-128"/>
              </a:rPr>
              <a:t>ため高い。</a:t>
            </a:r>
            <a:endParaRPr lang="en-US" altLang="ja-JP" sz="230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A55F6373-3133-431B-A341-E995000F8430}" type="slidenum">
              <a:rPr lang="en-US" altLang="ja-JP" smtClean="0"/>
              <a:pPr/>
              <a:t>32</a:t>
            </a:fld>
            <a:endParaRPr lang="en-US" altLang="ja-JP" dirty="0"/>
          </a:p>
        </p:txBody>
      </p:sp>
      <p:sp>
        <p:nvSpPr>
          <p:cNvPr id="5" name="正方形/長方形 4"/>
          <p:cNvSpPr/>
          <p:nvPr/>
        </p:nvSpPr>
        <p:spPr>
          <a:xfrm>
            <a:off x="3667116" y="1285860"/>
            <a:ext cx="4643470" cy="50006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コストに見合った運賃収受</a:t>
            </a:r>
          </a:p>
        </p:txBody>
      </p:sp>
      <p:cxnSp>
        <p:nvCxnSpPr>
          <p:cNvPr id="9" name="直線矢印コネクタ 8"/>
          <p:cNvCxnSpPr/>
          <p:nvPr/>
        </p:nvCxnSpPr>
        <p:spPr>
          <a:xfrm>
            <a:off x="2166918" y="714356"/>
            <a:ext cx="2071702"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80968" y="5929330"/>
            <a:ext cx="9072626"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dirty="0">
                <a:latin typeface="ＭＳ Ｐ明朝" pitchFamily="18" charset="-128"/>
                <a:ea typeface="ＭＳ Ｐ明朝" pitchFamily="18" charset="-128"/>
              </a:rPr>
              <a:t>   </a:t>
            </a:r>
            <a:r>
              <a:rPr lang="ja-JP" altLang="en-US" dirty="0">
                <a:solidFill>
                  <a:schemeClr val="tx1"/>
                </a:solidFill>
                <a:latin typeface="ＭＳ Ｐ明朝" pitchFamily="18" charset="-128"/>
                <a:ea typeface="ＭＳ Ｐ明朝" pitchFamily="18" charset="-128"/>
              </a:rPr>
              <a:t>入力した収支データーは、</a:t>
            </a:r>
            <a:r>
              <a:rPr lang="en-US" altLang="ja-JP" dirty="0">
                <a:solidFill>
                  <a:schemeClr val="tx1"/>
                </a:solidFill>
                <a:latin typeface="ＭＳ Ｐ明朝" pitchFamily="18" charset="-128"/>
                <a:ea typeface="ＭＳ Ｐ明朝" pitchFamily="18" charset="-128"/>
              </a:rPr>
              <a:t>CSV</a:t>
            </a:r>
            <a:r>
              <a:rPr lang="ja-JP" altLang="en-US" dirty="0">
                <a:solidFill>
                  <a:schemeClr val="tx1"/>
                </a:solidFill>
                <a:latin typeface="ＭＳ Ｐ明朝" pitchFamily="18" charset="-128"/>
                <a:ea typeface="ＭＳ Ｐ明朝" pitchFamily="18" charset="-128"/>
              </a:rPr>
              <a:t>ファイルで保存でき、これをメールで本社に送ってエクセルで集計すれば</a:t>
            </a:r>
            <a:r>
              <a:rPr lang="en-US" altLang="ja-JP" dirty="0">
                <a:solidFill>
                  <a:schemeClr val="tx1"/>
                </a:solidFill>
                <a:latin typeface="ＭＳ Ｐ明朝" pitchFamily="18" charset="-128"/>
                <a:ea typeface="ＭＳ Ｐ明朝" pitchFamily="18" charset="-128"/>
              </a:rPr>
              <a:t>1</a:t>
            </a:r>
            <a:r>
              <a:rPr lang="ja-JP" altLang="en-US" dirty="0">
                <a:solidFill>
                  <a:schemeClr val="tx1"/>
                </a:solidFill>
                <a:latin typeface="ＭＳ Ｐ明朝" pitchFamily="18" charset="-128"/>
                <a:ea typeface="ＭＳ Ｐ明朝" pitchFamily="18" charset="-128"/>
              </a:rPr>
              <a:t>日の全車両のデーターを見ることができる。</a:t>
            </a:r>
            <a:r>
              <a:rPr lang="ja-JP" altLang="en-US" sz="1400" dirty="0">
                <a:solidFill>
                  <a:schemeClr val="tx1"/>
                </a:solidFill>
                <a:latin typeface="ＭＳ Ｐ明朝" pitchFamily="18" charset="-128"/>
                <a:ea typeface="ＭＳ Ｐ明朝" pitchFamily="18" charset="-128"/>
              </a:rPr>
              <a:t>（武田正治武蔵工業大学名誉教授、日本流通新聞</a:t>
            </a:r>
            <a:r>
              <a:rPr lang="en-US" altLang="ja-JP" sz="1400" dirty="0">
                <a:solidFill>
                  <a:schemeClr val="tx1"/>
                </a:solidFill>
                <a:latin typeface="ＭＳ Ｐ明朝" pitchFamily="18" charset="-128"/>
                <a:ea typeface="ＭＳ Ｐ明朝" pitchFamily="18" charset="-128"/>
              </a:rPr>
              <a:t>09.1.1)</a:t>
            </a:r>
          </a:p>
          <a:p>
            <a:pPr algn="ct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511156"/>
          </a:xfrm>
        </p:spPr>
        <p:txBody>
          <a:bodyPr>
            <a:normAutofit fontScale="90000"/>
          </a:bodyPr>
          <a:lstStyle/>
          <a:p>
            <a:pPr algn="l"/>
            <a:endParaRPr kumimoji="1" lang="ja-JP" altLang="en-US" sz="3100" dirty="0">
              <a:latin typeface="+mj-ea"/>
            </a:endParaRPr>
          </a:p>
        </p:txBody>
      </p:sp>
      <p:sp>
        <p:nvSpPr>
          <p:cNvPr id="3" name="コンテンツ プレースホルダ 2"/>
          <p:cNvSpPr>
            <a:spLocks noGrp="1"/>
          </p:cNvSpPr>
          <p:nvPr>
            <p:ph idx="1"/>
          </p:nvPr>
        </p:nvSpPr>
        <p:spPr>
          <a:xfrm>
            <a:off x="495300" y="928670"/>
            <a:ext cx="8915400" cy="5197493"/>
          </a:xfrm>
        </p:spPr>
        <p:txBody>
          <a:bodyPr/>
          <a:lstStyle/>
          <a:p>
            <a:pPr>
              <a:buNone/>
            </a:pPr>
            <a:endParaRPr kumimoji="1" lang="en-US" altLang="ja-JP" dirty="0"/>
          </a:p>
          <a:p>
            <a:pPr>
              <a:buNone/>
            </a:pPr>
            <a:r>
              <a:rPr kumimoji="1" lang="ja-JP" altLang="en-US" dirty="0"/>
              <a:t>　</a:t>
            </a:r>
          </a:p>
        </p:txBody>
      </p:sp>
      <p:graphicFrame>
        <p:nvGraphicFramePr>
          <p:cNvPr id="4" name="表 3"/>
          <p:cNvGraphicFramePr>
            <a:graphicFrameLocks noGrp="1"/>
          </p:cNvGraphicFramePr>
          <p:nvPr/>
        </p:nvGraphicFramePr>
        <p:xfrm>
          <a:off x="619095" y="928670"/>
          <a:ext cx="6784603" cy="4043680"/>
        </p:xfrm>
        <a:graphic>
          <a:graphicData uri="http://schemas.openxmlformats.org/drawingml/2006/table">
            <a:tbl>
              <a:tblPr firstRow="1" bandRow="1">
                <a:tableStyleId>{5C22544A-7EE6-4342-B048-85BDC9FD1C3A}</a:tableStyleId>
              </a:tblPr>
              <a:tblGrid>
                <a:gridCol w="530027">
                  <a:extLst>
                    <a:ext uri="{9D8B030D-6E8A-4147-A177-3AD203B41FA5}">
                      <a16:colId xmlns:a16="http://schemas.microsoft.com/office/drawing/2014/main" val="20000"/>
                    </a:ext>
                  </a:extLst>
                </a:gridCol>
                <a:gridCol w="4372919">
                  <a:extLst>
                    <a:ext uri="{9D8B030D-6E8A-4147-A177-3AD203B41FA5}">
                      <a16:colId xmlns:a16="http://schemas.microsoft.com/office/drawing/2014/main" val="20001"/>
                    </a:ext>
                  </a:extLst>
                </a:gridCol>
                <a:gridCol w="1881657">
                  <a:extLst>
                    <a:ext uri="{9D8B030D-6E8A-4147-A177-3AD203B41FA5}">
                      <a16:colId xmlns:a16="http://schemas.microsoft.com/office/drawing/2014/main" val="20002"/>
                    </a:ext>
                  </a:extLst>
                </a:gridCol>
              </a:tblGrid>
              <a:tr h="370840">
                <a:tc gridSpan="2">
                  <a:txBody>
                    <a:bodyPr/>
                    <a:lstStyle/>
                    <a:p>
                      <a:r>
                        <a:rPr kumimoji="1" lang="ja-JP" altLang="en-US" sz="1800" b="0" dirty="0">
                          <a:solidFill>
                            <a:schemeClr val="tx1"/>
                          </a:solidFill>
                          <a:latin typeface="+mj-ea"/>
                          <a:ea typeface="+mj-ea"/>
                        </a:rPr>
                        <a:t>補助対象（</a:t>
                      </a:r>
                      <a:r>
                        <a:rPr kumimoji="1" lang="en-US" altLang="ja-JP" sz="1800" b="0" dirty="0">
                          <a:solidFill>
                            <a:schemeClr val="tx1"/>
                          </a:solidFill>
                          <a:latin typeface="+mj-ea"/>
                          <a:ea typeface="+mj-ea"/>
                        </a:rPr>
                        <a:t>※</a:t>
                      </a:r>
                      <a:r>
                        <a:rPr kumimoji="1" lang="ja-JP" altLang="en-US" sz="1800" b="0" dirty="0">
                          <a:solidFill>
                            <a:schemeClr val="tx1"/>
                          </a:solidFill>
                          <a:latin typeface="+mj-ea"/>
                          <a:ea typeface="+mj-ea"/>
                        </a:rPr>
                        <a:t>１</a:t>
                      </a:r>
                      <a:r>
                        <a:rPr kumimoji="1" lang="en-US" altLang="ja-JP" sz="1800" b="0" dirty="0">
                          <a:solidFill>
                            <a:schemeClr val="tx1"/>
                          </a:solidFill>
                          <a:latin typeface="+mj-ea"/>
                          <a:ea typeface="+mj-ea"/>
                        </a:rPr>
                        <a:t>)</a:t>
                      </a:r>
                      <a:endParaRPr kumimoji="1" lang="ja-JP" altLang="en-US" sz="1800" b="0" dirty="0">
                        <a:solidFill>
                          <a:schemeClr val="tx1"/>
                        </a:solidFill>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tc>
                <a:tc>
                  <a:txBody>
                    <a:bodyPr/>
                    <a:lstStyle/>
                    <a:p>
                      <a:r>
                        <a:rPr kumimoji="1" lang="ja-JP" altLang="en-US" sz="1800" b="0" dirty="0">
                          <a:solidFill>
                            <a:schemeClr val="tx1"/>
                          </a:solidFill>
                          <a:latin typeface="+mj-ea"/>
                          <a:ea typeface="+mj-ea"/>
                        </a:rPr>
                        <a:t>補助率</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70840">
                <a:tc rowSpan="6">
                  <a:txBody>
                    <a:bodyPr/>
                    <a:lstStyle/>
                    <a:p>
                      <a:pPr algn="ctr"/>
                      <a:r>
                        <a:rPr kumimoji="1" lang="ja-JP" altLang="en-US" sz="1800" dirty="0">
                          <a:latin typeface="+mj-ea"/>
                          <a:ea typeface="+mj-ea"/>
                        </a:rPr>
                        <a:t>新車の導入</a:t>
                      </a:r>
                    </a:p>
                  </a:txBody>
                  <a:tcPr marL="99060" marR="99060" vert="wordArtVertRtl">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800" dirty="0">
                          <a:latin typeface="+mj-ea"/>
                          <a:ea typeface="+mj-ea"/>
                        </a:rPr>
                        <a:t>ＣＮＧトラック・バス</a:t>
                      </a:r>
                      <a:endParaRPr kumimoji="1" lang="en-US" altLang="ja-JP" sz="1800" dirty="0">
                        <a:latin typeface="+mj-ea"/>
                        <a:ea typeface="+mj-ea"/>
                      </a:endParaRPr>
                    </a:p>
                    <a:p>
                      <a:r>
                        <a:rPr kumimoji="1" lang="en-US" altLang="ja-JP" sz="1800" dirty="0">
                          <a:latin typeface="+mj-ea"/>
                          <a:ea typeface="+mj-ea"/>
                        </a:rPr>
                        <a:t>〈</a:t>
                      </a:r>
                      <a:r>
                        <a:rPr kumimoji="1" lang="ja-JP" altLang="en-US" sz="1800" dirty="0">
                          <a:latin typeface="+mj-ea"/>
                          <a:ea typeface="+mj-ea"/>
                        </a:rPr>
                        <a:t>拡充</a:t>
                      </a:r>
                      <a:r>
                        <a:rPr kumimoji="1" lang="en-US" altLang="ja-JP" sz="1800" dirty="0">
                          <a:latin typeface="+mj-ea"/>
                          <a:ea typeface="+mj-ea"/>
                        </a:rPr>
                        <a:t>〉</a:t>
                      </a:r>
                      <a:r>
                        <a:rPr kumimoji="1" lang="ja-JP" altLang="en-US" sz="1800" dirty="0">
                          <a:latin typeface="+mj-ea"/>
                          <a:ea typeface="+mj-ea"/>
                        </a:rPr>
                        <a:t>総重量</a:t>
                      </a:r>
                      <a:r>
                        <a:rPr kumimoji="1" lang="en-US" altLang="ja-JP" sz="1800" dirty="0">
                          <a:latin typeface="+mj-ea"/>
                          <a:ea typeface="+mj-ea"/>
                        </a:rPr>
                        <a:t>2.5</a:t>
                      </a:r>
                      <a:r>
                        <a:rPr kumimoji="1" lang="ja-JP" altLang="en-US" sz="1800" dirty="0">
                          <a:latin typeface="+mj-ea"/>
                          <a:ea typeface="+mj-ea"/>
                        </a:rPr>
                        <a:t>トン以下も対象化</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6">
                  <a:txBody>
                    <a:bodyPr/>
                    <a:lstStyle/>
                    <a:p>
                      <a:endParaRPr kumimoji="1" lang="en-US" altLang="ja-JP" sz="1800" dirty="0">
                        <a:latin typeface="+mj-ea"/>
                        <a:ea typeface="+mj-ea"/>
                      </a:endParaRPr>
                    </a:p>
                    <a:p>
                      <a:endParaRPr kumimoji="1" lang="en-US" altLang="ja-JP" sz="1800" dirty="0">
                        <a:latin typeface="+mj-ea"/>
                        <a:ea typeface="+mj-ea"/>
                      </a:endParaRPr>
                    </a:p>
                    <a:p>
                      <a:endParaRPr kumimoji="1" lang="en-US" altLang="ja-JP" sz="1800" dirty="0">
                        <a:latin typeface="+mj-ea"/>
                        <a:ea typeface="+mj-ea"/>
                      </a:endParaRPr>
                    </a:p>
                    <a:p>
                      <a:endParaRPr kumimoji="1" lang="en-US" altLang="ja-JP" sz="1800" dirty="0">
                        <a:latin typeface="+mj-ea"/>
                        <a:ea typeface="+mj-ea"/>
                      </a:endParaRPr>
                    </a:p>
                    <a:p>
                      <a:r>
                        <a:rPr kumimoji="1" lang="ja-JP" altLang="en-US" sz="1800" dirty="0">
                          <a:latin typeface="+mj-ea"/>
                          <a:ea typeface="+mj-ea"/>
                        </a:rPr>
                        <a:t>通常車両価格との差額の１</a:t>
                      </a:r>
                      <a:r>
                        <a:rPr kumimoji="1" lang="en-US" altLang="ja-JP" sz="1800" dirty="0">
                          <a:latin typeface="+mj-ea"/>
                          <a:ea typeface="+mj-ea"/>
                        </a:rPr>
                        <a:t>/</a:t>
                      </a:r>
                      <a:r>
                        <a:rPr kumimoji="1" lang="ja-JP" altLang="en-US" sz="1800" dirty="0">
                          <a:latin typeface="+mj-ea"/>
                          <a:ea typeface="+mj-ea"/>
                        </a:rPr>
                        <a:t>２</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7084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j-ea"/>
                          <a:ea typeface="+mj-ea"/>
                        </a:rPr>
                        <a:t>ハイブリットトラック・バス（</a:t>
                      </a:r>
                      <a:r>
                        <a:rPr kumimoji="1" lang="en-US" altLang="ja-JP" sz="1800" dirty="0">
                          <a:latin typeface="+mj-ea"/>
                          <a:ea typeface="+mj-ea"/>
                        </a:rPr>
                        <a:t>※2</a:t>
                      </a:r>
                      <a:r>
                        <a:rPr kumimoji="1" lang="ja-JP" altLang="en-US" sz="1800" dirty="0">
                          <a:latin typeface="+mj-ea"/>
                          <a:ea typeface="+mj-ea"/>
                        </a:rPr>
                        <a:t>）</a:t>
                      </a:r>
                      <a:r>
                        <a:rPr kumimoji="1" lang="en-US" altLang="ja-JP" sz="1800" dirty="0">
                          <a:latin typeface="+mj-ea"/>
                          <a:ea typeface="+mj-ea"/>
                        </a:rPr>
                        <a:t>〈</a:t>
                      </a:r>
                      <a:r>
                        <a:rPr kumimoji="1" lang="ja-JP" altLang="en-US" sz="1800" dirty="0">
                          <a:latin typeface="+mj-ea"/>
                          <a:ea typeface="+mj-ea"/>
                        </a:rPr>
                        <a:t>拡充</a:t>
                      </a:r>
                      <a:r>
                        <a:rPr kumimoji="1" lang="en-US" altLang="ja-JP" sz="1800" dirty="0">
                          <a:latin typeface="+mj-ea"/>
                          <a:ea typeface="+mj-ea"/>
                        </a:rPr>
                        <a:t>〉</a:t>
                      </a:r>
                      <a:r>
                        <a:rPr kumimoji="1" lang="ja-JP" altLang="en-US" sz="1800" dirty="0">
                          <a:latin typeface="+mj-ea"/>
                          <a:ea typeface="+mj-ea"/>
                        </a:rPr>
                        <a:t>総重量</a:t>
                      </a:r>
                      <a:r>
                        <a:rPr kumimoji="1" lang="en-US" altLang="ja-JP" sz="1800" dirty="0">
                          <a:latin typeface="+mj-ea"/>
                          <a:ea typeface="+mj-ea"/>
                        </a:rPr>
                        <a:t>3.5</a:t>
                      </a:r>
                      <a:r>
                        <a:rPr kumimoji="1" lang="ja-JP" altLang="en-US" sz="1800" dirty="0">
                          <a:latin typeface="+mj-ea"/>
                          <a:ea typeface="+mj-ea"/>
                        </a:rPr>
                        <a:t>トン以下も対象化</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j-ea"/>
                          <a:ea typeface="+mj-ea"/>
                        </a:rPr>
                        <a:t>グリーンディーゼルトラック・バス等（</a:t>
                      </a:r>
                      <a:r>
                        <a:rPr kumimoji="1" lang="en-US" altLang="ja-JP" sz="1800" dirty="0">
                          <a:latin typeface="+mj-ea"/>
                          <a:ea typeface="+mj-ea"/>
                        </a:rPr>
                        <a:t>※3</a:t>
                      </a:r>
                      <a:r>
                        <a:rPr kumimoji="1" lang="ja-JP" altLang="en-US" sz="1800" dirty="0">
                          <a:latin typeface="+mj-ea"/>
                          <a:ea typeface="+mj-ea"/>
                        </a:rPr>
                        <a:t>）</a:t>
                      </a:r>
                      <a:r>
                        <a:rPr kumimoji="1" lang="en-US" altLang="ja-JP" sz="1800" dirty="0">
                          <a:latin typeface="+mj-ea"/>
                          <a:ea typeface="+mj-ea"/>
                        </a:rPr>
                        <a:t>〈</a:t>
                      </a:r>
                      <a:r>
                        <a:rPr kumimoji="1" lang="ja-JP" altLang="en-US" sz="1800" dirty="0">
                          <a:latin typeface="+mj-ea"/>
                          <a:ea typeface="+mj-ea"/>
                        </a:rPr>
                        <a:t>新規</a:t>
                      </a:r>
                      <a:r>
                        <a:rPr kumimoji="1" lang="en-US" altLang="ja-JP" sz="1800" dirty="0">
                          <a:latin typeface="+mj-ea"/>
                          <a:ea typeface="+mj-ea"/>
                        </a:rPr>
                        <a:t>〉</a:t>
                      </a:r>
                      <a:endParaRPr kumimoji="1" lang="ja-JP" altLang="en-US" sz="180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j-ea"/>
                          <a:ea typeface="+mj-ea"/>
                        </a:rPr>
                        <a:t>電気自動車</a:t>
                      </a:r>
                      <a:r>
                        <a:rPr kumimoji="1" lang="en-US" altLang="ja-JP" sz="1800" dirty="0">
                          <a:latin typeface="+mj-ea"/>
                          <a:ea typeface="+mj-ea"/>
                        </a:rPr>
                        <a:t>〈</a:t>
                      </a:r>
                      <a:r>
                        <a:rPr kumimoji="1" lang="ja-JP" altLang="en-US" sz="1800" dirty="0">
                          <a:latin typeface="+mj-ea"/>
                          <a:ea typeface="+mj-ea"/>
                        </a:rPr>
                        <a:t>新規</a:t>
                      </a:r>
                      <a:r>
                        <a:rPr kumimoji="1" lang="en-US" altLang="ja-JP" sz="1800" dirty="0">
                          <a:latin typeface="+mj-ea"/>
                          <a:ea typeface="+mj-ea"/>
                        </a:rPr>
                        <a:t>〉</a:t>
                      </a:r>
                      <a:endParaRPr kumimoji="1" lang="ja-JP" altLang="en-US" sz="180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j-ea"/>
                          <a:ea typeface="+mj-ea"/>
                        </a:rPr>
                        <a:t>ディーゼル低燃費トラック・バス等（</a:t>
                      </a:r>
                      <a:r>
                        <a:rPr kumimoji="1" lang="en-US" altLang="ja-JP" sz="1800" dirty="0">
                          <a:latin typeface="+mj-ea"/>
                          <a:ea typeface="+mj-ea"/>
                        </a:rPr>
                        <a:t>※4</a:t>
                      </a:r>
                      <a:r>
                        <a:rPr kumimoji="1" lang="ja-JP" altLang="en-US" sz="1800" dirty="0">
                          <a:latin typeface="+mj-ea"/>
                          <a:ea typeface="+mj-ea"/>
                        </a:rPr>
                        <a:t>）</a:t>
                      </a:r>
                      <a:r>
                        <a:rPr kumimoji="1" lang="en-US" altLang="ja-JP" sz="1800" dirty="0">
                          <a:latin typeface="+mj-ea"/>
                          <a:ea typeface="+mj-ea"/>
                        </a:rPr>
                        <a:t>〈</a:t>
                      </a:r>
                      <a:r>
                        <a:rPr kumimoji="1" lang="ja-JP" altLang="en-US" sz="1800" dirty="0">
                          <a:latin typeface="+mj-ea"/>
                          <a:ea typeface="+mj-ea"/>
                        </a:rPr>
                        <a:t>新規</a:t>
                      </a:r>
                      <a:r>
                        <a:rPr kumimoji="1" lang="en-US" altLang="ja-JP" sz="1800" dirty="0">
                          <a:latin typeface="+mj-ea"/>
                          <a:ea typeface="+mj-ea"/>
                        </a:rPr>
                        <a:t>〉</a:t>
                      </a:r>
                      <a:endParaRPr kumimoji="1" lang="ja-JP" altLang="en-US" sz="180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j-ea"/>
                          <a:ea typeface="+mj-ea"/>
                        </a:rPr>
                        <a:t>ＬＰＧ低燃費タクシー（</a:t>
                      </a:r>
                      <a:r>
                        <a:rPr kumimoji="1" lang="en-US" altLang="ja-JP" sz="1800" dirty="0">
                          <a:latin typeface="+mj-ea"/>
                          <a:ea typeface="+mj-ea"/>
                        </a:rPr>
                        <a:t>※5</a:t>
                      </a:r>
                      <a:r>
                        <a:rPr kumimoji="1" lang="ja-JP" altLang="en-US" sz="1800" dirty="0">
                          <a:latin typeface="+mj-ea"/>
                          <a:ea typeface="+mj-ea"/>
                        </a:rPr>
                        <a:t>）</a:t>
                      </a:r>
                      <a:r>
                        <a:rPr kumimoji="1" lang="en-US" altLang="ja-JP" sz="1800" dirty="0">
                          <a:latin typeface="+mj-ea"/>
                          <a:ea typeface="+mj-ea"/>
                        </a:rPr>
                        <a:t>〈</a:t>
                      </a:r>
                      <a:r>
                        <a:rPr kumimoji="1" lang="ja-JP" altLang="en-US" sz="1800" dirty="0">
                          <a:latin typeface="+mj-ea"/>
                          <a:ea typeface="+mj-ea"/>
                        </a:rPr>
                        <a:t>新規</a:t>
                      </a:r>
                      <a:r>
                        <a:rPr kumimoji="1" lang="en-US" altLang="ja-JP" sz="1800" dirty="0">
                          <a:latin typeface="+mj-ea"/>
                          <a:ea typeface="+mj-ea"/>
                        </a:rPr>
                        <a:t>〉</a:t>
                      </a:r>
                      <a:endParaRPr kumimoji="1" lang="ja-JP" altLang="en-US" sz="1800" dirty="0">
                        <a:latin typeface="+mj-ea"/>
                        <a:ea typeface="+mj-ea"/>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gridSpan="2">
                  <a:txBody>
                    <a:bodyPr/>
                    <a:lstStyle/>
                    <a:p>
                      <a:r>
                        <a:rPr kumimoji="1" lang="ja-JP" altLang="en-US" sz="1800" dirty="0">
                          <a:latin typeface="+mj-ea"/>
                          <a:ea typeface="+mj-ea"/>
                        </a:rPr>
                        <a:t>使用過程車のＣＮＧ車への改造</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j-ea"/>
                          <a:ea typeface="+mj-ea"/>
                        </a:rPr>
                        <a:t>改造費の１</a:t>
                      </a:r>
                      <a:r>
                        <a:rPr kumimoji="1" lang="en-US" altLang="ja-JP" sz="1800" dirty="0">
                          <a:latin typeface="+mj-ea"/>
                          <a:ea typeface="+mj-ea"/>
                        </a:rPr>
                        <a:t>/</a:t>
                      </a:r>
                      <a:r>
                        <a:rPr kumimoji="1" lang="ja-JP" altLang="en-US" sz="1800" dirty="0">
                          <a:latin typeface="+mj-ea"/>
                          <a:ea typeface="+mj-ea"/>
                        </a:rPr>
                        <a:t>３</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5" name="正方形/長方形 4"/>
          <p:cNvSpPr/>
          <p:nvPr/>
        </p:nvSpPr>
        <p:spPr>
          <a:xfrm>
            <a:off x="619095" y="5143512"/>
            <a:ext cx="6810423"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a:t>
            </a:r>
            <a:r>
              <a:rPr kumimoji="1" lang="en-US" altLang="ja-JP" dirty="0">
                <a:solidFill>
                  <a:schemeClr val="tx1"/>
                </a:solidFill>
                <a:latin typeface="+mj-ea"/>
                <a:ea typeface="+mj-ea"/>
              </a:rPr>
              <a:t>※</a:t>
            </a:r>
            <a:r>
              <a:rPr kumimoji="1" lang="ja-JP" altLang="en-US" dirty="0">
                <a:solidFill>
                  <a:schemeClr val="tx1"/>
                </a:solidFill>
                <a:latin typeface="+mj-ea"/>
                <a:ea typeface="+mj-ea"/>
              </a:rPr>
              <a:t>１）最低台数要件　</a:t>
            </a:r>
            <a:r>
              <a:rPr lang="en-US" altLang="ja-JP" dirty="0">
                <a:solidFill>
                  <a:schemeClr val="tx1"/>
                </a:solidFill>
                <a:latin typeface="+mj-ea"/>
                <a:ea typeface="+mj-ea"/>
              </a:rPr>
              <a:t> </a:t>
            </a:r>
            <a:r>
              <a:rPr kumimoji="1" lang="ja-JP" altLang="en-US" dirty="0">
                <a:solidFill>
                  <a:schemeClr val="tx1"/>
                </a:solidFill>
                <a:latin typeface="+mj-ea"/>
                <a:ea typeface="+mj-ea"/>
              </a:rPr>
              <a:t>原則　バス：</a:t>
            </a:r>
            <a:r>
              <a:rPr kumimoji="1" lang="en-US" altLang="ja-JP" dirty="0">
                <a:solidFill>
                  <a:schemeClr val="tx1"/>
                </a:solidFill>
                <a:latin typeface="+mj-ea"/>
                <a:ea typeface="+mj-ea"/>
              </a:rPr>
              <a:t>2</a:t>
            </a:r>
            <a:r>
              <a:rPr lang="ja-JP" altLang="en-US" dirty="0">
                <a:solidFill>
                  <a:schemeClr val="tx1"/>
                </a:solidFill>
                <a:latin typeface="+mj-ea"/>
                <a:ea typeface="+mj-ea"/>
              </a:rPr>
              <a:t>台、トラック：</a:t>
            </a:r>
            <a:r>
              <a:rPr lang="en-US" altLang="ja-JP" dirty="0">
                <a:solidFill>
                  <a:schemeClr val="tx1"/>
                </a:solidFill>
                <a:latin typeface="+mj-ea"/>
                <a:ea typeface="+mj-ea"/>
              </a:rPr>
              <a:t>3</a:t>
            </a:r>
            <a:r>
              <a:rPr lang="ja-JP" altLang="en-US" dirty="0">
                <a:solidFill>
                  <a:schemeClr val="tx1"/>
                </a:solidFill>
                <a:latin typeface="+mj-ea"/>
                <a:ea typeface="+mj-ea"/>
              </a:rPr>
              <a:t>台</a:t>
            </a:r>
            <a:endParaRPr lang="en-US" altLang="ja-JP" dirty="0">
              <a:solidFill>
                <a:schemeClr val="tx1"/>
              </a:solidFill>
              <a:latin typeface="+mj-ea"/>
              <a:ea typeface="+mj-ea"/>
            </a:endParaRPr>
          </a:p>
          <a:p>
            <a:r>
              <a:rPr kumimoji="1" lang="ja-JP" altLang="en-US" dirty="0">
                <a:solidFill>
                  <a:schemeClr val="tx1"/>
                </a:solidFill>
                <a:latin typeface="+mj-ea"/>
                <a:ea typeface="+mj-ea"/>
              </a:rPr>
              <a:t>（</a:t>
            </a:r>
            <a:r>
              <a:rPr kumimoji="1" lang="en-US" altLang="ja-JP" dirty="0">
                <a:solidFill>
                  <a:schemeClr val="tx1"/>
                </a:solidFill>
                <a:latin typeface="+mj-ea"/>
                <a:ea typeface="+mj-ea"/>
              </a:rPr>
              <a:t>※</a:t>
            </a:r>
            <a:r>
              <a:rPr kumimoji="1" lang="ja-JP" altLang="en-US" dirty="0">
                <a:solidFill>
                  <a:schemeClr val="tx1"/>
                </a:solidFill>
                <a:latin typeface="+mj-ea"/>
                <a:ea typeface="+mj-ea"/>
              </a:rPr>
              <a:t>２）新長期基準より、</a:t>
            </a:r>
            <a:r>
              <a:rPr kumimoji="1" lang="en-US" altLang="ja-JP" dirty="0">
                <a:solidFill>
                  <a:schemeClr val="tx1"/>
                </a:solidFill>
                <a:latin typeface="+mj-ea"/>
                <a:ea typeface="+mj-ea"/>
              </a:rPr>
              <a:t>Nox10</a:t>
            </a:r>
            <a:r>
              <a:rPr kumimoji="1" lang="ja-JP" altLang="en-US" dirty="0">
                <a:solidFill>
                  <a:schemeClr val="tx1"/>
                </a:solidFill>
                <a:latin typeface="+mj-ea"/>
                <a:ea typeface="+mj-ea"/>
              </a:rPr>
              <a:t>％・</a:t>
            </a:r>
            <a:r>
              <a:rPr kumimoji="1" lang="en-US" altLang="ja-JP" dirty="0">
                <a:solidFill>
                  <a:schemeClr val="tx1"/>
                </a:solidFill>
                <a:latin typeface="+mj-ea"/>
                <a:ea typeface="+mj-ea"/>
              </a:rPr>
              <a:t>PM50</a:t>
            </a:r>
            <a:r>
              <a:rPr kumimoji="1" lang="ja-JP" altLang="en-US" dirty="0">
                <a:solidFill>
                  <a:schemeClr val="tx1"/>
                </a:solidFill>
                <a:latin typeface="+mj-ea"/>
                <a:ea typeface="+mj-ea"/>
              </a:rPr>
              <a:t>％低減した車両</a:t>
            </a:r>
            <a:endParaRPr kumimoji="1" lang="en-US" altLang="ja-JP" dirty="0">
              <a:solidFill>
                <a:schemeClr val="tx1"/>
              </a:solidFill>
              <a:latin typeface="+mj-ea"/>
              <a:ea typeface="+mj-ea"/>
            </a:endParaRPr>
          </a:p>
          <a:p>
            <a:r>
              <a:rPr lang="en-US" altLang="ja-JP" dirty="0">
                <a:solidFill>
                  <a:schemeClr val="tx1"/>
                </a:solidFill>
                <a:latin typeface="+mj-ea"/>
                <a:ea typeface="+mj-ea"/>
              </a:rPr>
              <a:t> (※</a:t>
            </a:r>
            <a:r>
              <a:rPr lang="ja-JP" altLang="en-US" dirty="0">
                <a:solidFill>
                  <a:schemeClr val="tx1"/>
                </a:solidFill>
                <a:latin typeface="+mj-ea"/>
                <a:ea typeface="+mj-ea"/>
              </a:rPr>
              <a:t>３</a:t>
            </a:r>
            <a:r>
              <a:rPr lang="en-US" altLang="ja-JP" dirty="0">
                <a:solidFill>
                  <a:schemeClr val="tx1"/>
                </a:solidFill>
                <a:latin typeface="+mj-ea"/>
                <a:ea typeface="+mj-ea"/>
              </a:rPr>
              <a:t>)</a:t>
            </a:r>
            <a:r>
              <a:rPr lang="ja-JP" altLang="en-US" dirty="0">
                <a:solidFill>
                  <a:schemeClr val="tx1"/>
                </a:solidFill>
                <a:latin typeface="+mj-ea"/>
                <a:ea typeface="+mj-ea"/>
              </a:rPr>
              <a:t>ポスト新長期規制に適合する車両</a:t>
            </a:r>
            <a:endParaRPr lang="en-US" altLang="ja-JP" dirty="0">
              <a:solidFill>
                <a:schemeClr val="tx1"/>
              </a:solidFill>
              <a:latin typeface="+mj-ea"/>
              <a:ea typeface="+mj-ea"/>
            </a:endParaRPr>
          </a:p>
          <a:p>
            <a:r>
              <a:rPr lang="ja-JP" altLang="en-US" dirty="0">
                <a:solidFill>
                  <a:schemeClr val="tx1"/>
                </a:solidFill>
                <a:latin typeface="+mj-ea"/>
                <a:ea typeface="+mj-ea"/>
              </a:rPr>
              <a:t>（</a:t>
            </a:r>
            <a:r>
              <a:rPr lang="en-US" altLang="ja-JP" dirty="0">
                <a:solidFill>
                  <a:schemeClr val="tx1"/>
                </a:solidFill>
                <a:latin typeface="+mj-ea"/>
                <a:ea typeface="+mj-ea"/>
              </a:rPr>
              <a:t>※4</a:t>
            </a:r>
            <a:r>
              <a:rPr lang="ja-JP" altLang="en-US" dirty="0">
                <a:solidFill>
                  <a:schemeClr val="tx1"/>
                </a:solidFill>
                <a:latin typeface="+mj-ea"/>
                <a:ea typeface="+mj-ea"/>
              </a:rPr>
              <a:t>）</a:t>
            </a:r>
            <a:r>
              <a:rPr lang="en-US" altLang="ja-JP" dirty="0">
                <a:solidFill>
                  <a:schemeClr val="tx1"/>
                </a:solidFill>
                <a:latin typeface="+mj-ea"/>
                <a:ea typeface="+mj-ea"/>
              </a:rPr>
              <a:t>2015</a:t>
            </a:r>
            <a:r>
              <a:rPr lang="ja-JP" altLang="en-US" dirty="0">
                <a:solidFill>
                  <a:schemeClr val="tx1"/>
                </a:solidFill>
                <a:latin typeface="+mj-ea"/>
                <a:ea typeface="+mj-ea"/>
              </a:rPr>
              <a:t>年燃費基準に適合する車両</a:t>
            </a:r>
            <a:endParaRPr lang="en-US" altLang="ja-JP" dirty="0">
              <a:solidFill>
                <a:schemeClr val="tx1"/>
              </a:solidFill>
              <a:latin typeface="+mj-ea"/>
              <a:ea typeface="+mj-ea"/>
            </a:endParaRPr>
          </a:p>
          <a:p>
            <a:r>
              <a:rPr lang="ja-JP" altLang="en-US" dirty="0">
                <a:solidFill>
                  <a:schemeClr val="tx1"/>
                </a:solidFill>
                <a:latin typeface="+mj-ea"/>
                <a:ea typeface="+mj-ea"/>
              </a:rPr>
              <a:t>（</a:t>
            </a:r>
            <a:r>
              <a:rPr lang="en-US" altLang="ja-JP" dirty="0">
                <a:solidFill>
                  <a:schemeClr val="tx1"/>
                </a:solidFill>
                <a:latin typeface="+mj-ea"/>
                <a:ea typeface="+mj-ea"/>
              </a:rPr>
              <a:t>※5</a:t>
            </a:r>
            <a:r>
              <a:rPr lang="ja-JP" altLang="en-US" dirty="0">
                <a:solidFill>
                  <a:schemeClr val="tx1"/>
                </a:solidFill>
                <a:latin typeface="+mj-ea"/>
                <a:ea typeface="+mj-ea"/>
              </a:rPr>
              <a:t>）</a:t>
            </a:r>
            <a:r>
              <a:rPr lang="en-US" altLang="ja-JP" dirty="0">
                <a:solidFill>
                  <a:schemeClr val="tx1"/>
                </a:solidFill>
                <a:latin typeface="+mj-ea"/>
                <a:ea typeface="+mj-ea"/>
              </a:rPr>
              <a:t>2010</a:t>
            </a:r>
            <a:r>
              <a:rPr lang="ja-JP" altLang="en-US" dirty="0">
                <a:solidFill>
                  <a:schemeClr val="tx1"/>
                </a:solidFill>
                <a:latin typeface="+mj-ea"/>
                <a:ea typeface="+mj-ea"/>
              </a:rPr>
              <a:t>年燃費基準に適合する車両</a:t>
            </a:r>
            <a:endParaRPr lang="en-US" altLang="ja-JP" dirty="0">
              <a:solidFill>
                <a:schemeClr val="tx1"/>
              </a:solidFill>
              <a:latin typeface="+mj-ea"/>
              <a:ea typeface="+mj-ea"/>
            </a:endParaRPr>
          </a:p>
        </p:txBody>
      </p:sp>
      <p:sp>
        <p:nvSpPr>
          <p:cNvPr id="6" name="正方形/長方形 5"/>
          <p:cNvSpPr/>
          <p:nvPr/>
        </p:nvSpPr>
        <p:spPr>
          <a:xfrm>
            <a:off x="7596207" y="928670"/>
            <a:ext cx="1857388" cy="38576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ea typeface="+mj-ea"/>
              </a:rPr>
              <a:t>09</a:t>
            </a:r>
            <a:r>
              <a:rPr lang="ja-JP" altLang="en-US" dirty="0">
                <a:solidFill>
                  <a:schemeClr val="tx1"/>
                </a:solidFill>
                <a:latin typeface="+mj-ea"/>
                <a:ea typeface="+mj-ea"/>
              </a:rPr>
              <a:t>年度自動車交通局予算</a:t>
            </a:r>
            <a:endParaRPr lang="en-US" altLang="ja-JP" dirty="0">
              <a:solidFill>
                <a:schemeClr val="tx1"/>
              </a:solidFill>
              <a:latin typeface="+mj-ea"/>
              <a:ea typeface="+mj-ea"/>
            </a:endParaRPr>
          </a:p>
          <a:p>
            <a:endParaRPr kumimoji="1" lang="en-US" altLang="ja-JP" dirty="0">
              <a:solidFill>
                <a:schemeClr val="tx1"/>
              </a:solidFill>
              <a:latin typeface="+mj-ea"/>
              <a:ea typeface="+mj-ea"/>
            </a:endParaRPr>
          </a:p>
          <a:p>
            <a:r>
              <a:rPr kumimoji="1" lang="ja-JP" altLang="en-US" dirty="0">
                <a:solidFill>
                  <a:schemeClr val="tx1"/>
                </a:solidFill>
                <a:latin typeface="+mj-ea"/>
                <a:ea typeface="+mj-ea"/>
              </a:rPr>
              <a:t>環境対策－低公害車等導入補助</a:t>
            </a:r>
            <a:endParaRPr kumimoji="1" lang="en-US" altLang="ja-JP" dirty="0">
              <a:solidFill>
                <a:schemeClr val="tx1"/>
              </a:solidFill>
              <a:latin typeface="+mj-ea"/>
              <a:ea typeface="+mj-ea"/>
            </a:endParaRPr>
          </a:p>
          <a:p>
            <a:r>
              <a:rPr lang="ja-JP" altLang="en-US" dirty="0">
                <a:solidFill>
                  <a:schemeClr val="tx1"/>
                </a:solidFill>
                <a:latin typeface="+mj-ea"/>
                <a:ea typeface="+mj-ea"/>
              </a:rPr>
              <a:t>・</a:t>
            </a:r>
            <a:r>
              <a:rPr lang="en-US" altLang="ja-JP" dirty="0">
                <a:solidFill>
                  <a:schemeClr val="tx1"/>
                </a:solidFill>
                <a:latin typeface="+mj-ea"/>
                <a:ea typeface="+mj-ea"/>
              </a:rPr>
              <a:t>17.2</a:t>
            </a:r>
            <a:r>
              <a:rPr lang="ja-JP" altLang="en-US" dirty="0">
                <a:solidFill>
                  <a:schemeClr val="tx1"/>
                </a:solidFill>
                <a:latin typeface="+mj-ea"/>
                <a:ea typeface="+mj-ea"/>
              </a:rPr>
              <a:t>億円</a:t>
            </a:r>
            <a:r>
              <a:rPr lang="en-US" altLang="ja-JP" dirty="0">
                <a:solidFill>
                  <a:schemeClr val="tx1"/>
                </a:solidFill>
                <a:latin typeface="+mj-ea"/>
                <a:ea typeface="+mj-ea"/>
              </a:rPr>
              <a:t>(</a:t>
            </a:r>
            <a:r>
              <a:rPr lang="ja-JP" altLang="en-US" dirty="0">
                <a:solidFill>
                  <a:schemeClr val="tx1"/>
                </a:solidFill>
                <a:latin typeface="+mj-ea"/>
                <a:ea typeface="+mj-ea"/>
              </a:rPr>
              <a:t>▲</a:t>
            </a:r>
            <a:r>
              <a:rPr lang="en-US" altLang="ja-JP" dirty="0">
                <a:solidFill>
                  <a:schemeClr val="tx1"/>
                </a:solidFill>
                <a:latin typeface="+mj-ea"/>
                <a:ea typeface="+mj-ea"/>
              </a:rPr>
              <a:t>5</a:t>
            </a:r>
            <a:r>
              <a:rPr lang="ja-JP" altLang="en-US" dirty="0">
                <a:solidFill>
                  <a:schemeClr val="tx1"/>
                </a:solidFill>
                <a:latin typeface="+mj-ea"/>
                <a:ea typeface="+mj-ea"/>
              </a:rPr>
              <a:t>億円</a:t>
            </a:r>
            <a:r>
              <a:rPr lang="en-US" altLang="ja-JP" dirty="0">
                <a:solidFill>
                  <a:schemeClr val="tx1"/>
                </a:solidFill>
                <a:latin typeface="+mj-ea"/>
                <a:ea typeface="+mj-ea"/>
              </a:rPr>
              <a:t>)</a:t>
            </a:r>
          </a:p>
          <a:p>
            <a:r>
              <a:rPr kumimoji="1" lang="ja-JP" altLang="en-US" dirty="0">
                <a:solidFill>
                  <a:schemeClr val="tx1"/>
                </a:solidFill>
                <a:latin typeface="+mj-ea"/>
                <a:ea typeface="+mj-ea"/>
              </a:rPr>
              <a:t>ただし、</a:t>
            </a:r>
            <a:r>
              <a:rPr kumimoji="1" lang="en-US" altLang="ja-JP" dirty="0">
                <a:solidFill>
                  <a:schemeClr val="tx1"/>
                </a:solidFill>
                <a:latin typeface="+mj-ea"/>
                <a:ea typeface="+mj-ea"/>
              </a:rPr>
              <a:t>08</a:t>
            </a:r>
            <a:r>
              <a:rPr kumimoji="1" lang="ja-JP" altLang="en-US" dirty="0">
                <a:solidFill>
                  <a:schemeClr val="tx1"/>
                </a:solidFill>
                <a:latin typeface="+mj-ea"/>
                <a:ea typeface="+mj-ea"/>
              </a:rPr>
              <a:t>年度</a:t>
            </a:r>
            <a:r>
              <a:rPr kumimoji="1" lang="en-US" altLang="ja-JP" dirty="0">
                <a:solidFill>
                  <a:schemeClr val="tx1"/>
                </a:solidFill>
                <a:latin typeface="+mj-ea"/>
                <a:ea typeface="+mj-ea"/>
              </a:rPr>
              <a:t>1</a:t>
            </a:r>
            <a:r>
              <a:rPr kumimoji="1" lang="ja-JP" altLang="en-US" dirty="0">
                <a:solidFill>
                  <a:schemeClr val="tx1"/>
                </a:solidFill>
                <a:latin typeface="+mj-ea"/>
                <a:ea typeface="+mj-ea"/>
              </a:rPr>
              <a:t>次補正で</a:t>
            </a:r>
            <a:r>
              <a:rPr kumimoji="1" lang="en-US" altLang="ja-JP" dirty="0">
                <a:solidFill>
                  <a:schemeClr val="tx1"/>
                </a:solidFill>
                <a:latin typeface="+mj-ea"/>
                <a:ea typeface="+mj-ea"/>
              </a:rPr>
              <a:t>6</a:t>
            </a:r>
            <a:r>
              <a:rPr kumimoji="1" lang="ja-JP" altLang="en-US" dirty="0">
                <a:solidFill>
                  <a:schemeClr val="tx1"/>
                </a:solidFill>
                <a:latin typeface="+mj-ea"/>
                <a:ea typeface="+mj-ea"/>
              </a:rPr>
              <a:t>億円を確保している。前倒しされている。</a:t>
            </a:r>
          </a:p>
        </p:txBody>
      </p:sp>
      <p:sp>
        <p:nvSpPr>
          <p:cNvPr id="7" name="正方形/長方形 6"/>
          <p:cNvSpPr/>
          <p:nvPr/>
        </p:nvSpPr>
        <p:spPr>
          <a:xfrm>
            <a:off x="666720" y="357166"/>
            <a:ext cx="621510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mj-ea"/>
                <a:ea typeface="+mj-ea"/>
              </a:rPr>
              <a:t>2009</a:t>
            </a:r>
            <a:r>
              <a:rPr lang="ja-JP" altLang="en-US" sz="2800" dirty="0">
                <a:latin typeface="+mj-ea"/>
                <a:ea typeface="+mj-ea"/>
              </a:rPr>
              <a:t>年度低公害車等導入補助の概要</a:t>
            </a:r>
            <a:endParaRPr kumimoji="1" lang="ja-JP" altLang="en-US" sz="2800" dirty="0">
              <a:latin typeface="+mj-ea"/>
              <a:ea typeface="+mj-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952474" y="285728"/>
            <a:ext cx="8179651" cy="1428760"/>
          </a:xfr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ja-JP" altLang="en-US" sz="3100" b="1" dirty="0">
                <a:latin typeface="+mn-ea"/>
              </a:rPr>
              <a:t>  結成後、</a:t>
            </a:r>
            <a:r>
              <a:rPr lang="en-US" altLang="ja-JP" sz="3100" b="1" dirty="0">
                <a:latin typeface="+mn-ea"/>
              </a:rPr>
              <a:t>9</a:t>
            </a:r>
            <a:r>
              <a:rPr lang="ja-JP" altLang="en-US" sz="3100" b="1" dirty="0">
                <a:latin typeface="+mn-ea"/>
              </a:rPr>
              <a:t>年間の</a:t>
            </a:r>
            <a:r>
              <a:rPr lang="ja-JP" altLang="en-US" sz="3100" b="1" dirty="0">
                <a:solidFill>
                  <a:srgbClr val="FF0000"/>
                </a:solidFill>
                <a:latin typeface="+mn-ea"/>
              </a:rPr>
              <a:t>拡大</a:t>
            </a:r>
            <a:r>
              <a:rPr lang="ja-JP" altLang="en-US" sz="3200" b="1" dirty="0">
                <a:solidFill>
                  <a:srgbClr val="FF0000"/>
                </a:solidFill>
                <a:latin typeface="+mn-ea"/>
              </a:rPr>
              <a:t> </a:t>
            </a:r>
            <a:r>
              <a:rPr lang="ja-JP" altLang="en-US" sz="3200" b="1" dirty="0">
                <a:latin typeface="+mn-ea"/>
              </a:rPr>
              <a:t>   </a:t>
            </a:r>
            <a:r>
              <a:rPr lang="ja-JP" altLang="en-US" sz="3100" b="1" dirty="0">
                <a:latin typeface="+mn-ea"/>
                <a:ea typeface="+mn-ea"/>
              </a:rPr>
              <a:t>結成</a:t>
            </a:r>
            <a:r>
              <a:rPr lang="en-US" altLang="ja-JP" sz="3100" b="1" dirty="0">
                <a:latin typeface="+mn-ea"/>
                <a:ea typeface="+mn-ea"/>
              </a:rPr>
              <a:t>452</a:t>
            </a:r>
            <a:r>
              <a:rPr lang="ja-JP" altLang="en-US" sz="3100" b="1" dirty="0">
                <a:latin typeface="+mn-ea"/>
                <a:ea typeface="+mn-ea"/>
              </a:rPr>
              <a:t>組織　  </a:t>
            </a:r>
            <a:r>
              <a:rPr lang="en-US" altLang="ja-JP" sz="3100" b="1" dirty="0">
                <a:latin typeface="+mn-ea"/>
                <a:ea typeface="+mn-ea"/>
              </a:rPr>
              <a:t>5,852</a:t>
            </a:r>
            <a:r>
              <a:rPr lang="ja-JP" altLang="en-US" sz="3100" b="1" dirty="0">
                <a:latin typeface="+mn-ea"/>
                <a:ea typeface="+mn-ea"/>
              </a:rPr>
              <a:t>人 </a:t>
            </a:r>
            <a:br>
              <a:rPr lang="en-US" altLang="ja-JP" sz="3100" b="1" dirty="0">
                <a:latin typeface="+mn-ea"/>
                <a:ea typeface="+mn-ea"/>
              </a:rPr>
            </a:br>
            <a:r>
              <a:rPr lang="en-US" altLang="ja-JP" sz="3100" b="1" dirty="0">
                <a:latin typeface="+mn-ea"/>
                <a:ea typeface="+mn-ea"/>
              </a:rPr>
              <a:t>           </a:t>
            </a:r>
            <a:r>
              <a:rPr lang="ja-JP" altLang="en-US" sz="3100" b="1" dirty="0">
                <a:latin typeface="+mn-ea"/>
                <a:ea typeface="+mn-ea"/>
              </a:rPr>
              <a:t>（</a:t>
            </a:r>
            <a:r>
              <a:rPr lang="en-US" altLang="ja-JP" sz="3100" b="1" dirty="0">
                <a:latin typeface="+mn-ea"/>
                <a:ea typeface="+mn-ea"/>
              </a:rPr>
              <a:t>99.10</a:t>
            </a:r>
            <a:r>
              <a:rPr lang="ja-JP" altLang="en-US" sz="3100" b="1" dirty="0">
                <a:latin typeface="+mn-ea"/>
                <a:ea typeface="+mn-ea"/>
              </a:rPr>
              <a:t>～</a:t>
            </a:r>
            <a:r>
              <a:rPr lang="en-US" altLang="ja-JP" sz="3100" b="1" dirty="0">
                <a:latin typeface="+mn-ea"/>
                <a:ea typeface="+mn-ea"/>
              </a:rPr>
              <a:t>08.5)      </a:t>
            </a:r>
            <a:r>
              <a:rPr lang="ja-JP" altLang="en-US" sz="3100" b="1" dirty="0">
                <a:latin typeface="+mn-ea"/>
                <a:ea typeface="+mn-ea"/>
              </a:rPr>
              <a:t>組織内拡大　　  </a:t>
            </a:r>
            <a:r>
              <a:rPr lang="en-US" altLang="ja-JP" sz="3100" b="1" dirty="0">
                <a:latin typeface="+mn-ea"/>
                <a:ea typeface="+mn-ea"/>
              </a:rPr>
              <a:t>9,632</a:t>
            </a:r>
            <a:r>
              <a:rPr lang="ja-JP" altLang="en-US" sz="3100" b="1" dirty="0">
                <a:latin typeface="+mn-ea"/>
                <a:ea typeface="+mn-ea"/>
              </a:rPr>
              <a:t>人</a:t>
            </a:r>
            <a:br>
              <a:rPr lang="en-US" altLang="ja-JP" sz="3100" b="1" dirty="0">
                <a:latin typeface="+mn-ea"/>
                <a:ea typeface="+mn-ea"/>
              </a:rPr>
            </a:br>
            <a:r>
              <a:rPr lang="ja-JP" altLang="en-US" sz="3100" b="1" dirty="0">
                <a:latin typeface="+mn-ea"/>
                <a:ea typeface="+mn-ea"/>
              </a:rPr>
              <a:t>　　　　　　 　　　　　　　　　　　　　　　　　　    </a:t>
            </a:r>
            <a:r>
              <a:rPr lang="en-US" altLang="ja-JP" sz="3100" b="1" dirty="0">
                <a:latin typeface="+mn-ea"/>
                <a:ea typeface="+mn-ea"/>
              </a:rPr>
              <a:t>15,484</a:t>
            </a:r>
            <a:r>
              <a:rPr lang="ja-JP" altLang="en-US" sz="3100" b="1" dirty="0">
                <a:latin typeface="+mn-ea"/>
                <a:ea typeface="+mn-ea"/>
              </a:rPr>
              <a:t>人</a:t>
            </a:r>
          </a:p>
        </p:txBody>
      </p:sp>
      <p:sp>
        <p:nvSpPr>
          <p:cNvPr id="387075" name="Rectangle 3"/>
          <p:cNvSpPr>
            <a:spLocks noGrp="1" noChangeArrowheads="1"/>
          </p:cNvSpPr>
          <p:nvPr>
            <p:ph idx="1"/>
          </p:nvPr>
        </p:nvSpPr>
        <p:spPr>
          <a:xfrm>
            <a:off x="386922" y="2714620"/>
            <a:ext cx="8745203" cy="3929090"/>
          </a:xfrm>
          <a:noFill/>
        </p:spPr>
        <p:txBody>
          <a:bodyPr>
            <a:normAutofit lnSpcReduction="10000"/>
          </a:bodyPr>
          <a:lstStyle/>
          <a:p>
            <a:pPr>
              <a:lnSpc>
                <a:spcPct val="80000"/>
              </a:lnSpc>
              <a:buNone/>
            </a:pPr>
            <a:endParaRPr lang="en-US" altLang="ja-JP" b="1" dirty="0"/>
          </a:p>
          <a:p>
            <a:pPr>
              <a:lnSpc>
                <a:spcPct val="80000"/>
              </a:lnSpc>
              <a:buNone/>
            </a:pPr>
            <a:r>
              <a:rPr lang="ja-JP" altLang="en-US" sz="2800" b="1" dirty="0"/>
              <a:t>組合員</a:t>
            </a:r>
            <a:r>
              <a:rPr lang="ja-JP" altLang="en-US" sz="2800" b="1" dirty="0">
                <a:solidFill>
                  <a:srgbClr val="FF0000"/>
                </a:solidFill>
              </a:rPr>
              <a:t>減少</a:t>
            </a:r>
            <a:r>
              <a:rPr lang="ja-JP" altLang="en-US" sz="2800" b="1" dirty="0"/>
              <a:t>に「歯止め」がかかっていない</a:t>
            </a:r>
            <a:endParaRPr lang="en-US" altLang="ja-JP" sz="2800" b="1" dirty="0"/>
          </a:p>
          <a:p>
            <a:pPr>
              <a:lnSpc>
                <a:spcPct val="80000"/>
              </a:lnSpc>
              <a:buNone/>
            </a:pPr>
            <a:r>
              <a:rPr lang="ja-JP" altLang="en-US" sz="2800" b="1" dirty="0">
                <a:latin typeface="+mj-ea"/>
                <a:ea typeface="+mj-ea"/>
              </a:rPr>
              <a:t>＊国レベルの「構造改革」</a:t>
            </a:r>
            <a:r>
              <a:rPr lang="ja-JP" altLang="en-US" sz="1800" b="1" dirty="0">
                <a:latin typeface="+mj-ea"/>
                <a:ea typeface="+mj-ea"/>
              </a:rPr>
              <a:t>（季節労働者、制度事業、契約変更</a:t>
            </a:r>
            <a:r>
              <a:rPr lang="en-US" altLang="ja-JP" sz="1800" b="1" dirty="0">
                <a:latin typeface="+mj-ea"/>
                <a:ea typeface="+mj-ea"/>
              </a:rPr>
              <a:t>‥</a:t>
            </a:r>
            <a:r>
              <a:rPr lang="ja-JP" altLang="en-US" sz="1800" b="1" dirty="0">
                <a:latin typeface="+mj-ea"/>
                <a:ea typeface="+mj-ea"/>
              </a:rPr>
              <a:t>）</a:t>
            </a:r>
            <a:endParaRPr lang="en-US" altLang="ja-JP" sz="1800" b="1" dirty="0">
              <a:latin typeface="+mj-ea"/>
              <a:ea typeface="+mj-ea"/>
            </a:endParaRPr>
          </a:p>
          <a:p>
            <a:pPr>
              <a:lnSpc>
                <a:spcPct val="80000"/>
              </a:lnSpc>
              <a:buNone/>
            </a:pPr>
            <a:r>
              <a:rPr lang="ja-JP" altLang="en-US" sz="2800" b="1" dirty="0">
                <a:latin typeface="+mj-ea"/>
                <a:ea typeface="+mj-ea"/>
              </a:rPr>
              <a:t>＊企業レベルの「リストラ」</a:t>
            </a:r>
            <a:r>
              <a:rPr lang="ja-JP" altLang="en-US" sz="1800" b="1" dirty="0">
                <a:latin typeface="+mj-ea"/>
                <a:ea typeface="+mj-ea"/>
              </a:rPr>
              <a:t>（非正規化</a:t>
            </a:r>
            <a:r>
              <a:rPr lang="en-US" altLang="ja-JP" sz="1800" b="1" dirty="0">
                <a:latin typeface="+mj-ea"/>
                <a:ea typeface="+mj-ea"/>
              </a:rPr>
              <a:t>‥</a:t>
            </a:r>
            <a:r>
              <a:rPr lang="ja-JP" altLang="en-US" sz="1800" b="1" dirty="0">
                <a:latin typeface="+mj-ea"/>
                <a:ea typeface="+mj-ea"/>
              </a:rPr>
              <a:t>）</a:t>
            </a:r>
            <a:endParaRPr lang="en-US" altLang="ja-JP" sz="1800" b="1" dirty="0">
              <a:latin typeface="+mj-ea"/>
              <a:ea typeface="+mj-ea"/>
            </a:endParaRPr>
          </a:p>
          <a:p>
            <a:pPr>
              <a:lnSpc>
                <a:spcPct val="80000"/>
              </a:lnSpc>
              <a:buNone/>
            </a:pPr>
            <a:r>
              <a:rPr lang="ja-JP" altLang="en-US" sz="2800" b="1" dirty="0">
                <a:latin typeface="+mj-ea"/>
                <a:ea typeface="+mj-ea"/>
              </a:rPr>
              <a:t>＊中小企業の経営難・倒産</a:t>
            </a:r>
            <a:r>
              <a:rPr lang="ja-JP" altLang="en-US" sz="1800" b="1" dirty="0">
                <a:latin typeface="+mj-ea"/>
                <a:ea typeface="+mj-ea"/>
              </a:rPr>
              <a:t>（「多産多死」の現実</a:t>
            </a:r>
            <a:r>
              <a:rPr lang="en-US" altLang="ja-JP" sz="1800" b="1" dirty="0">
                <a:latin typeface="+mj-ea"/>
                <a:ea typeface="+mj-ea"/>
              </a:rPr>
              <a:t>‥</a:t>
            </a:r>
            <a:r>
              <a:rPr lang="ja-JP" altLang="en-US" sz="1800" b="1" dirty="0">
                <a:latin typeface="+mj-ea"/>
                <a:ea typeface="+mj-ea"/>
              </a:rPr>
              <a:t>）</a:t>
            </a:r>
            <a:endParaRPr lang="en-US" altLang="ja-JP" sz="1800" b="1" dirty="0">
              <a:latin typeface="+mj-ea"/>
              <a:ea typeface="+mj-ea"/>
            </a:endParaRPr>
          </a:p>
          <a:p>
            <a:pPr>
              <a:lnSpc>
                <a:spcPct val="80000"/>
              </a:lnSpc>
              <a:buNone/>
            </a:pPr>
            <a:r>
              <a:rPr lang="ja-JP" altLang="en-US" sz="2800" b="1" dirty="0">
                <a:latin typeface="+mj-ea"/>
              </a:rPr>
              <a:t>＊組織</a:t>
            </a:r>
            <a:r>
              <a:rPr lang="ja-JP" altLang="en-US" sz="2800" b="1" dirty="0"/>
              <a:t>機能の喪失・低下</a:t>
            </a:r>
            <a:endParaRPr lang="en-US" altLang="ja-JP" sz="2800" b="1" dirty="0"/>
          </a:p>
          <a:p>
            <a:pPr>
              <a:lnSpc>
                <a:spcPct val="80000"/>
              </a:lnSpc>
              <a:buNone/>
            </a:pPr>
            <a:r>
              <a:rPr lang="ja-JP" altLang="en-US" sz="2800" b="1" dirty="0"/>
              <a:t>＊「争議」の困難</a:t>
            </a:r>
          </a:p>
          <a:p>
            <a:pPr>
              <a:spcBef>
                <a:spcPts val="0"/>
              </a:spcBef>
              <a:buNone/>
            </a:pPr>
            <a:endParaRPr lang="en-US" altLang="ja-JP" sz="4000" b="1" dirty="0"/>
          </a:p>
          <a:p>
            <a:pPr>
              <a:lnSpc>
                <a:spcPct val="90000"/>
              </a:lnSpc>
              <a:buFont typeface="Wingdings" pitchFamily="2" charset="2"/>
              <a:buNone/>
            </a:pPr>
            <a:r>
              <a:rPr lang="ja-JP" altLang="en-US" dirty="0"/>
              <a:t>　　　　</a:t>
            </a:r>
          </a:p>
        </p:txBody>
      </p:sp>
      <p:sp>
        <p:nvSpPr>
          <p:cNvPr id="7" name="正方形/長方形 6"/>
          <p:cNvSpPr/>
          <p:nvPr/>
        </p:nvSpPr>
        <p:spPr bwMode="auto">
          <a:xfrm>
            <a:off x="5381632" y="2714620"/>
            <a:ext cx="3750496" cy="35719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1600" b="1" dirty="0">
                <a:solidFill>
                  <a:schemeClr val="bg1"/>
                </a:solidFill>
              </a:rPr>
              <a:t>主として「相手の攻撃」を受けての減少</a:t>
            </a:r>
          </a:p>
        </p:txBody>
      </p:sp>
      <p:sp>
        <p:nvSpPr>
          <p:cNvPr id="8" name="正方形/長方形 7"/>
          <p:cNvSpPr/>
          <p:nvPr/>
        </p:nvSpPr>
        <p:spPr bwMode="auto">
          <a:xfrm>
            <a:off x="4953002" y="4857760"/>
            <a:ext cx="3857651" cy="1785950"/>
          </a:xfrm>
          <a:prstGeom prst="rect">
            <a:avLst/>
          </a:prstGeom>
          <a:solidFill>
            <a:schemeClr val="bg2">
              <a:lumMod val="10000"/>
              <a:lumOff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ja-JP" altLang="en-US" sz="1800" b="1" dirty="0"/>
              <a:t>支部（分会）を「</a:t>
            </a:r>
            <a:r>
              <a:rPr lang="ja-JP" altLang="en-US" sz="1800" b="1" dirty="0">
                <a:solidFill>
                  <a:srgbClr val="FF0000"/>
                </a:solidFill>
              </a:rPr>
              <a:t>４つの指標</a:t>
            </a:r>
            <a:r>
              <a:rPr lang="ja-JP" altLang="en-US" sz="1800" b="1" dirty="0"/>
              <a:t>」で点検し、改革する</a:t>
            </a:r>
          </a:p>
          <a:p>
            <a:pPr>
              <a:buFont typeface="Wingdings" pitchFamily="2" charset="2"/>
              <a:buNone/>
            </a:pPr>
            <a:r>
              <a:rPr lang="ja-JP" altLang="en-US" sz="1800" b="1" dirty="0"/>
              <a:t>①機関の確立</a:t>
            </a:r>
          </a:p>
          <a:p>
            <a:pPr>
              <a:buFont typeface="Wingdings" pitchFamily="2" charset="2"/>
              <a:buNone/>
            </a:pPr>
            <a:r>
              <a:rPr lang="ja-JP" altLang="en-US" sz="1800" b="1" dirty="0"/>
              <a:t>②交渉権の確立</a:t>
            </a:r>
          </a:p>
          <a:p>
            <a:pPr>
              <a:buFont typeface="Wingdings" pitchFamily="2" charset="2"/>
              <a:buNone/>
            </a:pPr>
            <a:r>
              <a:rPr lang="ja-JP" altLang="en-US" sz="1800" b="1" dirty="0"/>
              <a:t>③学習教育の確立</a:t>
            </a:r>
          </a:p>
          <a:p>
            <a:pPr>
              <a:buFont typeface="Wingdings" pitchFamily="2" charset="2"/>
              <a:buNone/>
            </a:pPr>
            <a:r>
              <a:rPr lang="ja-JP" altLang="en-US" sz="1800" b="1" dirty="0"/>
              <a:t>④財政の確立</a:t>
            </a:r>
          </a:p>
          <a:p>
            <a:pPr marL="0" marR="0" indent="0" algn="l"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effectLst/>
              <a:latin typeface="Arial" charset="0"/>
              <a:ea typeface="ＭＳ Ｐゴシック" pitchFamily="50" charset="-128"/>
            </a:endParaRPr>
          </a:p>
        </p:txBody>
      </p:sp>
      <p:cxnSp>
        <p:nvCxnSpPr>
          <p:cNvPr id="10" name="直線コネクタ 9"/>
          <p:cNvCxnSpPr>
            <a:endCxn id="22" idx="1"/>
          </p:cNvCxnSpPr>
          <p:nvPr/>
        </p:nvCxnSpPr>
        <p:spPr bwMode="auto">
          <a:xfrm flipV="1">
            <a:off x="4381497" y="4536291"/>
            <a:ext cx="2714644" cy="3214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正方形/長方形 10"/>
          <p:cNvSpPr/>
          <p:nvPr/>
        </p:nvSpPr>
        <p:spPr bwMode="auto">
          <a:xfrm>
            <a:off x="1309662" y="5500702"/>
            <a:ext cx="3107548" cy="4286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t"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  </a:t>
            </a:r>
            <a:r>
              <a:rPr kumimoji="1" lang="ja-JP" altLang="en-US" b="1" i="0" u="none" strike="noStrike" cap="none" normalizeH="0" baseline="0" dirty="0">
                <a:ln>
                  <a:noFill/>
                </a:ln>
                <a:solidFill>
                  <a:schemeClr val="bg1"/>
                </a:solidFill>
                <a:effectLst/>
                <a:latin typeface="+mj-ea"/>
                <a:ea typeface="+mj-ea"/>
              </a:rPr>
              <a:t>争議対策の特別の重要性</a:t>
            </a:r>
          </a:p>
        </p:txBody>
      </p:sp>
      <p:sp>
        <p:nvSpPr>
          <p:cNvPr id="16" name="正方形/長方形 15"/>
          <p:cNvSpPr/>
          <p:nvPr/>
        </p:nvSpPr>
        <p:spPr bwMode="auto">
          <a:xfrm>
            <a:off x="952473" y="1857364"/>
            <a:ext cx="8179654" cy="785818"/>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t" latinLnBrk="0" hangingPunct="1">
              <a:lnSpc>
                <a:spcPct val="100000"/>
              </a:lnSpc>
              <a:spcBef>
                <a:spcPct val="0"/>
              </a:spcBef>
              <a:spcAft>
                <a:spcPct val="0"/>
              </a:spcAft>
              <a:buClrTx/>
              <a:buSzTx/>
              <a:buFontTx/>
              <a:buNone/>
              <a:tabLst/>
            </a:pPr>
            <a:r>
              <a:rPr lang="ja-JP" altLang="en-US" sz="2800" b="1" dirty="0">
                <a:solidFill>
                  <a:schemeClr val="bg1"/>
                </a:solidFill>
              </a:rPr>
              <a:t>「</a:t>
            </a:r>
            <a:r>
              <a:rPr lang="ja-JP" altLang="en-US" sz="2800" b="1" dirty="0">
                <a:solidFill>
                  <a:schemeClr val="bg1"/>
                </a:solidFill>
                <a:latin typeface="ＭＳ Ｐゴシック" pitchFamily="50" charset="-128"/>
                <a:ea typeface="ＭＳ Ｐゴシック" pitchFamily="50" charset="-128"/>
              </a:rPr>
              <a:t>組織拡大は</a:t>
            </a:r>
            <a:r>
              <a:rPr kumimoji="1" lang="ja-JP" altLang="en-US" sz="2800" b="1" i="0" u="none" strike="noStrike" cap="none" normalizeH="0" baseline="0" dirty="0">
                <a:ln>
                  <a:noFill/>
                </a:ln>
                <a:solidFill>
                  <a:schemeClr val="bg1"/>
                </a:solidFill>
                <a:effectLst/>
                <a:latin typeface="ＭＳ Ｐゴシック" pitchFamily="50" charset="-128"/>
                <a:ea typeface="ＭＳ Ｐゴシック" pitchFamily="50" charset="-128"/>
              </a:rPr>
              <a:t>建交労発展の必要条件</a:t>
            </a:r>
            <a:r>
              <a:rPr kumimoji="1" lang="ja-JP" altLang="en-US" sz="2800" b="1" i="0" u="none" strike="noStrike" cap="none" normalizeH="0" baseline="0" dirty="0">
                <a:ln>
                  <a:noFill/>
                </a:ln>
                <a:solidFill>
                  <a:schemeClr val="bg1"/>
                </a:solidFill>
                <a:effectLst/>
                <a:latin typeface="Arial" charset="0"/>
                <a:ea typeface="ＭＳ Ｐゴシック" pitchFamily="50" charset="-128"/>
              </a:rPr>
              <a:t>」の認識</a:t>
            </a:r>
            <a:endParaRPr kumimoji="1" lang="en-US" altLang="ja-JP" sz="2800" b="1" i="0" u="none" strike="noStrike" cap="none" normalizeH="0" baseline="0" dirty="0">
              <a:ln>
                <a:noFill/>
              </a:ln>
              <a:solidFill>
                <a:schemeClr val="bg1"/>
              </a:solidFill>
              <a:effectLst/>
              <a:latin typeface="Arial" charset="0"/>
              <a:ea typeface="ＭＳ Ｐゴシック" pitchFamily="50" charset="-128"/>
            </a:endParaRPr>
          </a:p>
          <a:p>
            <a:r>
              <a:rPr kumimoji="1" lang="ja-JP" altLang="en-US" sz="1800" b="1" i="0" u="none" strike="noStrike" cap="none" normalizeH="0" baseline="0" dirty="0">
                <a:ln>
                  <a:noFill/>
                </a:ln>
                <a:solidFill>
                  <a:schemeClr val="bg1"/>
                </a:solidFill>
                <a:effectLst/>
                <a:latin typeface="Arial" charset="0"/>
                <a:ea typeface="ＭＳ Ｐゴシック" pitchFamily="50" charset="-128"/>
              </a:rPr>
              <a:t>　　　　　　　　　　　　　　　　　　　　　　　　　                　           </a:t>
            </a:r>
            <a:r>
              <a:rPr kumimoji="1" lang="ja-JP" altLang="en-US" sz="1800" b="1" i="0" u="none" strike="noStrike" cap="none" normalizeH="0" baseline="0" dirty="0">
                <a:ln>
                  <a:noFill/>
                </a:ln>
                <a:solidFill>
                  <a:schemeClr val="bg1"/>
                </a:solidFill>
                <a:effectLst/>
                <a:latin typeface="+mj-ea"/>
                <a:ea typeface="+mj-ea"/>
              </a:rPr>
              <a:t>（「中期構想」の神髄）</a:t>
            </a:r>
          </a:p>
        </p:txBody>
      </p:sp>
      <p:cxnSp>
        <p:nvCxnSpPr>
          <p:cNvPr id="14" name="直線コネクタ 13"/>
          <p:cNvCxnSpPr/>
          <p:nvPr/>
        </p:nvCxnSpPr>
        <p:spPr bwMode="auto">
          <a:xfrm>
            <a:off x="7096140" y="1285860"/>
            <a:ext cx="17026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正方形/長方形 11"/>
          <p:cNvSpPr/>
          <p:nvPr/>
        </p:nvSpPr>
        <p:spPr>
          <a:xfrm>
            <a:off x="8822562" y="5857893"/>
            <a:ext cx="619129"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cxnSp>
        <p:nvCxnSpPr>
          <p:cNvPr id="17" name="直線コネクタ 16"/>
          <p:cNvCxnSpPr>
            <a:endCxn id="7" idx="1"/>
          </p:cNvCxnSpPr>
          <p:nvPr/>
        </p:nvCxnSpPr>
        <p:spPr>
          <a:xfrm flipV="1">
            <a:off x="4310059" y="2893217"/>
            <a:ext cx="1071573" cy="607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7" idx="1"/>
          </p:cNvCxnSpPr>
          <p:nvPr/>
        </p:nvCxnSpPr>
        <p:spPr>
          <a:xfrm flipV="1">
            <a:off x="4310059" y="2893217"/>
            <a:ext cx="1071573" cy="1035851"/>
          </a:xfrm>
          <a:prstGeom prst="line">
            <a:avLst/>
          </a:prstGeom>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7096141" y="4357694"/>
            <a:ext cx="2286016"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主に内部的な要因</a:t>
            </a:r>
            <a:endParaRPr kumimoji="1" lang="ja-JP"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408" y="214297"/>
            <a:ext cx="9086856" cy="1428737"/>
          </a:xfrm>
          <a:solidFill>
            <a:schemeClr val="accent6">
              <a:lumMod val="40000"/>
              <a:lumOff val="60000"/>
            </a:schemeClr>
          </a:solidFill>
        </p:spPr>
        <p:txBody>
          <a:bodyPr>
            <a:normAutofit/>
          </a:bodyPr>
          <a:lstStyle/>
          <a:p>
            <a:pPr algn="l"/>
            <a:br>
              <a:rPr kumimoji="1" lang="en-US" altLang="ja-JP" sz="2000" b="1" dirty="0">
                <a:solidFill>
                  <a:schemeClr val="tx1"/>
                </a:solidFill>
              </a:rPr>
            </a:br>
            <a:r>
              <a:rPr kumimoji="1" lang="ja-JP" altLang="en-US" sz="2000" b="1" dirty="0">
                <a:solidFill>
                  <a:schemeClr val="tx1"/>
                </a:solidFill>
              </a:rPr>
              <a:t>日本経済の</a:t>
            </a:r>
            <a:br>
              <a:rPr kumimoji="1" lang="en-US" altLang="ja-JP" sz="2800" b="1" dirty="0">
                <a:solidFill>
                  <a:schemeClr val="tx1"/>
                </a:solidFill>
              </a:rPr>
            </a:br>
            <a:r>
              <a:rPr kumimoji="1" lang="ja-JP" altLang="en-US" sz="2800" b="1" dirty="0">
                <a:solidFill>
                  <a:schemeClr val="tx1"/>
                </a:solidFill>
              </a:rPr>
              <a:t>「</a:t>
            </a:r>
            <a:r>
              <a:rPr kumimoji="1" lang="ja-JP" altLang="en-US" sz="2800" b="1" dirty="0">
                <a:solidFill>
                  <a:srgbClr val="FF0000"/>
                </a:solidFill>
              </a:rPr>
              <a:t>３つの部門</a:t>
            </a:r>
            <a:r>
              <a:rPr kumimoji="1" lang="ja-JP" altLang="en-US" sz="2800" b="1" dirty="0">
                <a:solidFill>
                  <a:schemeClr val="tx1"/>
                </a:solidFill>
              </a:rPr>
              <a:t>」</a:t>
            </a:r>
            <a:r>
              <a:rPr lang="ja-JP" altLang="en-US" sz="2800" b="1" dirty="0">
                <a:solidFill>
                  <a:schemeClr val="tx1"/>
                </a:solidFill>
              </a:rPr>
              <a:t>＋「失業・反失業者」＋「労災被災者」</a:t>
            </a:r>
            <a:endParaRPr kumimoji="1" lang="ja-JP" altLang="en-US" sz="2800" b="1" dirty="0">
              <a:solidFill>
                <a:schemeClr val="tx1"/>
              </a:solidFill>
            </a:endParaRPr>
          </a:p>
        </p:txBody>
      </p:sp>
      <p:sp>
        <p:nvSpPr>
          <p:cNvPr id="3" name="コンテンツ プレースホルダ 2"/>
          <p:cNvSpPr>
            <a:spLocks noGrp="1"/>
          </p:cNvSpPr>
          <p:nvPr>
            <p:ph idx="1"/>
          </p:nvPr>
        </p:nvSpPr>
        <p:spPr>
          <a:xfrm>
            <a:off x="232140" y="1785926"/>
            <a:ext cx="9292892" cy="4786346"/>
          </a:xfrm>
          <a:noFill/>
          <a:ln w="28575">
            <a:noFill/>
          </a:ln>
        </p:spPr>
        <p:txBody>
          <a:bodyPr>
            <a:normAutofit/>
          </a:bodyPr>
          <a:lstStyle/>
          <a:p>
            <a:pPr>
              <a:spcBef>
                <a:spcPts val="0"/>
              </a:spcBef>
              <a:buNone/>
            </a:pPr>
            <a:r>
              <a:rPr kumimoji="1" lang="ja-JP" altLang="en-US" sz="2800" b="1" dirty="0">
                <a:solidFill>
                  <a:srgbClr val="FF0000"/>
                </a:solidFill>
                <a:latin typeface="+mj-ea"/>
                <a:ea typeface="+mj-ea"/>
              </a:rPr>
              <a:t>①</a:t>
            </a:r>
            <a:r>
              <a:rPr kumimoji="1" lang="ja-JP" altLang="en-US" sz="2800" b="1" dirty="0">
                <a:latin typeface="+mj-ea"/>
                <a:ea typeface="+mj-ea"/>
              </a:rPr>
              <a:t>市場経済部門 </a:t>
            </a:r>
            <a:r>
              <a:rPr kumimoji="1" lang="ja-JP" altLang="en-US" sz="2200" b="1" dirty="0">
                <a:solidFill>
                  <a:srgbClr val="FF0000"/>
                </a:solidFill>
                <a:latin typeface="+mj-ea"/>
                <a:ea typeface="+mj-ea"/>
              </a:rPr>
              <a:t>→</a:t>
            </a:r>
            <a:r>
              <a:rPr kumimoji="1" lang="ja-JP" altLang="en-US" sz="2800" b="1" dirty="0">
                <a:latin typeface="+mj-ea"/>
                <a:ea typeface="+mj-ea"/>
              </a:rPr>
              <a:t> 建設・建設関連と交通・運輸、サービスなどの職場組織。資本主義の「</a:t>
            </a:r>
            <a:r>
              <a:rPr kumimoji="1" lang="ja-JP" altLang="en-US" sz="2800" b="1" dirty="0">
                <a:solidFill>
                  <a:srgbClr val="FF0000"/>
                </a:solidFill>
                <a:latin typeface="+mj-ea"/>
                <a:ea typeface="+mj-ea"/>
              </a:rPr>
              <a:t>本丸</a:t>
            </a:r>
            <a:r>
              <a:rPr kumimoji="1" lang="ja-JP" altLang="en-US" sz="2800" b="1" dirty="0">
                <a:latin typeface="+mj-ea"/>
                <a:ea typeface="+mj-ea"/>
              </a:rPr>
              <a:t>」である。</a:t>
            </a:r>
            <a:endParaRPr kumimoji="1" lang="en-US" altLang="ja-JP" sz="2800" b="1" dirty="0">
              <a:latin typeface="+mj-ea"/>
              <a:ea typeface="+mj-ea"/>
            </a:endParaRPr>
          </a:p>
          <a:p>
            <a:pPr>
              <a:spcBef>
                <a:spcPts val="0"/>
              </a:spcBef>
              <a:buNone/>
            </a:pPr>
            <a:r>
              <a:rPr lang="ja-JP" altLang="en-US" sz="1800" dirty="0">
                <a:latin typeface="+mj-ea"/>
                <a:ea typeface="+mj-ea"/>
              </a:rPr>
              <a:t>・資本と正面から対抗する組織となることが求められる。「賃金とは」「搾取とは」の学習・教育が</a:t>
            </a:r>
            <a:endParaRPr lang="en-US" altLang="ja-JP" sz="1800" dirty="0">
              <a:latin typeface="+mj-ea"/>
              <a:ea typeface="+mj-ea"/>
            </a:endParaRPr>
          </a:p>
          <a:p>
            <a:pPr>
              <a:spcBef>
                <a:spcPts val="0"/>
              </a:spcBef>
              <a:buNone/>
            </a:pPr>
            <a:r>
              <a:rPr lang="ja-JP" altLang="en-US" sz="1800" dirty="0">
                <a:latin typeface="+mj-ea"/>
                <a:ea typeface="+mj-ea"/>
              </a:rPr>
              <a:t>　特別の意味をもつ。産業別に結集し、産別のたたかいの大衆的経験を蓄積する。</a:t>
            </a:r>
            <a:endParaRPr lang="en-US" altLang="ja-JP" sz="1800" dirty="0">
              <a:latin typeface="+mj-ea"/>
              <a:ea typeface="+mj-ea"/>
            </a:endParaRPr>
          </a:p>
          <a:p>
            <a:pPr>
              <a:spcBef>
                <a:spcPts val="0"/>
              </a:spcBef>
              <a:buNone/>
            </a:pPr>
            <a:r>
              <a:rPr lang="ja-JP" altLang="en-US" sz="2800" b="1" dirty="0">
                <a:solidFill>
                  <a:srgbClr val="FF0000"/>
                </a:solidFill>
                <a:latin typeface="+mj-ea"/>
                <a:ea typeface="+mj-ea"/>
              </a:rPr>
              <a:t>②</a:t>
            </a:r>
            <a:r>
              <a:rPr lang="ja-JP" altLang="en-US" sz="2800" b="1" dirty="0">
                <a:latin typeface="+mj-ea"/>
                <a:ea typeface="+mj-ea"/>
              </a:rPr>
              <a:t>公共的な部門 </a:t>
            </a:r>
            <a:r>
              <a:rPr lang="ja-JP" altLang="en-US" sz="2200" b="1" dirty="0">
                <a:solidFill>
                  <a:srgbClr val="FF0000"/>
                </a:solidFill>
                <a:latin typeface="+mj-ea"/>
                <a:ea typeface="+mj-ea"/>
              </a:rPr>
              <a:t>→</a:t>
            </a:r>
            <a:r>
              <a:rPr lang="ja-JP" altLang="en-US" sz="2800" b="1" dirty="0">
                <a:latin typeface="+mj-ea"/>
                <a:ea typeface="+mj-ea"/>
              </a:rPr>
              <a:t>学童保育・保育、福祉、清掃・し尿、運転管理など「委託企業」の組織。官製ワーキングプワー</a:t>
            </a:r>
            <a:endParaRPr lang="en-US" altLang="ja-JP" sz="2800" b="1" dirty="0">
              <a:latin typeface="+mj-ea"/>
              <a:ea typeface="+mj-ea"/>
            </a:endParaRPr>
          </a:p>
          <a:p>
            <a:pPr>
              <a:spcBef>
                <a:spcPts val="0"/>
              </a:spcBef>
              <a:buNone/>
            </a:pPr>
            <a:r>
              <a:rPr lang="ja-JP" altLang="en-US" sz="1800" dirty="0">
                <a:latin typeface="+mj-ea"/>
                <a:ea typeface="+mj-ea"/>
              </a:rPr>
              <a:t>・「小さな政府」を掌に乗せて議論する。労働者の立場から、①公務・公共サービスのそもそも</a:t>
            </a:r>
            <a:endParaRPr lang="en-US" altLang="ja-JP" sz="1800" dirty="0">
              <a:latin typeface="+mj-ea"/>
              <a:ea typeface="+mj-ea"/>
            </a:endParaRPr>
          </a:p>
          <a:p>
            <a:pPr>
              <a:spcBef>
                <a:spcPts val="0"/>
              </a:spcBef>
              <a:buNone/>
            </a:pPr>
            <a:r>
              <a:rPr lang="en-US" altLang="ja-JP" sz="1800" dirty="0">
                <a:latin typeface="+mj-ea"/>
                <a:ea typeface="+mj-ea"/>
              </a:rPr>
              <a:t>  </a:t>
            </a:r>
            <a:r>
              <a:rPr lang="ja-JP" altLang="en-US" sz="1800" dirty="0">
                <a:latin typeface="+mj-ea"/>
                <a:ea typeface="+mj-ea"/>
              </a:rPr>
              <a:t>のあり方を深める、②「積算」の根拠と「適正賃金」を追求する、③「交渉力」</a:t>
            </a:r>
            <a:r>
              <a:rPr kumimoji="1" lang="ja-JP" altLang="en-US" sz="1800" dirty="0">
                <a:latin typeface="+mj-ea"/>
                <a:ea typeface="+mj-ea"/>
              </a:rPr>
              <a:t>の優位性を活か</a:t>
            </a:r>
            <a:endParaRPr kumimoji="1" lang="en-US" altLang="ja-JP" sz="1800" dirty="0">
              <a:latin typeface="+mj-ea"/>
              <a:ea typeface="+mj-ea"/>
            </a:endParaRPr>
          </a:p>
          <a:p>
            <a:pPr>
              <a:spcBef>
                <a:spcPts val="0"/>
              </a:spcBef>
              <a:buNone/>
            </a:pPr>
            <a:r>
              <a:rPr lang="en-US" altLang="ja-JP" sz="1800" dirty="0">
                <a:latin typeface="+mj-ea"/>
                <a:ea typeface="+mj-ea"/>
              </a:rPr>
              <a:t>  </a:t>
            </a:r>
            <a:r>
              <a:rPr kumimoji="1" lang="ja-JP" altLang="en-US" sz="1800" dirty="0">
                <a:latin typeface="+mj-ea"/>
                <a:ea typeface="+mj-ea"/>
              </a:rPr>
              <a:t>すことを中心に「自治体関連部会」を確立する。</a:t>
            </a:r>
            <a:endParaRPr kumimoji="1" lang="en-US" altLang="ja-JP" sz="1800" dirty="0">
              <a:latin typeface="+mj-ea"/>
              <a:ea typeface="+mj-ea"/>
            </a:endParaRPr>
          </a:p>
          <a:p>
            <a:pPr>
              <a:spcBef>
                <a:spcPts val="0"/>
              </a:spcBef>
              <a:buNone/>
            </a:pPr>
            <a:r>
              <a:rPr kumimoji="1" lang="ja-JP" altLang="en-US" sz="2800" b="1" dirty="0">
                <a:solidFill>
                  <a:srgbClr val="FF0000"/>
                </a:solidFill>
                <a:latin typeface="+mj-ea"/>
                <a:ea typeface="+mj-ea"/>
              </a:rPr>
              <a:t>③</a:t>
            </a:r>
            <a:r>
              <a:rPr kumimoji="1" lang="ja-JP" altLang="en-US" sz="2800" b="1" dirty="0">
                <a:latin typeface="+mj-ea"/>
                <a:ea typeface="+mj-ea"/>
              </a:rPr>
              <a:t>地域コミュニティを基盤とした部門 </a:t>
            </a:r>
            <a:r>
              <a:rPr kumimoji="1" lang="ja-JP" altLang="en-US" sz="2200" b="1" dirty="0">
                <a:solidFill>
                  <a:srgbClr val="FF0000"/>
                </a:solidFill>
                <a:latin typeface="+mj-ea"/>
                <a:ea typeface="+mj-ea"/>
              </a:rPr>
              <a:t>→</a:t>
            </a:r>
            <a:r>
              <a:rPr kumimoji="1" lang="ja-JP" altLang="en-US" sz="2800" b="1" dirty="0">
                <a:latin typeface="+mj-ea"/>
                <a:ea typeface="+mj-ea"/>
              </a:rPr>
              <a:t> 反失業から生まれた「事業団」、高齢化社会－「介護」の雇用創出の試み。</a:t>
            </a:r>
            <a:endParaRPr kumimoji="1" lang="en-US" altLang="ja-JP" sz="2800" b="1" dirty="0">
              <a:latin typeface="+mj-ea"/>
              <a:ea typeface="+mj-ea"/>
            </a:endParaRPr>
          </a:p>
          <a:p>
            <a:pPr>
              <a:spcBef>
                <a:spcPts val="0"/>
              </a:spcBef>
              <a:buNone/>
            </a:pPr>
            <a:r>
              <a:rPr lang="ja-JP" altLang="en-US" sz="1800" dirty="0">
                <a:latin typeface="+mj-ea"/>
                <a:ea typeface="+mj-ea"/>
              </a:rPr>
              <a:t>・共同している労働組合の役割を抜きに「事業団」運動は発展しない。</a:t>
            </a:r>
            <a:endParaRPr kumimoji="1" lang="ja-JP" altLang="en-US" sz="1800" dirty="0">
              <a:latin typeface="+mj-ea"/>
              <a:ea typeface="+mj-ea"/>
            </a:endParaRPr>
          </a:p>
        </p:txBody>
      </p:sp>
      <p:sp>
        <p:nvSpPr>
          <p:cNvPr id="13" name="スライド番号プレースホルダ 12"/>
          <p:cNvSpPr>
            <a:spLocks noGrp="1"/>
          </p:cNvSpPr>
          <p:nvPr>
            <p:ph type="sldNum" sz="quarter" idx="12"/>
          </p:nvPr>
        </p:nvSpPr>
        <p:spPr/>
        <p:txBody>
          <a:bodyPr/>
          <a:lstStyle/>
          <a:p>
            <a:fld id="{A55F6373-3133-431B-A341-E995000F8430}" type="slidenum">
              <a:rPr lang="en-US" altLang="ja-JP" smtClean="0"/>
              <a:pPr/>
              <a:t>35</a:t>
            </a:fld>
            <a:endParaRPr lang="en-US" altLang="ja-JP"/>
          </a:p>
        </p:txBody>
      </p:sp>
      <p:sp>
        <p:nvSpPr>
          <p:cNvPr id="5" name="正方形/長方形 4"/>
          <p:cNvSpPr/>
          <p:nvPr/>
        </p:nvSpPr>
        <p:spPr>
          <a:xfrm>
            <a:off x="380971" y="6143644"/>
            <a:ext cx="8435636" cy="500066"/>
          </a:xfrm>
          <a:prstGeom prst="rect">
            <a:avLst/>
          </a:prstGeom>
          <a:solidFill>
            <a:schemeClr val="tx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ＭＳ Ｐゴシック" pitchFamily="50" charset="-128"/>
                <a:ea typeface="ＭＳ Ｐゴシック" pitchFamily="50" charset="-128"/>
              </a:rPr>
              <a:t>法令遵守、社会的責任の企業のあり方を正す。いつも資本主義の根本を視野に置く。</a:t>
            </a:r>
            <a:endParaRPr kumimoji="1" lang="ja-JP" altLang="en-US" b="1" dirty="0">
              <a:solidFill>
                <a:schemeClr val="bg1"/>
              </a:solidFill>
              <a:latin typeface="ＭＳ Ｐゴシック" pitchFamily="50" charset="-128"/>
              <a:ea typeface="ＭＳ Ｐゴシック" pitchFamily="50" charset="-128"/>
            </a:endParaRPr>
          </a:p>
        </p:txBody>
      </p:sp>
      <p:cxnSp>
        <p:nvCxnSpPr>
          <p:cNvPr id="7" name="直線コネクタ 6"/>
          <p:cNvCxnSpPr/>
          <p:nvPr/>
        </p:nvCxnSpPr>
        <p:spPr>
          <a:xfrm rot="5400000" flipH="1" flipV="1">
            <a:off x="104151" y="3854656"/>
            <a:ext cx="3429025" cy="1006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38159" y="1500174"/>
            <a:ext cx="1928827" cy="21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角瀬保雄法大教授</a:t>
            </a:r>
          </a:p>
        </p:txBody>
      </p:sp>
      <p:sp>
        <p:nvSpPr>
          <p:cNvPr id="15" name="正方形/長方形 14"/>
          <p:cNvSpPr/>
          <p:nvPr/>
        </p:nvSpPr>
        <p:spPr>
          <a:xfrm>
            <a:off x="6036481" y="285728"/>
            <a:ext cx="2976583" cy="642942"/>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労働組合の本来的な活動を担って努力している。</a:t>
            </a:r>
          </a:p>
        </p:txBody>
      </p:sp>
      <p:cxnSp>
        <p:nvCxnSpPr>
          <p:cNvPr id="17" name="直線矢印コネクタ 16"/>
          <p:cNvCxnSpPr/>
          <p:nvPr/>
        </p:nvCxnSpPr>
        <p:spPr>
          <a:xfrm flipV="1">
            <a:off x="5381628" y="857232"/>
            <a:ext cx="571505"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10800000">
            <a:off x="6381761" y="857232"/>
            <a:ext cx="571505"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023912" y="142852"/>
            <a:ext cx="3619528" cy="500066"/>
          </a:xfrm>
          <a:prstGeom prst="roundRect">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ＭＳ Ｐゴシック" pitchFamily="50" charset="-128"/>
                <a:ea typeface="ＭＳ Ｐゴシック" pitchFamily="50" charset="-128"/>
              </a:rPr>
              <a:t>建交労の組織的特質</a:t>
            </a:r>
            <a:endParaRPr kumimoji="1" lang="ja-JP" altLang="en-US" sz="2800" b="1" dirty="0">
              <a:solidFill>
                <a:schemeClr val="tx1"/>
              </a:solidFill>
              <a:latin typeface="ＭＳ Ｐゴシック" pitchFamily="50" charset="-128"/>
              <a:ea typeface="ＭＳ Ｐゴシック"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428604"/>
            <a:ext cx="8822594" cy="1714512"/>
          </a:xfrm>
        </p:spPr>
        <p:txBody>
          <a:bodyPr>
            <a:normAutofit fontScale="90000"/>
          </a:bodyPr>
          <a:lstStyle/>
          <a:p>
            <a:pPr algn="l"/>
            <a:r>
              <a:rPr lang="ja-JP" altLang="en-US" sz="3100" b="1" dirty="0">
                <a:solidFill>
                  <a:schemeClr val="tx1"/>
                </a:solidFill>
                <a:latin typeface="ＭＳ Ｐゴシック" pitchFamily="50" charset="-128"/>
                <a:ea typeface="ＭＳ Ｐゴシック" pitchFamily="50" charset="-128"/>
              </a:rPr>
              <a:t>組合員拡大を全国運動に発展させる</a:t>
            </a:r>
            <a:r>
              <a:rPr lang="en-US" altLang="ja-JP" sz="3100" b="1" dirty="0">
                <a:solidFill>
                  <a:schemeClr val="tx1"/>
                </a:solidFill>
                <a:latin typeface="ＭＳ Ｐゴシック" pitchFamily="50" charset="-128"/>
                <a:ea typeface="ＭＳ Ｐゴシック" pitchFamily="50" charset="-128"/>
              </a:rPr>
              <a:t>09</a:t>
            </a:r>
            <a:r>
              <a:rPr lang="ja-JP" altLang="en-US" sz="3100" b="1" dirty="0">
                <a:solidFill>
                  <a:schemeClr val="tx1"/>
                </a:solidFill>
                <a:latin typeface="ＭＳ Ｐゴシック" pitchFamily="50" charset="-128"/>
                <a:ea typeface="ＭＳ Ｐゴシック" pitchFamily="50" charset="-128"/>
              </a:rPr>
              <a:t>春闘</a:t>
            </a:r>
            <a:br>
              <a:rPr lang="en-US" altLang="ja-JP" sz="2800" b="1" dirty="0">
                <a:solidFill>
                  <a:schemeClr val="tx1"/>
                </a:solidFill>
                <a:latin typeface="+mj-ea"/>
              </a:rPr>
            </a:br>
            <a:r>
              <a:rPr lang="ja-JP" altLang="en-US" sz="2200" b="1" dirty="0">
                <a:solidFill>
                  <a:schemeClr val="tx1"/>
                </a:solidFill>
              </a:rPr>
              <a:t>①新しく加盟した仲間の「きっかけ」や「たたかい」「喜びと決意」をすべての 組合</a:t>
            </a:r>
            <a:br>
              <a:rPr lang="en-US" altLang="ja-JP" sz="2200" b="1" dirty="0">
                <a:solidFill>
                  <a:schemeClr val="tx1"/>
                </a:solidFill>
              </a:rPr>
            </a:br>
            <a:r>
              <a:rPr lang="en-US" altLang="ja-JP" sz="2200" b="1" dirty="0"/>
              <a:t>     </a:t>
            </a:r>
            <a:r>
              <a:rPr lang="ja-JP" altLang="en-US" sz="2200" b="1" dirty="0">
                <a:solidFill>
                  <a:schemeClr val="tx1"/>
                </a:solidFill>
              </a:rPr>
              <a:t>員 のものに広げ、労働者としての連帯を重視する。</a:t>
            </a:r>
            <a:br>
              <a:rPr lang="ja-JP" altLang="en-US" sz="2200" b="1" dirty="0">
                <a:solidFill>
                  <a:schemeClr val="tx1"/>
                </a:solidFill>
              </a:rPr>
            </a:br>
            <a:r>
              <a:rPr lang="ja-JP" altLang="en-US" sz="2200" b="1" dirty="0">
                <a:solidFill>
                  <a:schemeClr val="tx1"/>
                </a:solidFill>
              </a:rPr>
              <a:t>②組合員を増やしている職場、業種、地域の経験、努力から謙虚に学ぶ。</a:t>
            </a:r>
            <a:br>
              <a:rPr lang="en-US" altLang="ja-JP" sz="2200" b="1" dirty="0">
                <a:solidFill>
                  <a:schemeClr val="tx1"/>
                </a:solidFill>
              </a:rPr>
            </a:br>
            <a:endParaRPr kumimoji="1" lang="ja-JP" altLang="en-US" sz="2200" b="1" dirty="0">
              <a:solidFill>
                <a:schemeClr val="tx1"/>
              </a:solidFill>
            </a:endParaRPr>
          </a:p>
        </p:txBody>
      </p:sp>
      <p:sp>
        <p:nvSpPr>
          <p:cNvPr id="3" name="コンテンツ プレースホルダ 2"/>
          <p:cNvSpPr>
            <a:spLocks noGrp="1"/>
          </p:cNvSpPr>
          <p:nvPr>
            <p:ph idx="1"/>
          </p:nvPr>
        </p:nvSpPr>
        <p:spPr>
          <a:xfrm>
            <a:off x="464312" y="2285993"/>
            <a:ext cx="9054767" cy="3846520"/>
          </a:xfrm>
        </p:spPr>
        <p:txBody>
          <a:bodyPr/>
          <a:lstStyle/>
          <a:p>
            <a:pPr>
              <a:buNone/>
            </a:pPr>
            <a:endParaRPr lang="en-US" altLang="ja-JP" dirty="0">
              <a:latin typeface="+mj-ea"/>
            </a:endParaRPr>
          </a:p>
          <a:p>
            <a:pPr>
              <a:buNone/>
            </a:pPr>
            <a:endParaRPr lang="en-US" altLang="ja-JP" dirty="0">
              <a:latin typeface="+mj-ea"/>
            </a:endParaRPr>
          </a:p>
        </p:txBody>
      </p:sp>
      <p:sp>
        <p:nvSpPr>
          <p:cNvPr id="5" name="メモ 4"/>
          <p:cNvSpPr/>
          <p:nvPr/>
        </p:nvSpPr>
        <p:spPr>
          <a:xfrm>
            <a:off x="666722" y="2500306"/>
            <a:ext cx="2684878" cy="2857520"/>
          </a:xfrm>
          <a:prstGeom prst="foldedCorner">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en-US" altLang="ja-JP" sz="2800" b="1" dirty="0">
              <a:solidFill>
                <a:schemeClr val="tx1"/>
              </a:solidFill>
              <a:latin typeface="ＭＳ Ｐゴシック" pitchFamily="50" charset="-128"/>
              <a:ea typeface="ＭＳ Ｐゴシック" pitchFamily="50" charset="-128"/>
            </a:endParaRPr>
          </a:p>
          <a:p>
            <a:pPr fontAlgn="t"/>
            <a:endParaRPr lang="en-US" altLang="ja-JP" sz="2800" b="1" dirty="0">
              <a:solidFill>
                <a:schemeClr val="tx1"/>
              </a:solidFill>
              <a:latin typeface="ＭＳ Ｐゴシック" pitchFamily="50" charset="-128"/>
              <a:ea typeface="ＭＳ Ｐゴシック" pitchFamily="50" charset="-128"/>
            </a:endParaRPr>
          </a:p>
          <a:p>
            <a:pPr fontAlgn="t"/>
            <a:r>
              <a:rPr lang="ja-JP" altLang="en-US" sz="2800" b="1" dirty="0">
                <a:solidFill>
                  <a:schemeClr val="tx1"/>
                </a:solidFill>
                <a:latin typeface="ＭＳ Ｐゴシック" pitchFamily="50" charset="-128"/>
                <a:ea typeface="ＭＳ Ｐゴシック" pitchFamily="50" charset="-128"/>
              </a:rPr>
              <a:t>とりくみの </a:t>
            </a:r>
            <a:r>
              <a:rPr lang="ja-JP" altLang="en-US" sz="2800" b="1" dirty="0">
                <a:solidFill>
                  <a:srgbClr val="FF0000"/>
                </a:solidFill>
                <a:latin typeface="ＭＳ Ｐゴシック" pitchFamily="50" charset="-128"/>
                <a:ea typeface="ＭＳ Ｐゴシック" pitchFamily="50" charset="-128"/>
              </a:rPr>
              <a:t>１</a:t>
            </a:r>
            <a:endParaRPr lang="en-US" altLang="ja-JP" sz="2800" b="1" dirty="0">
              <a:solidFill>
                <a:srgbClr val="FF0000"/>
              </a:solidFill>
              <a:latin typeface="ＭＳ Ｐゴシック" pitchFamily="50" charset="-128"/>
              <a:ea typeface="ＭＳ Ｐゴシック" pitchFamily="50" charset="-128"/>
            </a:endParaRPr>
          </a:p>
          <a:p>
            <a:pPr fontAlgn="t"/>
            <a:r>
              <a:rPr lang="ja-JP" altLang="en-US" b="1" dirty="0">
                <a:solidFill>
                  <a:schemeClr val="tx1"/>
                </a:solidFill>
                <a:latin typeface="Arial" charset="0"/>
                <a:ea typeface="ＭＳ Ｐゴシック" pitchFamily="50" charset="-128"/>
              </a:rPr>
              <a:t>・</a:t>
            </a:r>
            <a:r>
              <a:rPr lang="ja-JP" altLang="en-US" b="1" dirty="0">
                <a:solidFill>
                  <a:schemeClr val="tx1"/>
                </a:solidFill>
                <a:latin typeface="+mj-ea"/>
                <a:ea typeface="+mj-ea"/>
              </a:rPr>
              <a:t>建交労の知名度と信頼</a:t>
            </a:r>
            <a:endParaRPr lang="en-US" altLang="ja-JP" b="1" dirty="0">
              <a:solidFill>
                <a:schemeClr val="tx1"/>
              </a:solidFill>
              <a:latin typeface="+mj-ea"/>
              <a:ea typeface="+mj-ea"/>
            </a:endParaRPr>
          </a:p>
          <a:p>
            <a:pPr fontAlgn="t"/>
            <a:r>
              <a:rPr lang="ja-JP" altLang="en-US" b="1" dirty="0">
                <a:solidFill>
                  <a:schemeClr val="tx1"/>
                </a:solidFill>
                <a:latin typeface="+mj-ea"/>
                <a:ea typeface="+mj-ea"/>
              </a:rPr>
              <a:t>　を高め、「相談」を中心</a:t>
            </a:r>
            <a:endParaRPr lang="en-US" altLang="ja-JP" b="1" dirty="0">
              <a:solidFill>
                <a:schemeClr val="tx1"/>
              </a:solidFill>
              <a:latin typeface="+mj-ea"/>
              <a:ea typeface="+mj-ea"/>
            </a:endParaRPr>
          </a:p>
          <a:p>
            <a:pPr fontAlgn="t"/>
            <a:r>
              <a:rPr lang="ja-JP" altLang="en-US" b="1" dirty="0">
                <a:solidFill>
                  <a:schemeClr val="tx1"/>
                </a:solidFill>
                <a:latin typeface="+mj-ea"/>
                <a:ea typeface="+mj-ea"/>
              </a:rPr>
              <a:t>　に</a:t>
            </a:r>
            <a:r>
              <a:rPr lang="ja-JP" altLang="en-US" b="1" dirty="0">
                <a:solidFill>
                  <a:srgbClr val="FF0000"/>
                </a:solidFill>
                <a:latin typeface="+mj-ea"/>
                <a:ea typeface="+mj-ea"/>
              </a:rPr>
              <a:t>労働者を吸引する</a:t>
            </a:r>
            <a:r>
              <a:rPr lang="ja-JP" altLang="en-US" b="1" dirty="0">
                <a:solidFill>
                  <a:schemeClr val="tx1"/>
                </a:solidFill>
                <a:latin typeface="+mj-ea"/>
                <a:ea typeface="+mj-ea"/>
              </a:rPr>
              <a:t>とり</a:t>
            </a:r>
            <a:endParaRPr lang="en-US" altLang="ja-JP" b="1" dirty="0">
              <a:solidFill>
                <a:schemeClr val="tx1"/>
              </a:solidFill>
              <a:latin typeface="+mj-ea"/>
              <a:ea typeface="+mj-ea"/>
            </a:endParaRPr>
          </a:p>
          <a:p>
            <a:pPr fontAlgn="t"/>
            <a:r>
              <a:rPr lang="ja-JP" altLang="en-US" b="1" dirty="0">
                <a:solidFill>
                  <a:schemeClr val="tx1"/>
                </a:solidFill>
                <a:latin typeface="+mj-ea"/>
                <a:ea typeface="+mj-ea"/>
              </a:rPr>
              <a:t>　くみ。</a:t>
            </a:r>
            <a:endParaRPr lang="en-US" altLang="ja-JP" b="1" dirty="0">
              <a:solidFill>
                <a:schemeClr val="tx1"/>
              </a:solidFill>
              <a:latin typeface="+mj-ea"/>
              <a:ea typeface="+mj-ea"/>
            </a:endParaRPr>
          </a:p>
          <a:p>
            <a:pPr fontAlgn="t"/>
            <a:r>
              <a:rPr lang="ja-JP" altLang="en-US" b="1" dirty="0">
                <a:solidFill>
                  <a:schemeClr val="tx1"/>
                </a:solidFill>
                <a:latin typeface="+mj-ea"/>
                <a:ea typeface="+mj-ea"/>
              </a:rPr>
              <a:t>・解決実績の宣伝と知名</a:t>
            </a:r>
            <a:endParaRPr lang="en-US" altLang="ja-JP" b="1" dirty="0">
              <a:solidFill>
                <a:schemeClr val="tx1"/>
              </a:solidFill>
              <a:latin typeface="+mj-ea"/>
              <a:ea typeface="+mj-ea"/>
            </a:endParaRPr>
          </a:p>
          <a:p>
            <a:pPr fontAlgn="t"/>
            <a:r>
              <a:rPr lang="ja-JP" altLang="en-US" b="1" dirty="0">
                <a:solidFill>
                  <a:schemeClr val="tx1"/>
                </a:solidFill>
                <a:latin typeface="+mj-ea"/>
                <a:ea typeface="+mj-ea"/>
              </a:rPr>
              <a:t>　度アップの手だてが重</a:t>
            </a:r>
            <a:endParaRPr lang="en-US" altLang="ja-JP" b="1" dirty="0">
              <a:solidFill>
                <a:schemeClr val="tx1"/>
              </a:solidFill>
              <a:latin typeface="+mj-ea"/>
              <a:ea typeface="+mj-ea"/>
            </a:endParaRPr>
          </a:p>
          <a:p>
            <a:pPr fontAlgn="t"/>
            <a:r>
              <a:rPr lang="ja-JP" altLang="en-US" b="1" dirty="0">
                <a:solidFill>
                  <a:schemeClr val="tx1"/>
                </a:solidFill>
                <a:latin typeface="+mj-ea"/>
                <a:ea typeface="+mj-ea"/>
              </a:rPr>
              <a:t>　要。</a:t>
            </a:r>
            <a:endParaRPr lang="en-US" altLang="ja-JP" b="1" dirty="0">
              <a:solidFill>
                <a:schemeClr val="tx1"/>
              </a:solidFill>
              <a:latin typeface="+mj-ea"/>
              <a:ea typeface="+mj-ea"/>
            </a:endParaRPr>
          </a:p>
          <a:p>
            <a:pPr fontAlgn="t"/>
            <a:endParaRPr lang="en-US" altLang="ja-JP" b="1" dirty="0">
              <a:solidFill>
                <a:schemeClr val="tx1"/>
              </a:solidFill>
            </a:endParaRPr>
          </a:p>
          <a:p>
            <a:pPr fontAlgn="t">
              <a:lnSpc>
                <a:spcPts val="2500"/>
              </a:lnSpc>
            </a:pPr>
            <a:endParaRPr lang="en-US" altLang="ja-JP" b="1" dirty="0">
              <a:solidFill>
                <a:schemeClr val="tx1"/>
              </a:solidFill>
            </a:endParaRPr>
          </a:p>
        </p:txBody>
      </p:sp>
      <p:sp>
        <p:nvSpPr>
          <p:cNvPr id="6" name="メモ 5"/>
          <p:cNvSpPr/>
          <p:nvPr/>
        </p:nvSpPr>
        <p:spPr>
          <a:xfrm>
            <a:off x="3595679" y="2500306"/>
            <a:ext cx="2631300" cy="2857520"/>
          </a:xfrm>
          <a:prstGeom prst="foldedCorner">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500"/>
              </a:lnSpc>
            </a:pPr>
            <a:endParaRPr lang="en-US" altLang="ja-JP" sz="2800" b="1" dirty="0">
              <a:solidFill>
                <a:schemeClr val="tx1"/>
              </a:solidFill>
              <a:latin typeface="Arial" charset="0"/>
              <a:ea typeface="ＭＳ Ｐゴシック" pitchFamily="50" charset="-128"/>
            </a:endParaRPr>
          </a:p>
          <a:p>
            <a:pPr fontAlgn="t">
              <a:lnSpc>
                <a:spcPts val="2500"/>
              </a:lnSpc>
            </a:pPr>
            <a:endParaRPr lang="en-US" altLang="ja-JP" sz="2800" b="1" dirty="0">
              <a:solidFill>
                <a:schemeClr val="tx1"/>
              </a:solidFill>
              <a:latin typeface="Arial" charset="0"/>
              <a:ea typeface="ＭＳ Ｐゴシック" pitchFamily="50" charset="-128"/>
            </a:endParaRPr>
          </a:p>
          <a:p>
            <a:pPr fontAlgn="t"/>
            <a:r>
              <a:rPr lang="ja-JP" altLang="en-US" sz="2800" b="1" dirty="0">
                <a:solidFill>
                  <a:schemeClr val="tx1"/>
                </a:solidFill>
                <a:latin typeface="Arial" charset="0"/>
                <a:ea typeface="ＭＳ Ｐゴシック" pitchFamily="50" charset="-128"/>
              </a:rPr>
              <a:t>とりくみの </a:t>
            </a:r>
            <a:r>
              <a:rPr lang="ja-JP" altLang="en-US" sz="2800" b="1" dirty="0">
                <a:solidFill>
                  <a:srgbClr val="FF0000"/>
                </a:solidFill>
                <a:latin typeface="Arial" charset="0"/>
                <a:ea typeface="ＭＳ Ｐゴシック" pitchFamily="50" charset="-128"/>
              </a:rPr>
              <a:t>２</a:t>
            </a:r>
            <a:endParaRPr lang="en-US" altLang="ja-JP" sz="2800" b="1" dirty="0">
              <a:solidFill>
                <a:srgbClr val="FF0000"/>
              </a:solidFill>
              <a:latin typeface="Arial" charset="0"/>
              <a:ea typeface="ＭＳ Ｐゴシック" pitchFamily="50" charset="-128"/>
            </a:endParaRPr>
          </a:p>
          <a:p>
            <a:pPr fontAlgn="t"/>
            <a:r>
              <a:rPr lang="ja-JP" altLang="en-US" b="1" dirty="0">
                <a:solidFill>
                  <a:schemeClr val="tx1"/>
                </a:solidFill>
                <a:latin typeface="+mn-ea"/>
              </a:rPr>
              <a:t>・「月間」を中心に</a:t>
            </a:r>
            <a:r>
              <a:rPr lang="ja-JP" altLang="en-US" b="1" dirty="0">
                <a:solidFill>
                  <a:srgbClr val="FF0000"/>
                </a:solidFill>
                <a:latin typeface="+mn-ea"/>
              </a:rPr>
              <a:t>職場</a:t>
            </a:r>
            <a:r>
              <a:rPr lang="ja-JP" altLang="en-US" b="1" dirty="0">
                <a:solidFill>
                  <a:schemeClr val="tx1"/>
                </a:solidFill>
                <a:latin typeface="+mn-ea"/>
              </a:rPr>
              <a:t>で</a:t>
            </a:r>
            <a:endParaRPr lang="en-US" altLang="ja-JP" b="1" dirty="0">
              <a:solidFill>
                <a:schemeClr val="tx1"/>
              </a:solidFill>
              <a:latin typeface="+mn-ea"/>
            </a:endParaRPr>
          </a:p>
          <a:p>
            <a:pPr fontAlgn="t"/>
            <a:r>
              <a:rPr lang="ja-JP" altLang="en-US" b="1" dirty="0">
                <a:solidFill>
                  <a:schemeClr val="tx1"/>
                </a:solidFill>
                <a:latin typeface="+mn-ea"/>
              </a:rPr>
              <a:t>　組合員を増やす。「しが</a:t>
            </a:r>
            <a:endParaRPr lang="en-US" altLang="ja-JP" b="1" dirty="0">
              <a:solidFill>
                <a:schemeClr val="tx1"/>
              </a:solidFill>
              <a:latin typeface="+mn-ea"/>
            </a:endParaRPr>
          </a:p>
          <a:p>
            <a:pPr fontAlgn="t"/>
            <a:r>
              <a:rPr lang="ja-JP" altLang="en-US" b="1" dirty="0">
                <a:solidFill>
                  <a:schemeClr val="tx1"/>
                </a:solidFill>
                <a:latin typeface="+mn-ea"/>
              </a:rPr>
              <a:t>　らみ」を打開する。</a:t>
            </a:r>
            <a:endParaRPr lang="en-US" altLang="ja-JP" b="1" dirty="0">
              <a:solidFill>
                <a:schemeClr val="tx1"/>
              </a:solidFill>
              <a:latin typeface="+mn-ea"/>
            </a:endParaRPr>
          </a:p>
          <a:p>
            <a:pPr fontAlgn="t"/>
            <a:r>
              <a:rPr lang="ja-JP" altLang="en-US" b="1" dirty="0">
                <a:solidFill>
                  <a:schemeClr val="tx1"/>
                </a:solidFill>
                <a:latin typeface="+mn-ea"/>
              </a:rPr>
              <a:t>・「この要求を実現しょう」</a:t>
            </a:r>
            <a:endParaRPr lang="en-US" altLang="ja-JP" b="1" dirty="0">
              <a:solidFill>
                <a:schemeClr val="tx1"/>
              </a:solidFill>
              <a:latin typeface="+mn-ea"/>
            </a:endParaRPr>
          </a:p>
          <a:p>
            <a:pPr fontAlgn="t"/>
            <a:r>
              <a:rPr lang="ja-JP" altLang="en-US" b="1" dirty="0">
                <a:solidFill>
                  <a:schemeClr val="tx1"/>
                </a:solidFill>
                <a:latin typeface="+mn-ea"/>
              </a:rPr>
              <a:t>　を鮮明にして訴える。</a:t>
            </a:r>
            <a:endParaRPr lang="en-US" altLang="ja-JP" b="1" dirty="0">
              <a:solidFill>
                <a:schemeClr val="tx1"/>
              </a:solidFill>
              <a:latin typeface="+mn-ea"/>
            </a:endParaRPr>
          </a:p>
          <a:p>
            <a:pPr fontAlgn="t"/>
            <a:r>
              <a:rPr lang="ja-JP" altLang="en-US" b="1" dirty="0">
                <a:solidFill>
                  <a:schemeClr val="tx1"/>
                </a:solidFill>
                <a:latin typeface="+mn-ea"/>
              </a:rPr>
              <a:t>・職場の多数派となる「計</a:t>
            </a:r>
            <a:endParaRPr lang="en-US" altLang="ja-JP" b="1" dirty="0">
              <a:solidFill>
                <a:schemeClr val="tx1"/>
              </a:solidFill>
              <a:latin typeface="+mn-ea"/>
            </a:endParaRPr>
          </a:p>
          <a:p>
            <a:pPr fontAlgn="t"/>
            <a:r>
              <a:rPr lang="ja-JP" altLang="en-US" b="1" dirty="0">
                <a:solidFill>
                  <a:schemeClr val="tx1"/>
                </a:solidFill>
                <a:latin typeface="+mn-ea"/>
              </a:rPr>
              <a:t>　画」を持つ。</a:t>
            </a:r>
            <a:endParaRPr lang="en-US" altLang="ja-JP" b="1" dirty="0">
              <a:solidFill>
                <a:schemeClr val="tx1"/>
              </a:solidFill>
              <a:latin typeface="Arial" charset="0"/>
              <a:ea typeface="ＭＳ Ｐゴシック" pitchFamily="50" charset="-128"/>
            </a:endParaRPr>
          </a:p>
          <a:p>
            <a:pPr fontAlgn="t">
              <a:lnSpc>
                <a:spcPts val="2500"/>
              </a:lnSpc>
            </a:pPr>
            <a:endParaRPr lang="ja-JP" altLang="en-US" b="1" dirty="0">
              <a:solidFill>
                <a:schemeClr val="tx1"/>
              </a:solidFill>
              <a:latin typeface="Arial" charset="0"/>
              <a:ea typeface="ＭＳ Ｐゴシック" pitchFamily="50" charset="-128"/>
            </a:endParaRPr>
          </a:p>
        </p:txBody>
      </p:sp>
      <p:sp>
        <p:nvSpPr>
          <p:cNvPr id="7" name="メモ 6"/>
          <p:cNvSpPr/>
          <p:nvPr/>
        </p:nvSpPr>
        <p:spPr>
          <a:xfrm>
            <a:off x="6524638" y="2500306"/>
            <a:ext cx="2553909" cy="2786082"/>
          </a:xfrm>
          <a:prstGeom prst="foldedCorner">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a:p>
            <a:pPr>
              <a:lnSpc>
                <a:spcPts val="2000"/>
              </a:lnSpc>
            </a:pPr>
            <a:r>
              <a:rPr lang="ja-JP" altLang="en-US" sz="2800" b="1" dirty="0">
                <a:solidFill>
                  <a:schemeClr val="tx1"/>
                </a:solidFill>
                <a:latin typeface="ＭＳ Ｐゴシック" pitchFamily="50" charset="-128"/>
                <a:ea typeface="ＭＳ Ｐゴシック" pitchFamily="50" charset="-128"/>
              </a:rPr>
              <a:t> </a:t>
            </a:r>
            <a:endParaRPr lang="en-US" altLang="ja-JP" sz="2800" b="1" dirty="0">
              <a:solidFill>
                <a:schemeClr val="tx1"/>
              </a:solidFill>
              <a:latin typeface="ＭＳ Ｐゴシック" pitchFamily="50" charset="-128"/>
              <a:ea typeface="ＭＳ Ｐゴシック" pitchFamily="50" charset="-128"/>
            </a:endParaRPr>
          </a:p>
          <a:p>
            <a:pPr>
              <a:lnSpc>
                <a:spcPts val="2000"/>
              </a:lnSpc>
            </a:pPr>
            <a:endParaRPr lang="en-US" altLang="ja-JP" sz="2800" b="1" dirty="0">
              <a:solidFill>
                <a:schemeClr val="tx1"/>
              </a:solidFill>
              <a:latin typeface="ＭＳ Ｐゴシック" pitchFamily="50" charset="-128"/>
              <a:ea typeface="ＭＳ Ｐゴシック" pitchFamily="50" charset="-128"/>
            </a:endParaRPr>
          </a:p>
          <a:p>
            <a:pPr>
              <a:lnSpc>
                <a:spcPts val="2000"/>
              </a:lnSpc>
            </a:pPr>
            <a:r>
              <a:rPr lang="ja-JP" altLang="en-US" sz="2800" b="1" dirty="0">
                <a:solidFill>
                  <a:schemeClr val="tx1"/>
                </a:solidFill>
                <a:latin typeface="ＭＳ Ｐゴシック" pitchFamily="50" charset="-128"/>
                <a:ea typeface="ＭＳ Ｐゴシック" pitchFamily="50" charset="-128"/>
              </a:rPr>
              <a:t>とりくみの </a:t>
            </a:r>
            <a:r>
              <a:rPr lang="ja-JP" altLang="en-US" sz="2800" b="1" dirty="0">
                <a:solidFill>
                  <a:srgbClr val="FF0000"/>
                </a:solidFill>
                <a:latin typeface="ＭＳ Ｐゴシック" pitchFamily="50" charset="-128"/>
                <a:ea typeface="ＭＳ Ｐゴシック" pitchFamily="50" charset="-128"/>
              </a:rPr>
              <a:t>３</a:t>
            </a:r>
            <a:endParaRPr lang="en-US" altLang="ja-JP" sz="2800" b="1" dirty="0">
              <a:solidFill>
                <a:srgbClr val="FF0000"/>
              </a:solidFill>
              <a:latin typeface="ＭＳ Ｐゴシック" pitchFamily="50" charset="-128"/>
              <a:ea typeface="ＭＳ Ｐゴシック" pitchFamily="50" charset="-128"/>
            </a:endParaRPr>
          </a:p>
          <a:p>
            <a:pPr>
              <a:lnSpc>
                <a:spcPts val="2000"/>
              </a:lnSpc>
            </a:pPr>
            <a:r>
              <a:rPr lang="ja-JP" altLang="en-US" b="1" dirty="0">
                <a:solidFill>
                  <a:schemeClr val="tx1"/>
                </a:solidFill>
                <a:latin typeface="+mj-ea"/>
                <a:ea typeface="+mj-ea"/>
              </a:rPr>
              <a:t>・先を見ながら執行委員</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　会でで「</a:t>
            </a:r>
            <a:r>
              <a:rPr lang="ja-JP" altLang="en-US" b="1" dirty="0">
                <a:solidFill>
                  <a:srgbClr val="FF0000"/>
                </a:solidFill>
                <a:latin typeface="+mj-ea"/>
                <a:ea typeface="+mj-ea"/>
              </a:rPr>
              <a:t>組織戦略</a:t>
            </a:r>
            <a:r>
              <a:rPr lang="ja-JP" altLang="en-US" b="1" dirty="0">
                <a:solidFill>
                  <a:schemeClr val="tx1"/>
                </a:solidFill>
                <a:latin typeface="+mj-ea"/>
                <a:ea typeface="+mj-ea"/>
              </a:rPr>
              <a:t>」を</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　議論し、オルグを集中</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　する。得意分野、可能</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　性がある分野を描く。</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・計画は具体的に。</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・拡大行動を着実にとり</a:t>
            </a:r>
            <a:endParaRPr lang="en-US" altLang="ja-JP" b="1" dirty="0">
              <a:solidFill>
                <a:schemeClr val="tx1"/>
              </a:solidFill>
              <a:latin typeface="+mj-ea"/>
              <a:ea typeface="+mj-ea"/>
            </a:endParaRPr>
          </a:p>
          <a:p>
            <a:pPr>
              <a:lnSpc>
                <a:spcPts val="2000"/>
              </a:lnSpc>
            </a:pPr>
            <a:r>
              <a:rPr lang="ja-JP" altLang="en-US" b="1" dirty="0">
                <a:solidFill>
                  <a:schemeClr val="tx1"/>
                </a:solidFill>
                <a:latin typeface="+mj-ea"/>
                <a:ea typeface="+mj-ea"/>
              </a:rPr>
              <a:t>　くむ。</a:t>
            </a:r>
            <a:endParaRPr lang="en-US" altLang="ja-JP" b="1" dirty="0">
              <a:solidFill>
                <a:schemeClr val="tx1"/>
              </a:solidFill>
              <a:latin typeface="+mj-ea"/>
              <a:ea typeface="+mj-ea"/>
            </a:endParaRPr>
          </a:p>
          <a:p>
            <a:pPr>
              <a:lnSpc>
                <a:spcPts val="2000"/>
              </a:lnSpc>
            </a:pPr>
            <a:endParaRPr lang="en-US" altLang="ja-JP" b="1" dirty="0">
              <a:solidFill>
                <a:schemeClr val="tx1"/>
              </a:solidFill>
            </a:endParaRPr>
          </a:p>
        </p:txBody>
      </p:sp>
      <p:sp>
        <p:nvSpPr>
          <p:cNvPr id="10" name="正方形/長方形 9"/>
          <p:cNvSpPr/>
          <p:nvPr/>
        </p:nvSpPr>
        <p:spPr>
          <a:xfrm>
            <a:off x="595285" y="1857364"/>
            <a:ext cx="8786872" cy="5715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rPr>
              <a:t>組織拡大は費やしたエネルギーに比例して前進する！</a:t>
            </a:r>
            <a:endParaRPr kumimoji="1" lang="ja-JP" altLang="en-US" sz="2800" b="1" dirty="0">
              <a:solidFill>
                <a:schemeClr val="bg1"/>
              </a:solidFill>
            </a:endParaRPr>
          </a:p>
        </p:txBody>
      </p:sp>
      <p:sp>
        <p:nvSpPr>
          <p:cNvPr id="9" name="正方形/長方形 8"/>
          <p:cNvSpPr/>
          <p:nvPr/>
        </p:nvSpPr>
        <p:spPr>
          <a:xfrm>
            <a:off x="595282" y="5500702"/>
            <a:ext cx="8846406" cy="107157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b="1" dirty="0">
                <a:solidFill>
                  <a:schemeClr val="bg1"/>
                </a:solidFill>
                <a:latin typeface="ＭＳ Ｐゴシック" pitchFamily="50" charset="-128"/>
                <a:ea typeface="ＭＳ Ｐゴシック" pitchFamily="50" charset="-128"/>
              </a:rPr>
              <a:t>①重量部会、②鉄骨・橋梁部会、③鉄鋼部会、④食料品部会、⑤百貨店部会、⑥利用運送・積合部会、⑦タンクトラック・高圧ガス部会、⑧セメント部会、⑨生コンクリート輸送部会、⑩ダンプカー部会、⑪海上コンテナ部会、⑫引越部会</a:t>
            </a:r>
            <a:endParaRPr lang="en-US" altLang="ja-JP"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773877" y="5143512"/>
            <a:ext cx="2631300" cy="42862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ＭＳ Ｐゴシック" pitchFamily="50" charset="-128"/>
                <a:ea typeface="ＭＳ Ｐゴシック" pitchFamily="50" charset="-128"/>
              </a:rPr>
              <a:t>「全ト協」の部会組織</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3845" y="274638"/>
            <a:ext cx="8858312" cy="2582858"/>
          </a:xfrm>
          <a:solidFill>
            <a:schemeClr val="bg1">
              <a:lumMod val="95000"/>
            </a:schemeClr>
          </a:solidFill>
          <a:ln>
            <a:solidFill>
              <a:schemeClr val="accent1"/>
            </a:solidFill>
          </a:ln>
        </p:spPr>
        <p:txBody>
          <a:bodyPr>
            <a:noAutofit/>
          </a:bodyPr>
          <a:lstStyle/>
          <a:p>
            <a:pPr algn="l"/>
            <a:r>
              <a:rPr kumimoji="1" lang="ja-JP" altLang="en-US" sz="2800" b="1" dirty="0">
                <a:solidFill>
                  <a:srgbClr val="FF0000"/>
                </a:solidFill>
                <a:latin typeface="+mn-ea"/>
                <a:ea typeface="+mn-ea"/>
              </a:rPr>
              <a:t>実体経済</a:t>
            </a:r>
            <a:r>
              <a:rPr kumimoji="1" lang="ja-JP" altLang="en-US" sz="2800" b="1" dirty="0">
                <a:latin typeface="+mn-ea"/>
                <a:ea typeface="+mn-ea"/>
              </a:rPr>
              <a:t>への影響</a:t>
            </a:r>
            <a:br>
              <a:rPr kumimoji="1" lang="en-US" altLang="ja-JP" sz="1800" b="1" dirty="0">
                <a:solidFill>
                  <a:schemeClr val="tx1"/>
                </a:solidFill>
                <a:latin typeface="ＭＳ Ｐゴシック" pitchFamily="50" charset="-128"/>
                <a:ea typeface="ＭＳ Ｐゴシック" pitchFamily="50" charset="-128"/>
              </a:rPr>
            </a:br>
            <a:r>
              <a:rPr kumimoji="1" lang="ja-JP" altLang="en-US" sz="1800" dirty="0">
                <a:solidFill>
                  <a:schemeClr val="accent1">
                    <a:lumMod val="75000"/>
                  </a:schemeClr>
                </a:solidFill>
                <a:latin typeface="+mj-ea"/>
              </a:rPr>
              <a:t>●</a:t>
            </a:r>
            <a:r>
              <a:rPr lang="ja-JP" altLang="en-US" sz="1800" dirty="0">
                <a:solidFill>
                  <a:schemeClr val="tx1"/>
                </a:solidFill>
                <a:latin typeface="+mj-ea"/>
              </a:rPr>
              <a:t>「ほんの</a:t>
            </a:r>
            <a:r>
              <a:rPr lang="en-US" altLang="ja-JP" sz="1800" dirty="0">
                <a:solidFill>
                  <a:schemeClr val="tx1"/>
                </a:solidFill>
                <a:latin typeface="+mj-ea"/>
              </a:rPr>
              <a:t>3</a:t>
            </a:r>
            <a:r>
              <a:rPr lang="ja-JP" altLang="en-US" sz="1800" dirty="0">
                <a:solidFill>
                  <a:schemeClr val="tx1"/>
                </a:solidFill>
                <a:latin typeface="+mj-ea"/>
              </a:rPr>
              <a:t>ヶ月のうちに、天気はあっという間に下り坂に向かった。</a:t>
            </a:r>
            <a:r>
              <a:rPr lang="en-US" altLang="ja-JP" sz="1800" dirty="0">
                <a:solidFill>
                  <a:schemeClr val="tx1"/>
                </a:solidFill>
                <a:latin typeface="+mj-ea"/>
              </a:rPr>
              <a:t>‥</a:t>
            </a:r>
            <a:r>
              <a:rPr lang="ja-JP" altLang="en-US" sz="1800" dirty="0">
                <a:solidFill>
                  <a:schemeClr val="tx1"/>
                </a:solidFill>
                <a:latin typeface="+mj-ea"/>
              </a:rPr>
              <a:t>今や日本の産 業界</a:t>
            </a:r>
            <a:br>
              <a:rPr lang="en-US" altLang="ja-JP" sz="1800" dirty="0">
                <a:solidFill>
                  <a:schemeClr val="tx1"/>
                </a:solidFill>
                <a:latin typeface="+mj-ea"/>
              </a:rPr>
            </a:br>
            <a:r>
              <a:rPr lang="en-US" altLang="ja-JP" sz="1800" dirty="0">
                <a:latin typeface="+mj-ea"/>
              </a:rPr>
              <a:t>   </a:t>
            </a:r>
            <a:r>
              <a:rPr lang="ja-JP" altLang="en-US" sz="1800" dirty="0">
                <a:solidFill>
                  <a:schemeClr val="tx1"/>
                </a:solidFill>
                <a:latin typeface="+mj-ea"/>
              </a:rPr>
              <a:t>を覆うのは真っ黒な雨雲であまりの豪雨の襲来に傘すらも役立</a:t>
            </a:r>
            <a:r>
              <a:rPr lang="ja-JP" altLang="en-US" sz="1800" dirty="0" err="1">
                <a:solidFill>
                  <a:schemeClr val="tx1"/>
                </a:solidFill>
                <a:latin typeface="+mj-ea"/>
              </a:rPr>
              <a:t>ず、</a:t>
            </a:r>
            <a:r>
              <a:rPr lang="ja-JP" altLang="en-US" sz="1800" dirty="0">
                <a:solidFill>
                  <a:schemeClr val="tx1"/>
                </a:solidFill>
                <a:latin typeface="+mj-ea"/>
              </a:rPr>
              <a:t>ずぶ濡れ状態と</a:t>
            </a:r>
            <a:r>
              <a:rPr lang="ja-JP" altLang="en-US" sz="1800" dirty="0" err="1">
                <a:solidFill>
                  <a:schemeClr val="tx1"/>
                </a:solidFill>
                <a:latin typeface="+mj-ea"/>
              </a:rPr>
              <a:t>いっ</a:t>
            </a:r>
            <a:br>
              <a:rPr lang="en-US" altLang="ja-JP" sz="1800" dirty="0">
                <a:solidFill>
                  <a:schemeClr val="tx1"/>
                </a:solidFill>
                <a:latin typeface="+mj-ea"/>
              </a:rPr>
            </a:br>
            <a:r>
              <a:rPr lang="en-US" altLang="ja-JP" sz="1800" dirty="0">
                <a:latin typeface="+mj-ea"/>
              </a:rPr>
              <a:t>   </a:t>
            </a:r>
            <a:r>
              <a:rPr lang="ja-JP" altLang="en-US" sz="1800" dirty="0">
                <a:solidFill>
                  <a:schemeClr val="tx1"/>
                </a:solidFill>
                <a:latin typeface="+mj-ea"/>
              </a:rPr>
              <a:t>たところ」　</a:t>
            </a:r>
            <a:r>
              <a:rPr lang="en-US" altLang="ja-JP" sz="1600" dirty="0">
                <a:solidFill>
                  <a:schemeClr val="tx1"/>
                </a:solidFill>
                <a:latin typeface="+mj-ea"/>
              </a:rPr>
              <a:t>(</a:t>
            </a:r>
            <a:r>
              <a:rPr lang="ja-JP" altLang="en-US" sz="1600" dirty="0">
                <a:solidFill>
                  <a:schemeClr val="tx1"/>
                </a:solidFill>
                <a:latin typeface="+mj-ea"/>
              </a:rPr>
              <a:t>「週刊東洋経済」の電子版、</a:t>
            </a:r>
            <a:r>
              <a:rPr lang="en-US" altLang="ja-JP" sz="1600" dirty="0">
                <a:solidFill>
                  <a:schemeClr val="tx1"/>
                </a:solidFill>
                <a:latin typeface="+mj-ea"/>
              </a:rPr>
              <a:t>12.19)</a:t>
            </a:r>
            <a:r>
              <a:rPr lang="ja-JP" altLang="en-US" sz="1600" dirty="0">
                <a:latin typeface="+mj-ea"/>
              </a:rPr>
              <a:t> </a:t>
            </a:r>
            <a:br>
              <a:rPr lang="en-US" altLang="ja-JP" sz="1800" dirty="0">
                <a:latin typeface="+mj-ea"/>
              </a:rPr>
            </a:br>
            <a:r>
              <a:rPr lang="ja-JP" altLang="en-US" sz="1800" dirty="0">
                <a:solidFill>
                  <a:schemeClr val="accent1">
                    <a:lumMod val="75000"/>
                  </a:schemeClr>
                </a:solidFill>
                <a:latin typeface="+mj-ea"/>
              </a:rPr>
              <a:t>●</a:t>
            </a:r>
            <a:r>
              <a:rPr lang="ja-JP" altLang="en-US" sz="1800" dirty="0">
                <a:solidFill>
                  <a:schemeClr val="tx1"/>
                </a:solidFill>
                <a:latin typeface="+mj-ea"/>
              </a:rPr>
              <a:t>「景気は急速に悪化している」が</a:t>
            </a:r>
            <a:r>
              <a:rPr lang="en-US" altLang="ja-JP" sz="1800" dirty="0">
                <a:solidFill>
                  <a:schemeClr val="tx1"/>
                </a:solidFill>
                <a:latin typeface="+mj-ea"/>
              </a:rPr>
              <a:t>86.8</a:t>
            </a:r>
            <a:r>
              <a:rPr lang="ja-JP" altLang="en-US" sz="1800" dirty="0">
                <a:solidFill>
                  <a:schemeClr val="tx1"/>
                </a:solidFill>
                <a:latin typeface="+mj-ea"/>
              </a:rPr>
              <a:t>％。　</a:t>
            </a:r>
            <a:r>
              <a:rPr lang="ja-JP" altLang="en-US" sz="1600" dirty="0">
                <a:solidFill>
                  <a:schemeClr val="tx1"/>
                </a:solidFill>
                <a:latin typeface="+mj-ea"/>
              </a:rPr>
              <a:t>（</a:t>
            </a:r>
            <a:r>
              <a:rPr lang="en-US" altLang="ja-JP" sz="1600" dirty="0">
                <a:latin typeface="+mj-ea"/>
              </a:rPr>
              <a:t>12</a:t>
            </a:r>
            <a:r>
              <a:rPr lang="ja-JP" altLang="en-US" sz="1600" dirty="0">
                <a:solidFill>
                  <a:schemeClr val="tx1"/>
                </a:solidFill>
                <a:latin typeface="+mj-ea"/>
              </a:rPr>
              <a:t>月の「社長</a:t>
            </a:r>
            <a:r>
              <a:rPr lang="en-US" altLang="ja-JP" sz="1600" dirty="0">
                <a:solidFill>
                  <a:schemeClr val="tx1"/>
                </a:solidFill>
                <a:latin typeface="+mj-ea"/>
              </a:rPr>
              <a:t>100</a:t>
            </a:r>
            <a:r>
              <a:rPr lang="ja-JP" altLang="en-US" sz="1600" dirty="0">
                <a:solidFill>
                  <a:schemeClr val="tx1"/>
                </a:solidFill>
                <a:latin typeface="+mj-ea"/>
              </a:rPr>
              <a:t>アンケート」、</a:t>
            </a:r>
            <a:r>
              <a:rPr lang="en-US" altLang="ja-JP" sz="1600" dirty="0">
                <a:latin typeface="+mj-ea"/>
              </a:rPr>
              <a:t>10</a:t>
            </a:r>
            <a:r>
              <a:rPr lang="ja-JP" altLang="en-US" sz="1600" dirty="0">
                <a:solidFill>
                  <a:schemeClr val="tx1"/>
                </a:solidFill>
                <a:latin typeface="+mj-ea"/>
              </a:rPr>
              <a:t>月は</a:t>
            </a:r>
            <a:r>
              <a:rPr lang="en-US" altLang="ja-JP" sz="1600" dirty="0">
                <a:solidFill>
                  <a:schemeClr val="tx1"/>
                </a:solidFill>
                <a:latin typeface="+mj-ea"/>
              </a:rPr>
              <a:t>10.8</a:t>
            </a:r>
            <a:r>
              <a:rPr lang="ja-JP" altLang="en-US" sz="1600" dirty="0">
                <a:solidFill>
                  <a:schemeClr val="tx1"/>
                </a:solidFill>
                <a:latin typeface="+mj-ea"/>
              </a:rPr>
              <a:t>％。日経</a:t>
            </a:r>
            <a:br>
              <a:rPr lang="en-US" altLang="ja-JP" sz="1600" dirty="0">
                <a:solidFill>
                  <a:schemeClr val="tx1"/>
                </a:solidFill>
                <a:latin typeface="+mj-ea"/>
              </a:rPr>
            </a:br>
            <a:r>
              <a:rPr lang="en-US" altLang="ja-JP" sz="1600" dirty="0">
                <a:latin typeface="+mj-ea"/>
              </a:rPr>
              <a:t>    </a:t>
            </a:r>
            <a:r>
              <a:rPr lang="en-US" altLang="ja-JP" sz="1600" dirty="0">
                <a:solidFill>
                  <a:schemeClr val="tx1"/>
                </a:solidFill>
                <a:latin typeface="+mj-ea"/>
              </a:rPr>
              <a:t>12.12</a:t>
            </a:r>
            <a:r>
              <a:rPr lang="ja-JP" altLang="en-US" sz="1600" dirty="0">
                <a:solidFill>
                  <a:schemeClr val="tx1"/>
                </a:solidFill>
                <a:latin typeface="+mj-ea"/>
              </a:rPr>
              <a:t>）　</a:t>
            </a:r>
            <a:br>
              <a:rPr lang="en-US" altLang="ja-JP" sz="1800" dirty="0">
                <a:solidFill>
                  <a:schemeClr val="tx1"/>
                </a:solidFill>
                <a:latin typeface="+mj-ea"/>
              </a:rPr>
            </a:br>
            <a:r>
              <a:rPr lang="ja-JP" altLang="en-US" sz="1800" dirty="0">
                <a:solidFill>
                  <a:schemeClr val="accent1">
                    <a:lumMod val="75000"/>
                  </a:schemeClr>
                </a:solidFill>
                <a:latin typeface="+mj-ea"/>
              </a:rPr>
              <a:t>●</a:t>
            </a:r>
            <a:r>
              <a:rPr lang="ja-JP" altLang="en-US" sz="1800" dirty="0">
                <a:solidFill>
                  <a:schemeClr val="tx1"/>
                </a:solidFill>
                <a:latin typeface="+mn-ea"/>
                <a:ea typeface="+mn-ea"/>
              </a:rPr>
              <a:t>減産－自動車、電機、工作機械、精密機械の製造業で急激に減産が起きている。①非</a:t>
            </a:r>
            <a:br>
              <a:rPr lang="en-US" altLang="ja-JP" sz="1800" dirty="0">
                <a:solidFill>
                  <a:schemeClr val="tx1"/>
                </a:solidFill>
                <a:latin typeface="+mn-ea"/>
                <a:ea typeface="+mn-ea"/>
              </a:rPr>
            </a:br>
            <a:r>
              <a:rPr lang="en-US" altLang="ja-JP" sz="1800" dirty="0">
                <a:latin typeface="+mn-ea"/>
                <a:ea typeface="+mn-ea"/>
              </a:rPr>
              <a:t>    </a:t>
            </a:r>
            <a:r>
              <a:rPr lang="ja-JP" altLang="en-US" sz="1800" dirty="0">
                <a:solidFill>
                  <a:schemeClr val="tx1"/>
                </a:solidFill>
                <a:latin typeface="+mn-ea"/>
                <a:ea typeface="+mn-ea"/>
              </a:rPr>
              <a:t>正規労働者の解雇、②下請けへの部品発注が激減している。</a:t>
            </a:r>
            <a:endParaRPr kumimoji="1" lang="ja-JP" altLang="en-US" sz="1800" dirty="0">
              <a:solidFill>
                <a:schemeClr val="tx1"/>
              </a:solidFill>
              <a:latin typeface="+mj-ea"/>
            </a:endParaRPr>
          </a:p>
        </p:txBody>
      </p:sp>
      <p:sp>
        <p:nvSpPr>
          <p:cNvPr id="12" name="スライド番号プレースホルダ 11"/>
          <p:cNvSpPr>
            <a:spLocks noGrp="1"/>
          </p:cNvSpPr>
          <p:nvPr>
            <p:ph type="sldNum" sz="quarter" idx="12"/>
          </p:nvPr>
        </p:nvSpPr>
        <p:spPr/>
        <p:txBody>
          <a:bodyPr>
            <a:normAutofit/>
          </a:bodyPr>
          <a:lstStyle/>
          <a:p>
            <a:fld id="{A55F6373-3133-431B-A341-E995000F8430}" type="slidenum">
              <a:rPr lang="en-US" altLang="ja-JP" smtClean="0"/>
              <a:pPr/>
              <a:t>4</a:t>
            </a:fld>
            <a:endParaRPr lang="en-US" altLang="ja-JP"/>
          </a:p>
        </p:txBody>
      </p:sp>
      <p:sp>
        <p:nvSpPr>
          <p:cNvPr id="7" name="正方形/長方形 6"/>
          <p:cNvSpPr/>
          <p:nvPr/>
        </p:nvSpPr>
        <p:spPr>
          <a:xfrm>
            <a:off x="541703" y="2928934"/>
            <a:ext cx="4488688" cy="371477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chemeClr val="tx1"/>
              </a:solidFill>
              <a:latin typeface="ＭＳ Ｐゴシック" pitchFamily="50" charset="-128"/>
              <a:ea typeface="ＭＳ Ｐゴシック" pitchFamily="50" charset="-128"/>
            </a:endParaRPr>
          </a:p>
          <a:p>
            <a:r>
              <a:rPr lang="en-US" altLang="ja-JP" sz="2000" b="1" dirty="0">
                <a:solidFill>
                  <a:schemeClr val="tx1"/>
                </a:solidFill>
                <a:latin typeface="ＭＳ Ｐゴシック" pitchFamily="50" charset="-128"/>
                <a:ea typeface="ＭＳ Ｐゴシック" pitchFamily="50" charset="-128"/>
              </a:rPr>
              <a:t>〔</a:t>
            </a:r>
            <a:r>
              <a:rPr lang="ja-JP" altLang="en-US" sz="2400" b="1" dirty="0">
                <a:solidFill>
                  <a:schemeClr val="tx1"/>
                </a:solidFill>
                <a:latin typeface="ＭＳ Ｐゴシック" pitchFamily="50" charset="-128"/>
                <a:ea typeface="ＭＳ Ｐゴシック" pitchFamily="50" charset="-128"/>
              </a:rPr>
              <a:t>予想される事態</a:t>
            </a:r>
            <a:r>
              <a:rPr lang="en-US" altLang="ja-JP" sz="2000" b="1" dirty="0">
                <a:solidFill>
                  <a:schemeClr val="tx1"/>
                </a:solidFill>
                <a:latin typeface="ＭＳ Ｐゴシック" pitchFamily="50" charset="-128"/>
                <a:ea typeface="ＭＳ Ｐゴシック" pitchFamily="50" charset="-128"/>
              </a:rPr>
              <a:t>〕</a:t>
            </a:r>
          </a:p>
          <a:p>
            <a:pPr algn="r"/>
            <a:r>
              <a:rPr lang="en-US" altLang="ja-JP" sz="1600" dirty="0">
                <a:solidFill>
                  <a:schemeClr val="tx1"/>
                </a:solidFill>
                <a:latin typeface="+mj-ea"/>
                <a:ea typeface="+mj-ea"/>
              </a:rPr>
              <a:t>(</a:t>
            </a:r>
            <a:r>
              <a:rPr lang="ja-JP" altLang="en-US" sz="1600" dirty="0">
                <a:solidFill>
                  <a:schemeClr val="tx1"/>
                </a:solidFill>
                <a:latin typeface="+mj-ea"/>
                <a:ea typeface="+mj-ea"/>
              </a:rPr>
              <a:t>建政研総会・増田正人氏</a:t>
            </a:r>
            <a:r>
              <a:rPr lang="en-US" altLang="ja-JP" sz="1600" dirty="0">
                <a:solidFill>
                  <a:schemeClr val="tx1"/>
                </a:solidFill>
                <a:latin typeface="+mj-ea"/>
                <a:ea typeface="+mj-ea"/>
              </a:rPr>
              <a:t>)</a:t>
            </a:r>
          </a:p>
          <a:p>
            <a:r>
              <a:rPr lang="ja-JP" altLang="en-US" dirty="0">
                <a:solidFill>
                  <a:schemeClr val="tx1"/>
                </a:solidFill>
                <a:latin typeface="+mn-ea"/>
              </a:rPr>
              <a:t>アメリカの景気は、</a:t>
            </a:r>
            <a:r>
              <a:rPr lang="en-US" altLang="ja-JP" dirty="0">
                <a:solidFill>
                  <a:schemeClr val="tx1"/>
                </a:solidFill>
                <a:latin typeface="+mn-ea"/>
              </a:rPr>
              <a:t>1</a:t>
            </a:r>
            <a:r>
              <a:rPr lang="ja-JP" altLang="en-US" dirty="0">
                <a:solidFill>
                  <a:schemeClr val="tx1"/>
                </a:solidFill>
                <a:latin typeface="+mn-ea"/>
              </a:rPr>
              <a:t>～</a:t>
            </a:r>
            <a:r>
              <a:rPr lang="en-US" altLang="ja-JP" dirty="0">
                <a:solidFill>
                  <a:schemeClr val="tx1"/>
                </a:solidFill>
                <a:latin typeface="+mn-ea"/>
              </a:rPr>
              <a:t>2</a:t>
            </a:r>
            <a:r>
              <a:rPr lang="ja-JP" altLang="en-US" dirty="0">
                <a:solidFill>
                  <a:schemeClr val="tx1"/>
                </a:solidFill>
                <a:latin typeface="+mn-ea"/>
              </a:rPr>
              <a:t>年は停滞すると予想する。日本企業は</a:t>
            </a:r>
            <a:r>
              <a:rPr lang="ja-JP" altLang="en-US" u="sng" dirty="0">
                <a:solidFill>
                  <a:schemeClr val="tx1"/>
                </a:solidFill>
                <a:latin typeface="+mn-ea"/>
              </a:rPr>
              <a:t>アメリカ依存の強い部門ほど厳しい。</a:t>
            </a:r>
            <a:r>
              <a:rPr lang="ja-JP" altLang="en-US" dirty="0">
                <a:solidFill>
                  <a:schemeClr val="tx1"/>
                </a:solidFill>
                <a:latin typeface="+mn-ea"/>
              </a:rPr>
              <a:t>低価格競争が激化し、これまで以上に単価切り下げ、在外調達が進む。</a:t>
            </a:r>
            <a:endParaRPr lang="en-US" altLang="ja-JP" dirty="0">
              <a:solidFill>
                <a:schemeClr val="tx1"/>
              </a:solidFill>
              <a:latin typeface="+mn-ea"/>
            </a:endParaRPr>
          </a:p>
          <a:p>
            <a:r>
              <a:rPr kumimoji="1" lang="ja-JP" altLang="en-US" dirty="0">
                <a:solidFill>
                  <a:schemeClr val="tx1"/>
                </a:solidFill>
                <a:latin typeface="+mn-ea"/>
              </a:rPr>
              <a:t>・円高、新興工業国の通貨安→在外生産</a:t>
            </a:r>
            <a:endParaRPr kumimoji="1" lang="en-US" altLang="ja-JP" dirty="0">
              <a:solidFill>
                <a:schemeClr val="tx1"/>
              </a:solidFill>
              <a:latin typeface="+mn-ea"/>
            </a:endParaRPr>
          </a:p>
          <a:p>
            <a:r>
              <a:rPr lang="ja-JP" altLang="en-US" dirty="0">
                <a:solidFill>
                  <a:schemeClr val="tx1"/>
                </a:solidFill>
                <a:latin typeface="+mn-ea"/>
              </a:rPr>
              <a:t>　</a:t>
            </a:r>
            <a:r>
              <a:rPr kumimoji="1" lang="ja-JP" altLang="en-US" dirty="0">
                <a:solidFill>
                  <a:schemeClr val="tx1"/>
                </a:solidFill>
                <a:latin typeface="+mn-ea"/>
              </a:rPr>
              <a:t>は、価格競争をいっそう強める。</a:t>
            </a:r>
            <a:endParaRPr kumimoji="1" lang="en-US" altLang="ja-JP" dirty="0">
              <a:solidFill>
                <a:schemeClr val="tx1"/>
              </a:solidFill>
              <a:latin typeface="+mn-ea"/>
            </a:endParaRPr>
          </a:p>
          <a:p>
            <a:r>
              <a:rPr lang="ja-JP" altLang="en-US" dirty="0">
                <a:solidFill>
                  <a:schemeClr val="tx1"/>
                </a:solidFill>
                <a:latin typeface="+mn-ea"/>
              </a:rPr>
              <a:t>・国内の景気後退→価格競争の激化、安</a:t>
            </a:r>
            <a:endParaRPr lang="en-US" altLang="ja-JP" dirty="0">
              <a:solidFill>
                <a:schemeClr val="tx1"/>
              </a:solidFill>
              <a:latin typeface="+mn-ea"/>
            </a:endParaRPr>
          </a:p>
          <a:p>
            <a:r>
              <a:rPr lang="ja-JP" altLang="en-US" dirty="0">
                <a:solidFill>
                  <a:schemeClr val="tx1"/>
                </a:solidFill>
                <a:latin typeface="+mn-ea"/>
              </a:rPr>
              <a:t>　い輸入品の流入拡大。</a:t>
            </a:r>
            <a:endParaRPr lang="en-US" altLang="ja-JP" dirty="0">
              <a:solidFill>
                <a:schemeClr val="tx1"/>
              </a:solidFill>
              <a:latin typeface="+mn-ea"/>
            </a:endParaRPr>
          </a:p>
          <a:p>
            <a:r>
              <a:rPr kumimoji="1" lang="ja-JP" altLang="en-US" dirty="0">
                <a:solidFill>
                  <a:schemeClr val="tx1"/>
                </a:solidFill>
                <a:latin typeface="+mn-ea"/>
              </a:rPr>
              <a:t>・国内生産の縮小と在外調達の、賃金低</a:t>
            </a:r>
            <a:endParaRPr kumimoji="1" lang="en-US" altLang="ja-JP" dirty="0">
              <a:solidFill>
                <a:schemeClr val="tx1"/>
              </a:solidFill>
              <a:latin typeface="+mn-ea"/>
            </a:endParaRPr>
          </a:p>
          <a:p>
            <a:r>
              <a:rPr lang="ja-JP" altLang="en-US" dirty="0">
                <a:solidFill>
                  <a:schemeClr val="tx1"/>
                </a:solidFill>
                <a:latin typeface="+mn-ea"/>
              </a:rPr>
              <a:t>　</a:t>
            </a:r>
            <a:r>
              <a:rPr kumimoji="1" lang="ja-JP" altLang="en-US" dirty="0">
                <a:solidFill>
                  <a:schemeClr val="tx1"/>
                </a:solidFill>
                <a:latin typeface="+mn-ea"/>
              </a:rPr>
              <a:t>下、景気後退の悪循環の拡大。</a:t>
            </a:r>
            <a:endParaRPr kumimoji="1" lang="en-US" altLang="ja-JP" dirty="0">
              <a:solidFill>
                <a:schemeClr val="tx1"/>
              </a:solidFill>
              <a:latin typeface="+mn-ea"/>
            </a:endParaRPr>
          </a:p>
          <a:p>
            <a:endParaRPr lang="en-US" altLang="ja-JP" dirty="0">
              <a:solidFill>
                <a:schemeClr val="tx1"/>
              </a:solidFill>
              <a:latin typeface="+mn-ea"/>
            </a:endParaRPr>
          </a:p>
          <a:p>
            <a:r>
              <a:rPr kumimoji="1" lang="ja-JP" altLang="en-US" dirty="0"/>
              <a:t>　</a:t>
            </a:r>
          </a:p>
        </p:txBody>
      </p:sp>
      <p:sp>
        <p:nvSpPr>
          <p:cNvPr id="8" name="正方形/長方形 7"/>
          <p:cNvSpPr/>
          <p:nvPr/>
        </p:nvSpPr>
        <p:spPr>
          <a:xfrm>
            <a:off x="5262566" y="2928934"/>
            <a:ext cx="4101733" cy="2214578"/>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b="1" dirty="0">
                <a:solidFill>
                  <a:schemeClr val="tx1"/>
                </a:solidFill>
                <a:latin typeface="+mj-ea"/>
              </a:rPr>
              <a:t>　　　　</a:t>
            </a:r>
            <a:r>
              <a:rPr lang="ja-JP" altLang="en-US" sz="2000" b="1" dirty="0">
                <a:solidFill>
                  <a:schemeClr val="tx1"/>
                </a:solidFill>
                <a:latin typeface="+mj-ea"/>
              </a:rPr>
              <a:t>景気が　良い、</a:t>
            </a:r>
            <a:r>
              <a:rPr lang="ja-JP" altLang="en-US" sz="2000" b="1" dirty="0">
                <a:solidFill>
                  <a:srgbClr val="FF0000"/>
                </a:solidFill>
                <a:latin typeface="+mj-ea"/>
              </a:rPr>
              <a:t>悪い　</a:t>
            </a:r>
            <a:r>
              <a:rPr lang="ja-JP" altLang="en-US" sz="2000" b="1" dirty="0">
                <a:solidFill>
                  <a:schemeClr val="tx1"/>
                </a:solidFill>
                <a:latin typeface="+mj-ea"/>
              </a:rPr>
              <a:t>とは</a:t>
            </a:r>
            <a:r>
              <a:rPr lang="ja-JP" altLang="en-US" sz="2000" b="1" dirty="0">
                <a:solidFill>
                  <a:schemeClr val="tx1"/>
                </a:solidFill>
              </a:rPr>
              <a:t>　</a:t>
            </a:r>
            <a:r>
              <a:rPr lang="ja-JP" altLang="en-US" b="1" dirty="0">
                <a:solidFill>
                  <a:schemeClr val="tx1"/>
                </a:solidFill>
              </a:rPr>
              <a:t>　</a:t>
            </a:r>
            <a:endParaRPr lang="en-US" altLang="ja-JP" b="1" dirty="0">
              <a:solidFill>
                <a:schemeClr val="tx1"/>
              </a:solidFill>
            </a:endParaRPr>
          </a:p>
          <a:p>
            <a:pPr algn="ctr">
              <a:buNone/>
            </a:pPr>
            <a:r>
              <a:rPr lang="ja-JP" altLang="en-US" b="1" dirty="0">
                <a:solidFill>
                  <a:schemeClr val="tx1"/>
                </a:solidFill>
              </a:rPr>
              <a:t>←　どんどん売れる　　　　　</a:t>
            </a:r>
            <a:r>
              <a:rPr lang="ja-JP" altLang="en-US" b="1" dirty="0">
                <a:solidFill>
                  <a:srgbClr val="FF0000"/>
                </a:solidFill>
              </a:rPr>
              <a:t>→</a:t>
            </a:r>
          </a:p>
          <a:p>
            <a:pPr algn="ctr"/>
            <a:r>
              <a:rPr lang="ja-JP" altLang="en-US" b="1" dirty="0">
                <a:solidFill>
                  <a:schemeClr val="tx1"/>
                </a:solidFill>
              </a:rPr>
              <a:t>←　在庫がたまる　　　　　</a:t>
            </a:r>
            <a:r>
              <a:rPr lang="ja-JP" altLang="en-US" b="1" dirty="0">
                <a:solidFill>
                  <a:srgbClr val="FF0000"/>
                </a:solidFill>
              </a:rPr>
              <a:t>   →</a:t>
            </a:r>
          </a:p>
          <a:p>
            <a:pPr algn="ctr"/>
            <a:r>
              <a:rPr lang="ja-JP" altLang="en-US" b="1" dirty="0">
                <a:solidFill>
                  <a:schemeClr val="tx1"/>
                </a:solidFill>
              </a:rPr>
              <a:t>←　会社が儲かっている　  </a:t>
            </a:r>
            <a:r>
              <a:rPr lang="ja-JP" altLang="en-US" b="1" dirty="0">
                <a:solidFill>
                  <a:srgbClr val="FF0000"/>
                </a:solidFill>
              </a:rPr>
              <a:t>→</a:t>
            </a:r>
          </a:p>
          <a:p>
            <a:pPr algn="ctr"/>
            <a:r>
              <a:rPr lang="ja-JP" altLang="en-US" b="1" dirty="0">
                <a:solidFill>
                  <a:schemeClr val="tx1"/>
                </a:solidFill>
              </a:rPr>
              <a:t>←　失業者が多い　　　　　  </a:t>
            </a:r>
            <a:r>
              <a:rPr lang="ja-JP" altLang="en-US" b="1" dirty="0">
                <a:solidFill>
                  <a:srgbClr val="FF0000"/>
                </a:solidFill>
              </a:rPr>
              <a:t>→</a:t>
            </a:r>
          </a:p>
          <a:p>
            <a:pPr algn="ctr"/>
            <a:r>
              <a:rPr lang="ja-JP" altLang="en-US" b="1" dirty="0">
                <a:solidFill>
                  <a:schemeClr val="tx1"/>
                </a:solidFill>
              </a:rPr>
              <a:t>←　みんなが忙しそうだ　　 </a:t>
            </a:r>
            <a:r>
              <a:rPr lang="ja-JP" altLang="en-US" b="1" dirty="0">
                <a:solidFill>
                  <a:srgbClr val="FF0000"/>
                </a:solidFill>
              </a:rPr>
              <a:t>→</a:t>
            </a:r>
          </a:p>
          <a:p>
            <a:pPr algn="ctr"/>
            <a:r>
              <a:rPr lang="ja-JP" altLang="en-US" b="1" dirty="0">
                <a:solidFill>
                  <a:schemeClr val="tx1"/>
                </a:solidFill>
              </a:rPr>
              <a:t>←　みんなが節約している　</a:t>
            </a:r>
            <a:r>
              <a:rPr lang="ja-JP" altLang="en-US" b="1" dirty="0">
                <a:solidFill>
                  <a:srgbClr val="FF0000"/>
                </a:solidFill>
              </a:rPr>
              <a:t>→</a:t>
            </a:r>
            <a:endParaRPr lang="en-US" altLang="ja-JP" b="1" dirty="0">
              <a:solidFill>
                <a:srgbClr val="FF0000"/>
              </a:solidFill>
            </a:endParaRPr>
          </a:p>
        </p:txBody>
      </p:sp>
      <p:sp>
        <p:nvSpPr>
          <p:cNvPr id="9" name="正方形/長方形 8"/>
          <p:cNvSpPr/>
          <p:nvPr/>
        </p:nvSpPr>
        <p:spPr>
          <a:xfrm>
            <a:off x="5262565" y="5286388"/>
            <a:ext cx="4119592" cy="135732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dirty="0">
                <a:solidFill>
                  <a:schemeClr val="tx1"/>
                </a:solidFill>
                <a:latin typeface="+mj-ea"/>
                <a:ea typeface="+mj-ea"/>
              </a:rPr>
              <a:t>「景気を浮揚させていくためには、いかに内需を拡大するかが大変重要である」</a:t>
            </a:r>
            <a:endParaRPr lang="en-US" altLang="ja-JP" dirty="0">
              <a:solidFill>
                <a:schemeClr val="tx1"/>
              </a:solidFill>
              <a:latin typeface="+mj-ea"/>
              <a:ea typeface="+mj-ea"/>
            </a:endParaRPr>
          </a:p>
          <a:p>
            <a:r>
              <a:rPr lang="ja-JP" altLang="en-US" dirty="0">
                <a:solidFill>
                  <a:schemeClr val="tx1"/>
                </a:solidFill>
                <a:latin typeface="+mj-ea"/>
                <a:ea typeface="+mj-ea"/>
              </a:rPr>
              <a:t>（張富士夫トヨタ会長、</a:t>
            </a:r>
            <a:r>
              <a:rPr lang="en-US" altLang="ja-JP" dirty="0">
                <a:solidFill>
                  <a:schemeClr val="tx1"/>
                </a:solidFill>
                <a:latin typeface="+mj-ea"/>
                <a:ea typeface="+mj-ea"/>
              </a:rPr>
              <a:t>11.20</a:t>
            </a:r>
            <a:r>
              <a:rPr lang="ja-JP" altLang="en-US" dirty="0" err="1">
                <a:solidFill>
                  <a:schemeClr val="tx1"/>
                </a:solidFill>
                <a:latin typeface="+mj-ea"/>
                <a:ea typeface="+mj-ea"/>
              </a:rPr>
              <a:t>、</a:t>
            </a:r>
            <a:r>
              <a:rPr lang="ja-JP" altLang="en-US" dirty="0">
                <a:solidFill>
                  <a:schemeClr val="tx1"/>
                </a:solidFill>
                <a:latin typeface="+mj-ea"/>
                <a:ea typeface="+mj-ea"/>
              </a:rPr>
              <a:t>経済財政諮問会議）　</a:t>
            </a:r>
            <a:endParaRPr lang="en-US" altLang="ja-JP" b="1" dirty="0">
              <a:solidFill>
                <a:schemeClr val="tx1"/>
              </a:solidFill>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kumimoji="1" lang="en-US" altLang="ja-JP" dirty="0"/>
            </a:br>
            <a:endParaRPr kumimoji="1" lang="ja-JP" altLang="en-US" dirty="0"/>
          </a:p>
        </p:txBody>
      </p:sp>
      <p:pic>
        <p:nvPicPr>
          <p:cNvPr id="5" name="Picture 2" descr="C:\Users\佐藤陵一\Pictures\MP Navigator EX\2008_11_29\IMG.tif"/>
          <p:cNvPicPr>
            <a:picLocks noGrp="1" noChangeAspect="1" noChangeArrowheads="1"/>
          </p:cNvPicPr>
          <p:nvPr>
            <p:ph idx="1"/>
          </p:nvPr>
        </p:nvPicPr>
        <p:blipFill>
          <a:blip r:embed="rId4" cstate="print"/>
          <a:srcRect/>
          <a:stretch>
            <a:fillRect/>
          </a:stretch>
        </p:blipFill>
        <p:spPr bwMode="auto">
          <a:xfrm>
            <a:off x="3405181" y="285728"/>
            <a:ext cx="2923957" cy="3857652"/>
          </a:xfrm>
          <a:prstGeom prst="rect">
            <a:avLst/>
          </a:prstGeom>
          <a:solidFill>
            <a:schemeClr val="accent2">
              <a:lumMod val="75000"/>
            </a:schemeClr>
          </a:solidFill>
          <a:ln>
            <a:solidFill>
              <a:schemeClr val="accent1"/>
            </a:solidFill>
          </a:ln>
        </p:spPr>
      </p:pic>
      <p:sp>
        <p:nvSpPr>
          <p:cNvPr id="20" name="スライド番号プレースホルダ 19"/>
          <p:cNvSpPr>
            <a:spLocks noGrp="1"/>
          </p:cNvSpPr>
          <p:nvPr>
            <p:ph type="sldNum" sz="quarter" idx="12"/>
          </p:nvPr>
        </p:nvSpPr>
        <p:spPr>
          <a:prstGeom prst="rect">
            <a:avLst/>
          </a:prstGeom>
        </p:spPr>
        <p:txBody>
          <a:bodyPr/>
          <a:lstStyle/>
          <a:p>
            <a:fld id="{5E4E61DE-40B5-402B-A45C-EA174651B03D}" type="slidenum">
              <a:rPr kumimoji="1" lang="ja-JP" altLang="en-US" smtClean="0"/>
              <a:pPr/>
              <a:t>5</a:t>
            </a:fld>
            <a:endParaRPr kumimoji="1" lang="ja-JP" altLang="en-US"/>
          </a:p>
        </p:txBody>
      </p:sp>
      <p:pic>
        <p:nvPicPr>
          <p:cNvPr id="4" name="Picture 2" descr="C:\Users\佐藤陵一\Pictures\MP Navigator EX\2008_12_27\IMG_0021.jpg"/>
          <p:cNvPicPr>
            <a:picLocks noChangeAspect="1" noChangeArrowheads="1"/>
          </p:cNvPicPr>
          <p:nvPr/>
        </p:nvPicPr>
        <p:blipFill>
          <a:blip r:embed="rId5" cstate="print"/>
          <a:srcRect/>
          <a:stretch>
            <a:fillRect/>
          </a:stretch>
        </p:blipFill>
        <p:spPr bwMode="auto">
          <a:xfrm>
            <a:off x="7506913" y="214298"/>
            <a:ext cx="1770474" cy="4525963"/>
          </a:xfrm>
          <a:prstGeom prst="rect">
            <a:avLst/>
          </a:prstGeom>
          <a:solidFill>
            <a:schemeClr val="accent1"/>
          </a:solidFill>
          <a:ln>
            <a:solidFill>
              <a:schemeClr val="accent1"/>
            </a:solidFill>
          </a:ln>
        </p:spPr>
      </p:pic>
      <p:pic>
        <p:nvPicPr>
          <p:cNvPr id="25602" name="Picture 2" descr="C:\Users\佐藤陵一\Pictures\MP Navigator EX\2008_12_27\IMG_0023.jpg"/>
          <p:cNvPicPr>
            <a:picLocks noChangeAspect="1" noChangeArrowheads="1"/>
          </p:cNvPicPr>
          <p:nvPr/>
        </p:nvPicPr>
        <p:blipFill>
          <a:blip r:embed="rId6" cstate="print"/>
          <a:srcRect/>
          <a:stretch>
            <a:fillRect/>
          </a:stretch>
        </p:blipFill>
        <p:spPr bwMode="auto">
          <a:xfrm>
            <a:off x="5195841" y="4000504"/>
            <a:ext cx="4245848" cy="2357454"/>
          </a:xfrm>
          <a:prstGeom prst="rect">
            <a:avLst/>
          </a:prstGeom>
          <a:solidFill>
            <a:schemeClr val="tx1"/>
          </a:solidFill>
        </p:spPr>
      </p:pic>
      <p:sp>
        <p:nvSpPr>
          <p:cNvPr id="7" name="正方形/長方形 6"/>
          <p:cNvSpPr/>
          <p:nvPr/>
        </p:nvSpPr>
        <p:spPr>
          <a:xfrm>
            <a:off x="4488654" y="142852"/>
            <a:ext cx="1702606" cy="338554"/>
          </a:xfrm>
          <a:prstGeom prst="rect">
            <a:avLst/>
          </a:prstGeom>
          <a:solidFill>
            <a:schemeClr val="tx2">
              <a:lumMod val="20000"/>
              <a:lumOff val="80000"/>
            </a:schemeClr>
          </a:solidFill>
        </p:spPr>
        <p:txBody>
          <a:bodyPr wrap="square">
            <a:spAutoFit/>
          </a:bodyPr>
          <a:lstStyle/>
          <a:p>
            <a:pPr algn="ctr"/>
            <a:r>
              <a:rPr lang="ja-JP" altLang="en-US" sz="1600" dirty="0">
                <a:latin typeface="+mj-ea"/>
                <a:ea typeface="+mj-ea"/>
              </a:rPr>
              <a:t>「赤旗」</a:t>
            </a:r>
            <a:r>
              <a:rPr lang="en-US" altLang="ja-JP" sz="1600" dirty="0">
                <a:latin typeface="+mj-ea"/>
                <a:ea typeface="+mj-ea"/>
              </a:rPr>
              <a:t>08.11.2</a:t>
            </a:r>
            <a:r>
              <a:rPr lang="en-US" altLang="ja-JP" sz="1600" dirty="0">
                <a:latin typeface="+mj-ea"/>
              </a:rPr>
              <a:t>9</a:t>
            </a:r>
          </a:p>
        </p:txBody>
      </p:sp>
      <p:sp>
        <p:nvSpPr>
          <p:cNvPr id="8" name="正方形/長方形 7"/>
          <p:cNvSpPr/>
          <p:nvPr/>
        </p:nvSpPr>
        <p:spPr>
          <a:xfrm>
            <a:off x="6578215" y="142852"/>
            <a:ext cx="1779998" cy="3571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j-ea"/>
                <a:ea typeface="+mj-ea"/>
              </a:rPr>
              <a:t>「</a:t>
            </a:r>
            <a:r>
              <a:rPr kumimoji="1" lang="ja-JP" altLang="en-US" sz="1600" dirty="0">
                <a:solidFill>
                  <a:schemeClr val="tx1"/>
                </a:solidFill>
                <a:latin typeface="+mj-ea"/>
                <a:ea typeface="+mj-ea"/>
              </a:rPr>
              <a:t>赤旗」</a:t>
            </a:r>
            <a:r>
              <a:rPr lang="en-US" altLang="ja-JP" sz="1600" dirty="0">
                <a:solidFill>
                  <a:schemeClr val="tx1"/>
                </a:solidFill>
                <a:latin typeface="+mj-ea"/>
                <a:ea typeface="+mj-ea"/>
              </a:rPr>
              <a:t>08.12.27</a:t>
            </a:r>
            <a:endParaRPr kumimoji="1" lang="ja-JP" altLang="en-US" sz="1600" dirty="0">
              <a:solidFill>
                <a:schemeClr val="tx1"/>
              </a:solidFill>
              <a:latin typeface="+mj-ea"/>
              <a:ea typeface="+mj-ea"/>
            </a:endParaRPr>
          </a:p>
        </p:txBody>
      </p:sp>
      <p:sp>
        <p:nvSpPr>
          <p:cNvPr id="9" name="正方形/長方形 8"/>
          <p:cNvSpPr/>
          <p:nvPr/>
        </p:nvSpPr>
        <p:spPr>
          <a:xfrm>
            <a:off x="6500823" y="3286125"/>
            <a:ext cx="928694" cy="42862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ea"/>
                <a:ea typeface="+mj-ea"/>
              </a:rPr>
              <a:t>769</a:t>
            </a:r>
            <a:r>
              <a:rPr kumimoji="1" lang="ja-JP" altLang="en-US" dirty="0">
                <a:solidFill>
                  <a:schemeClr val="tx1"/>
                </a:solidFill>
                <a:latin typeface="+mj-ea"/>
                <a:ea typeface="+mj-ea"/>
              </a:rPr>
              <a:t>人</a:t>
            </a:r>
          </a:p>
        </p:txBody>
      </p:sp>
      <p:cxnSp>
        <p:nvCxnSpPr>
          <p:cNvPr id="11" name="直線矢印コネクタ 10"/>
          <p:cNvCxnSpPr>
            <a:endCxn id="9" idx="1"/>
          </p:cNvCxnSpPr>
          <p:nvPr/>
        </p:nvCxnSpPr>
        <p:spPr>
          <a:xfrm>
            <a:off x="4798218" y="3500438"/>
            <a:ext cx="170260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6578215" y="500042"/>
            <a:ext cx="696521" cy="2857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2800" b="1" dirty="0">
                <a:solidFill>
                  <a:schemeClr val="tx1"/>
                </a:solidFill>
                <a:latin typeface="ＭＳ Ｐゴシック" pitchFamily="50" charset="-128"/>
                <a:ea typeface="ＭＳ Ｐゴシック" pitchFamily="50" charset="-128"/>
              </a:rPr>
              <a:t>わずか</a:t>
            </a:r>
            <a:r>
              <a:rPr kumimoji="1" lang="en-US" altLang="ja-JP" sz="2800" b="1" dirty="0">
                <a:solidFill>
                  <a:schemeClr val="tx1"/>
                </a:solidFill>
                <a:latin typeface="ＭＳ Ｐゴシック" pitchFamily="50" charset="-128"/>
                <a:ea typeface="ＭＳ Ｐゴシック" pitchFamily="50" charset="-128"/>
              </a:rPr>
              <a:t>1</a:t>
            </a:r>
            <a:r>
              <a:rPr kumimoji="1" lang="ja-JP" altLang="en-US" sz="2800" b="1" dirty="0">
                <a:solidFill>
                  <a:schemeClr val="tx1"/>
                </a:solidFill>
                <a:latin typeface="ＭＳ Ｐゴシック" pitchFamily="50" charset="-128"/>
                <a:ea typeface="ＭＳ Ｐゴシック" pitchFamily="50" charset="-128"/>
              </a:rPr>
              <a:t>か月</a:t>
            </a:r>
          </a:p>
        </p:txBody>
      </p:sp>
      <p:sp>
        <p:nvSpPr>
          <p:cNvPr id="13" name="右矢印 12"/>
          <p:cNvSpPr/>
          <p:nvPr/>
        </p:nvSpPr>
        <p:spPr>
          <a:xfrm>
            <a:off x="6268653" y="1500174"/>
            <a:ext cx="464347" cy="2857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7310457" y="1500174"/>
            <a:ext cx="500067" cy="2857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482569" y="4286257"/>
            <a:ext cx="1702606" cy="16430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再就職できたのは</a:t>
            </a:r>
            <a:r>
              <a:rPr lang="ja-JP" altLang="en-US" dirty="0">
                <a:solidFill>
                  <a:schemeClr val="tx1"/>
                </a:solidFill>
                <a:latin typeface="+mj-ea"/>
                <a:ea typeface="+mj-ea"/>
              </a:rPr>
              <a:t>状況が</a:t>
            </a:r>
            <a:r>
              <a:rPr kumimoji="1" lang="ja-JP" altLang="en-US" dirty="0">
                <a:solidFill>
                  <a:schemeClr val="tx1"/>
                </a:solidFill>
                <a:latin typeface="+mj-ea"/>
                <a:ea typeface="+mj-ea"/>
              </a:rPr>
              <a:t>確認できた</a:t>
            </a:r>
            <a:r>
              <a:rPr kumimoji="1" lang="en-US" altLang="ja-JP" dirty="0">
                <a:solidFill>
                  <a:schemeClr val="tx1"/>
                </a:solidFill>
                <a:latin typeface="+mj-ea"/>
                <a:ea typeface="+mj-ea"/>
              </a:rPr>
              <a:t>17,071</a:t>
            </a:r>
            <a:r>
              <a:rPr kumimoji="1" lang="ja-JP" altLang="en-US" dirty="0">
                <a:solidFill>
                  <a:schemeClr val="tx1"/>
                </a:solidFill>
                <a:latin typeface="+mj-ea"/>
                <a:ea typeface="+mj-ea"/>
              </a:rPr>
              <a:t>人のうち</a:t>
            </a:r>
            <a:r>
              <a:rPr kumimoji="1" lang="en-US" altLang="ja-JP" dirty="0">
                <a:solidFill>
                  <a:schemeClr val="tx1"/>
                </a:solidFill>
                <a:latin typeface="+mj-ea"/>
                <a:ea typeface="+mj-ea"/>
              </a:rPr>
              <a:t>1</a:t>
            </a:r>
            <a:r>
              <a:rPr kumimoji="1" lang="ja-JP" altLang="en-US" dirty="0">
                <a:solidFill>
                  <a:schemeClr val="tx1"/>
                </a:solidFill>
                <a:latin typeface="+mj-ea"/>
                <a:ea typeface="+mj-ea"/>
              </a:rPr>
              <a:t>割強。</a:t>
            </a:r>
          </a:p>
        </p:txBody>
      </p:sp>
      <p:graphicFrame>
        <p:nvGraphicFramePr>
          <p:cNvPr id="2049" name="Object 1"/>
          <p:cNvGraphicFramePr>
            <a:graphicFrameLocks noChangeAspect="1"/>
          </p:cNvGraphicFramePr>
          <p:nvPr/>
        </p:nvGraphicFramePr>
        <p:xfrm>
          <a:off x="464314" y="1714488"/>
          <a:ext cx="2790648" cy="4357696"/>
        </p:xfrm>
        <a:graphic>
          <a:graphicData uri="http://schemas.openxmlformats.org/presentationml/2006/ole">
            <mc:AlternateContent xmlns:mc="http://schemas.openxmlformats.org/markup-compatibility/2006">
              <mc:Choice xmlns:v="urn:schemas-microsoft-com:vml" Requires="v">
                <p:oleObj spid="_x0000_s1027" name="Acrobat Document" r:id="rId7" imgW="3556080" imgH="4771080" progId="AcroExch.Document.7">
                  <p:embed/>
                </p:oleObj>
              </mc:Choice>
              <mc:Fallback>
                <p:oleObj name="Acrobat Document" r:id="rId7" imgW="3556080" imgH="4771080" progId="AcroExch.Document.7">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14" y="1714488"/>
                        <a:ext cx="2790648" cy="435769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正方形/長方形 15"/>
          <p:cNvSpPr/>
          <p:nvPr/>
        </p:nvSpPr>
        <p:spPr>
          <a:xfrm flipH="1">
            <a:off x="619099" y="5572140"/>
            <a:ext cx="1934778" cy="369332"/>
          </a:xfrm>
          <a:prstGeom prst="rect">
            <a:avLst/>
          </a:prstGeom>
          <a:solidFill>
            <a:schemeClr val="accent1">
              <a:lumMod val="20000"/>
              <a:lumOff val="80000"/>
            </a:schemeClr>
          </a:solidFill>
        </p:spPr>
        <p:txBody>
          <a:bodyPr wrap="square">
            <a:spAutoFit/>
          </a:bodyPr>
          <a:lstStyle/>
          <a:p>
            <a:r>
              <a:rPr lang="ja-JP" altLang="en-US" b="1" dirty="0"/>
              <a:t>「経労委」報告</a:t>
            </a:r>
            <a:endParaRPr lang="ja-JP" altLang="en-US" dirty="0"/>
          </a:p>
        </p:txBody>
      </p:sp>
      <p:sp>
        <p:nvSpPr>
          <p:cNvPr id="17" name="正方形/長方形 16"/>
          <p:cNvSpPr/>
          <p:nvPr/>
        </p:nvSpPr>
        <p:spPr>
          <a:xfrm>
            <a:off x="464312" y="285728"/>
            <a:ext cx="2786082"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j-ea"/>
                <a:ea typeface="+mj-ea"/>
              </a:rPr>
              <a:t>財界」は派遣労働者・期間従業員を初めから</a:t>
            </a:r>
            <a:r>
              <a:rPr lang="en-US" altLang="ja-JP" b="1" dirty="0">
                <a:solidFill>
                  <a:schemeClr val="bg1"/>
                </a:solidFill>
                <a:latin typeface="+mj-ea"/>
                <a:ea typeface="+mj-ea"/>
              </a:rPr>
              <a:t> </a:t>
            </a:r>
            <a:r>
              <a:rPr lang="ja-JP" altLang="en-US" b="1" dirty="0">
                <a:solidFill>
                  <a:schemeClr val="bg1"/>
                </a:solidFill>
                <a:latin typeface="+mj-ea"/>
                <a:ea typeface="+mj-ea"/>
              </a:rPr>
              <a:t>「労使」の枠に入れていない。</a:t>
            </a:r>
            <a:endParaRPr lang="en-US" altLang="ja-JP" b="1" dirty="0">
              <a:solidFill>
                <a:schemeClr val="bg1"/>
              </a:solidFill>
              <a:latin typeface="+mj-ea"/>
              <a:ea typeface="+mj-ea"/>
            </a:endParaRPr>
          </a:p>
        </p:txBody>
      </p:sp>
      <p:cxnSp>
        <p:nvCxnSpPr>
          <p:cNvPr id="19" name="直線コネクタ 18"/>
          <p:cNvCxnSpPr/>
          <p:nvPr/>
        </p:nvCxnSpPr>
        <p:spPr>
          <a:xfrm>
            <a:off x="1238225" y="1285861"/>
            <a:ext cx="1393041" cy="1071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553875" y="1928802"/>
            <a:ext cx="386957" cy="1428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09598" y="6000768"/>
            <a:ext cx="8435636" cy="50006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rPr>
              <a:t>「経営者よ、クビ切りするなら切腹せよ」　</a:t>
            </a:r>
            <a:r>
              <a:rPr lang="ja-JP" altLang="en-US" sz="1600" b="1" dirty="0">
                <a:solidFill>
                  <a:schemeClr val="bg1"/>
                </a:solidFill>
                <a:latin typeface="+mj-ea"/>
              </a:rPr>
              <a:t>（奥田前トヨタ会長、「文芸春秋」　</a:t>
            </a:r>
            <a:r>
              <a:rPr lang="en-US" altLang="ja-JP" sz="1600" b="1" dirty="0">
                <a:solidFill>
                  <a:schemeClr val="bg1"/>
                </a:solidFill>
                <a:latin typeface="+mj-ea"/>
              </a:rPr>
              <a:t>99.10)</a:t>
            </a:r>
            <a:endParaRPr lang="ja-JP" altLang="en-US" sz="1600" b="1" dirty="0">
              <a:solidFill>
                <a:schemeClr val="bg1"/>
              </a:solidFill>
              <a:latin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4312" y="285728"/>
            <a:ext cx="9203596" cy="1214446"/>
          </a:xfrm>
        </p:spPr>
        <p:txBody>
          <a:bodyPr>
            <a:normAutofit/>
          </a:bodyPr>
          <a:lstStyle/>
          <a:p>
            <a:pPr algn="l"/>
            <a:r>
              <a:rPr lang="ja-JP" altLang="en-US" sz="2800" b="1" dirty="0">
                <a:solidFill>
                  <a:srgbClr val="FF0000"/>
                </a:solidFill>
                <a:latin typeface="+mj-ea"/>
              </a:rPr>
              <a:t>業界</a:t>
            </a:r>
            <a:r>
              <a:rPr lang="ja-JP" altLang="en-US" sz="2800" b="1" dirty="0">
                <a:latin typeface="+mj-ea"/>
              </a:rPr>
              <a:t>は</a:t>
            </a:r>
            <a:r>
              <a:rPr lang="en-US" altLang="ja-JP" sz="2800" b="1" dirty="0">
                <a:latin typeface="+mj-ea"/>
              </a:rPr>
              <a:t>09</a:t>
            </a:r>
            <a:r>
              <a:rPr lang="ja-JP" altLang="en-US" sz="2800" b="1" dirty="0">
                <a:latin typeface="+mj-ea"/>
              </a:rPr>
              <a:t>年の情勢と課題をどう見ているか</a:t>
            </a:r>
            <a:r>
              <a:rPr lang="ja-JP" altLang="en-US" sz="2800" b="1" dirty="0"/>
              <a:t>　</a:t>
            </a:r>
            <a:br>
              <a:rPr lang="en-US" altLang="ja-JP" sz="2800" dirty="0"/>
            </a:br>
            <a:r>
              <a:rPr lang="ja-JP" altLang="en-US" sz="1800" dirty="0"/>
              <a:t>　</a:t>
            </a:r>
            <a:r>
              <a:rPr kumimoji="1" lang="en-US" altLang="ja-JP" sz="1800" dirty="0"/>
              <a:t>〔</a:t>
            </a:r>
            <a:r>
              <a:rPr kumimoji="1" lang="ja-JP" altLang="en-US" sz="1800" dirty="0"/>
              <a:t>中西全ト協会長の新春インタビューから</a:t>
            </a:r>
            <a:r>
              <a:rPr kumimoji="1" lang="en-US" altLang="ja-JP" sz="1800" dirty="0"/>
              <a:t>〕</a:t>
            </a:r>
            <a:br>
              <a:rPr kumimoji="1" lang="en-US" altLang="ja-JP" sz="2800" dirty="0"/>
            </a:br>
            <a:r>
              <a:rPr kumimoji="1" lang="ja-JP" altLang="en-US" sz="1800" b="1" dirty="0"/>
              <a:t>景気後退で</a:t>
            </a:r>
            <a:r>
              <a:rPr kumimoji="1" lang="ja-JP" altLang="en-US" sz="1800" b="1" dirty="0">
                <a:solidFill>
                  <a:srgbClr val="FF0000"/>
                </a:solidFill>
              </a:rPr>
              <a:t>貨物量</a:t>
            </a:r>
            <a:r>
              <a:rPr lang="ja-JP" altLang="en-US" sz="1800" b="1" dirty="0">
                <a:solidFill>
                  <a:srgbClr val="FF0000"/>
                </a:solidFill>
              </a:rPr>
              <a:t>が</a:t>
            </a:r>
            <a:r>
              <a:rPr kumimoji="1" lang="ja-JP" altLang="en-US" sz="1800" b="1" dirty="0">
                <a:solidFill>
                  <a:srgbClr val="FF0000"/>
                </a:solidFill>
              </a:rPr>
              <a:t>激減</a:t>
            </a:r>
            <a:r>
              <a:rPr kumimoji="1" lang="ja-JP" altLang="en-US" sz="1800" b="1" dirty="0"/>
              <a:t>し、バブル崩壊の時より、影響は大きい。</a:t>
            </a:r>
            <a:r>
              <a:rPr kumimoji="1" lang="ja-JP" altLang="en-US" sz="1800" b="1" dirty="0">
                <a:solidFill>
                  <a:srgbClr val="FF0000"/>
                </a:solidFill>
              </a:rPr>
              <a:t>倒産、廃業も急増</a:t>
            </a:r>
            <a:r>
              <a:rPr kumimoji="1" lang="ja-JP" altLang="en-US" sz="1800" b="1" dirty="0"/>
              <a:t>している。</a:t>
            </a:r>
          </a:p>
        </p:txBody>
      </p:sp>
      <p:sp>
        <p:nvSpPr>
          <p:cNvPr id="3" name="コンテンツ プレースホルダ 2"/>
          <p:cNvSpPr>
            <a:spLocks noGrp="1"/>
          </p:cNvSpPr>
          <p:nvPr>
            <p:ph idx="1"/>
          </p:nvPr>
        </p:nvSpPr>
        <p:spPr>
          <a:xfrm>
            <a:off x="495300" y="1500174"/>
            <a:ext cx="8915400" cy="4929222"/>
          </a:xfrm>
          <a:solidFill>
            <a:schemeClr val="accent3">
              <a:lumMod val="40000"/>
              <a:lumOff val="60000"/>
            </a:schemeClr>
          </a:solidFill>
        </p:spPr>
        <p:txBody>
          <a:bodyPr>
            <a:normAutofit/>
          </a:bodyPr>
          <a:lstStyle/>
          <a:p>
            <a:pPr>
              <a:buNone/>
            </a:pPr>
            <a:r>
              <a:rPr lang="ja-JP" altLang="en-US" sz="1800" dirty="0">
                <a:solidFill>
                  <a:schemeClr val="accent5">
                    <a:lumMod val="75000"/>
                  </a:schemeClr>
                </a:solidFill>
                <a:latin typeface="+mj-ea"/>
                <a:ea typeface="+mj-ea"/>
              </a:rPr>
              <a:t>●</a:t>
            </a:r>
            <a:r>
              <a:rPr lang="ja-JP" altLang="en-US" sz="1800" dirty="0">
                <a:latin typeface="+mj-ea"/>
                <a:ea typeface="+mj-ea"/>
              </a:rPr>
              <a:t>ガソリンの安売りが軽油にしわ寄せの懸念。</a:t>
            </a:r>
            <a:endParaRPr lang="en-US" altLang="ja-JP" sz="1800" dirty="0">
              <a:latin typeface="+mj-ea"/>
              <a:ea typeface="+mj-ea"/>
            </a:endParaRPr>
          </a:p>
          <a:p>
            <a:pPr>
              <a:buNone/>
            </a:pPr>
            <a:r>
              <a:rPr lang="ja-JP" altLang="en-US" sz="1800" dirty="0">
                <a:latin typeface="+mj-ea"/>
                <a:ea typeface="+mj-ea"/>
              </a:rPr>
              <a:t>   原油</a:t>
            </a:r>
            <a:r>
              <a:rPr kumimoji="1" lang="en-US" altLang="ja-JP" sz="1800" dirty="0">
                <a:latin typeface="+mj-ea"/>
                <a:ea typeface="+mj-ea"/>
              </a:rPr>
              <a:t>1</a:t>
            </a:r>
            <a:r>
              <a:rPr kumimoji="1" lang="ja-JP" altLang="en-US" sz="1800" dirty="0">
                <a:latin typeface="+mj-ea"/>
                <a:ea typeface="+mj-ea"/>
              </a:rPr>
              <a:t>バレル</a:t>
            </a:r>
            <a:r>
              <a:rPr kumimoji="1" lang="en-US" altLang="ja-JP" sz="1800" dirty="0">
                <a:latin typeface="+mj-ea"/>
                <a:ea typeface="+mj-ea"/>
              </a:rPr>
              <a:t>147</a:t>
            </a:r>
            <a:r>
              <a:rPr kumimoji="1" lang="ja-JP" altLang="en-US" sz="1800" dirty="0">
                <a:latin typeface="+mj-ea"/>
                <a:ea typeface="+mj-ea"/>
              </a:rPr>
              <a:t>ドル→</a:t>
            </a:r>
            <a:r>
              <a:rPr kumimoji="1" lang="en-US" altLang="ja-JP" sz="1800" dirty="0">
                <a:latin typeface="+mj-ea"/>
                <a:ea typeface="+mj-ea"/>
              </a:rPr>
              <a:t>30</a:t>
            </a:r>
            <a:r>
              <a:rPr kumimoji="1" lang="ja-JP" altLang="en-US" sz="1800" dirty="0">
                <a:latin typeface="+mj-ea"/>
                <a:ea typeface="+mj-ea"/>
              </a:rPr>
              <a:t>ドル台</a:t>
            </a:r>
            <a:r>
              <a:rPr lang="ja-JP" altLang="en-US" sz="1800" dirty="0">
                <a:latin typeface="+mj-ea"/>
                <a:ea typeface="+mj-ea"/>
              </a:rPr>
              <a:t>。軽油価格</a:t>
            </a:r>
            <a:r>
              <a:rPr lang="en-US" altLang="ja-JP" sz="1800" dirty="0">
                <a:latin typeface="+mj-ea"/>
                <a:ea typeface="+mj-ea"/>
              </a:rPr>
              <a:t>144</a:t>
            </a:r>
            <a:r>
              <a:rPr lang="ja-JP" altLang="en-US" sz="1800" dirty="0">
                <a:latin typeface="+mj-ea"/>
                <a:ea typeface="+mj-ea"/>
              </a:rPr>
              <a:t>円→</a:t>
            </a:r>
            <a:r>
              <a:rPr lang="en-US" altLang="ja-JP" sz="1800" dirty="0">
                <a:latin typeface="+mj-ea"/>
                <a:ea typeface="+mj-ea"/>
              </a:rPr>
              <a:t>100</a:t>
            </a:r>
            <a:r>
              <a:rPr lang="ja-JP" altLang="en-US" sz="1800" dirty="0">
                <a:latin typeface="+mj-ea"/>
                <a:ea typeface="+mj-ea"/>
              </a:rPr>
              <a:t>円</a:t>
            </a:r>
            <a:r>
              <a:rPr lang="ja-JP" altLang="en-US" sz="1800" dirty="0" err="1">
                <a:latin typeface="+mj-ea"/>
                <a:ea typeface="+mj-ea"/>
              </a:rPr>
              <a:t>そこそこ。</a:t>
            </a:r>
            <a:r>
              <a:rPr kumimoji="1" lang="ja-JP" altLang="en-US" sz="1800" dirty="0">
                <a:latin typeface="+mj-ea"/>
                <a:ea typeface="+mj-ea"/>
              </a:rPr>
              <a:t>元売りの卸値決済方</a:t>
            </a:r>
            <a:endParaRPr kumimoji="1" lang="en-US" altLang="ja-JP" sz="1800" dirty="0">
              <a:latin typeface="+mj-ea"/>
              <a:ea typeface="+mj-ea"/>
            </a:endParaRPr>
          </a:p>
          <a:p>
            <a:pPr>
              <a:buNone/>
            </a:pPr>
            <a:r>
              <a:rPr lang="en-US" altLang="ja-JP" sz="1800" dirty="0">
                <a:latin typeface="+mj-ea"/>
                <a:ea typeface="+mj-ea"/>
              </a:rPr>
              <a:t>   </a:t>
            </a:r>
            <a:r>
              <a:rPr kumimoji="1" lang="ja-JP" altLang="en-US" sz="1800" dirty="0">
                <a:latin typeface="+mj-ea"/>
                <a:ea typeface="+mj-ea"/>
              </a:rPr>
              <a:t>法が、原油価格連動型から市場価格連動型に変更。この影響</a:t>
            </a:r>
            <a:r>
              <a:rPr lang="ja-JP" altLang="en-US" sz="1800" dirty="0">
                <a:latin typeface="+mj-ea"/>
                <a:ea typeface="+mj-ea"/>
              </a:rPr>
              <a:t>か</a:t>
            </a:r>
            <a:r>
              <a:rPr kumimoji="1" lang="ja-JP" altLang="en-US" sz="1800" dirty="0">
                <a:latin typeface="+mj-ea"/>
                <a:ea typeface="+mj-ea"/>
              </a:rPr>
              <a:t>はわからない。</a:t>
            </a:r>
            <a:endParaRPr kumimoji="1" lang="en-US" altLang="ja-JP" sz="1800" dirty="0">
              <a:latin typeface="+mj-ea"/>
              <a:ea typeface="+mj-ea"/>
            </a:endParaRPr>
          </a:p>
          <a:p>
            <a:pPr>
              <a:buNone/>
            </a:pPr>
            <a:r>
              <a:rPr lang="ja-JP" altLang="en-US" sz="1800" dirty="0">
                <a:solidFill>
                  <a:schemeClr val="accent5">
                    <a:lumMod val="75000"/>
                  </a:schemeClr>
                </a:solidFill>
                <a:latin typeface="+mj-ea"/>
                <a:ea typeface="+mj-ea"/>
              </a:rPr>
              <a:t>●</a:t>
            </a:r>
            <a:r>
              <a:rPr lang="ja-JP" altLang="en-US" sz="1800" dirty="0">
                <a:latin typeface="+mj-ea"/>
                <a:ea typeface="+mj-ea"/>
              </a:rPr>
              <a:t>高速道路料金の引き下げ</a:t>
            </a:r>
            <a:endParaRPr lang="en-US" altLang="ja-JP" sz="1800" dirty="0">
              <a:latin typeface="+mj-ea"/>
              <a:ea typeface="+mj-ea"/>
            </a:endParaRPr>
          </a:p>
          <a:p>
            <a:pPr>
              <a:buNone/>
            </a:pPr>
            <a:r>
              <a:rPr kumimoji="1" lang="ja-JP" altLang="en-US" sz="1800" dirty="0">
                <a:latin typeface="+mj-ea"/>
                <a:ea typeface="+mj-ea"/>
              </a:rPr>
              <a:t>・「平日昼間割引」</a:t>
            </a:r>
            <a:r>
              <a:rPr kumimoji="1" lang="en-US" altLang="ja-JP" sz="1800" dirty="0">
                <a:latin typeface="+mj-ea"/>
                <a:ea typeface="+mj-ea"/>
              </a:rPr>
              <a:t>(</a:t>
            </a:r>
            <a:r>
              <a:rPr kumimoji="1" lang="ja-JP" altLang="en-US" sz="1800" dirty="0">
                <a:latin typeface="+mj-ea"/>
                <a:ea typeface="+mj-ea"/>
              </a:rPr>
              <a:t>追加経済対策</a:t>
            </a:r>
            <a:r>
              <a:rPr kumimoji="1" lang="en-US" altLang="ja-JP" sz="1800" dirty="0">
                <a:latin typeface="+mj-ea"/>
                <a:ea typeface="+mj-ea"/>
              </a:rPr>
              <a:t>)</a:t>
            </a:r>
            <a:r>
              <a:rPr kumimoji="1" lang="ja-JP" altLang="en-US" sz="1800" dirty="0">
                <a:latin typeface="+mj-ea"/>
                <a:ea typeface="+mj-ea"/>
              </a:rPr>
              <a:t>大都市近郊事業者に恩恵が大きい。</a:t>
            </a:r>
            <a:endParaRPr kumimoji="1" lang="en-US" altLang="ja-JP" sz="1800" dirty="0">
              <a:latin typeface="+mj-ea"/>
              <a:ea typeface="+mj-ea"/>
            </a:endParaRPr>
          </a:p>
          <a:p>
            <a:pPr>
              <a:buNone/>
            </a:pPr>
            <a:r>
              <a:rPr lang="ja-JP" altLang="en-US" sz="1800" dirty="0">
                <a:latin typeface="+mj-ea"/>
                <a:ea typeface="+mj-ea"/>
              </a:rPr>
              <a:t>・深夜割引の時間帯拡大は、地方の事業者に効果がある。</a:t>
            </a:r>
            <a:endParaRPr lang="en-US" altLang="ja-JP" sz="1800" dirty="0">
              <a:latin typeface="+mj-ea"/>
              <a:ea typeface="+mj-ea"/>
            </a:endParaRPr>
          </a:p>
          <a:p>
            <a:pPr>
              <a:buNone/>
            </a:pPr>
            <a:r>
              <a:rPr lang="ja-JP" altLang="en-US" sz="1800" dirty="0">
                <a:solidFill>
                  <a:schemeClr val="accent5">
                    <a:lumMod val="75000"/>
                  </a:schemeClr>
                </a:solidFill>
                <a:latin typeface="+mj-ea"/>
                <a:ea typeface="+mj-ea"/>
              </a:rPr>
              <a:t>●</a:t>
            </a:r>
            <a:r>
              <a:rPr lang="en-US" altLang="ja-JP" sz="1800" dirty="0">
                <a:latin typeface="+mj-ea"/>
                <a:ea typeface="+mj-ea"/>
              </a:rPr>
              <a:t>09</a:t>
            </a:r>
            <a:r>
              <a:rPr lang="ja-JP" altLang="en-US" sz="1800" dirty="0">
                <a:latin typeface="+mj-ea"/>
                <a:ea typeface="+mj-ea"/>
              </a:rPr>
              <a:t>年度税制改革（道路特定財源の一般財源化、「交付金制度」の延長が決まる）</a:t>
            </a:r>
            <a:endParaRPr lang="en-US" altLang="ja-JP" sz="1800" dirty="0">
              <a:latin typeface="+mj-ea"/>
              <a:ea typeface="+mj-ea"/>
            </a:endParaRPr>
          </a:p>
          <a:p>
            <a:pPr>
              <a:buNone/>
            </a:pPr>
            <a:r>
              <a:rPr kumimoji="1" lang="ja-JP" altLang="en-US" sz="1800" dirty="0">
                <a:latin typeface="+mj-ea"/>
                <a:ea typeface="+mj-ea"/>
              </a:rPr>
              <a:t>・一般財源化は非常に残念。税率は抜本改正時に見直すとなった。自動車関係諸税全体を</a:t>
            </a:r>
            <a:endParaRPr kumimoji="1" lang="en-US" altLang="ja-JP" sz="1800" dirty="0">
              <a:latin typeface="+mj-ea"/>
              <a:ea typeface="+mj-ea"/>
            </a:endParaRPr>
          </a:p>
          <a:p>
            <a:pPr>
              <a:buNone/>
            </a:pPr>
            <a:r>
              <a:rPr lang="en-US" altLang="ja-JP" sz="1800" dirty="0">
                <a:latin typeface="+mj-ea"/>
                <a:ea typeface="+mj-ea"/>
              </a:rPr>
              <a:t>  </a:t>
            </a:r>
            <a:r>
              <a:rPr kumimoji="1" lang="ja-JP" altLang="en-US" sz="1800" dirty="0">
                <a:latin typeface="+mj-ea"/>
                <a:ea typeface="+mj-ea"/>
              </a:rPr>
              <a:t>含めて見直してほしい。暫定税率は廃止してほしい。</a:t>
            </a:r>
            <a:endParaRPr kumimoji="1" lang="en-US" altLang="ja-JP" sz="1800" dirty="0">
              <a:latin typeface="+mj-ea"/>
              <a:ea typeface="+mj-ea"/>
            </a:endParaRPr>
          </a:p>
          <a:p>
            <a:pPr>
              <a:buNone/>
            </a:pPr>
            <a:r>
              <a:rPr lang="ja-JP" altLang="en-US" sz="1800" dirty="0">
                <a:latin typeface="+mj-ea"/>
                <a:ea typeface="+mj-ea"/>
              </a:rPr>
              <a:t>・暫定税率はちゃんと収めているのだから、交付金は削らないようと「文言」が入ったのは大</a:t>
            </a:r>
            <a:endParaRPr lang="en-US" altLang="ja-JP" sz="1800" dirty="0">
              <a:latin typeface="+mj-ea"/>
              <a:ea typeface="+mj-ea"/>
            </a:endParaRPr>
          </a:p>
          <a:p>
            <a:pPr>
              <a:buNone/>
            </a:pPr>
            <a:r>
              <a:rPr lang="en-US" altLang="ja-JP" sz="1800" dirty="0">
                <a:latin typeface="+mj-ea"/>
                <a:ea typeface="+mj-ea"/>
              </a:rPr>
              <a:t>  </a:t>
            </a:r>
            <a:r>
              <a:rPr lang="ja-JP" altLang="en-US" sz="1800" dirty="0">
                <a:latin typeface="+mj-ea"/>
                <a:ea typeface="+mj-ea"/>
              </a:rPr>
              <a:t>きい。減額県は</a:t>
            </a:r>
            <a:r>
              <a:rPr lang="en-US" altLang="ja-JP" sz="1800" dirty="0">
                <a:latin typeface="+mj-ea"/>
                <a:ea typeface="+mj-ea"/>
              </a:rPr>
              <a:t>07</a:t>
            </a:r>
            <a:r>
              <a:rPr lang="ja-JP" altLang="en-US" sz="1800" dirty="0">
                <a:latin typeface="+mj-ea"/>
                <a:ea typeface="+mj-ea"/>
              </a:rPr>
              <a:t>年</a:t>
            </a:r>
            <a:r>
              <a:rPr lang="en-US" altLang="ja-JP" sz="1800" dirty="0">
                <a:latin typeface="+mj-ea"/>
                <a:ea typeface="+mj-ea"/>
              </a:rPr>
              <a:t>6</a:t>
            </a:r>
            <a:r>
              <a:rPr lang="ja-JP" altLang="en-US" sz="1800" dirty="0">
                <a:latin typeface="+mj-ea"/>
                <a:ea typeface="+mj-ea"/>
              </a:rPr>
              <a:t>県から</a:t>
            </a:r>
            <a:r>
              <a:rPr lang="en-US" altLang="ja-JP" sz="1800" dirty="0">
                <a:latin typeface="+mj-ea"/>
                <a:ea typeface="+mj-ea"/>
              </a:rPr>
              <a:t>28</a:t>
            </a:r>
            <a:r>
              <a:rPr lang="ja-JP" altLang="en-US" sz="1800" dirty="0">
                <a:latin typeface="+mj-ea"/>
                <a:ea typeface="+mj-ea"/>
              </a:rPr>
              <a:t>県に増えた。減額分は</a:t>
            </a:r>
            <a:r>
              <a:rPr lang="en-US" altLang="ja-JP" sz="1800" dirty="0">
                <a:latin typeface="+mj-ea"/>
                <a:ea typeface="+mj-ea"/>
              </a:rPr>
              <a:t>10</a:t>
            </a:r>
            <a:r>
              <a:rPr lang="ja-JP" altLang="en-US" sz="1800" dirty="0">
                <a:latin typeface="+mj-ea"/>
                <a:ea typeface="+mj-ea"/>
              </a:rPr>
              <a:t>億円になる。</a:t>
            </a:r>
            <a:endParaRPr lang="en-US" altLang="ja-JP" sz="1800" dirty="0">
              <a:latin typeface="+mj-ea"/>
              <a:ea typeface="+mj-ea"/>
            </a:endParaRPr>
          </a:p>
          <a:p>
            <a:pPr>
              <a:buNone/>
            </a:pPr>
            <a:r>
              <a:rPr lang="ja-JP" altLang="en-US" sz="1800" dirty="0">
                <a:latin typeface="+mj-ea"/>
                <a:ea typeface="+mj-ea"/>
              </a:rPr>
              <a:t>・</a:t>
            </a:r>
            <a:r>
              <a:rPr lang="en-US" altLang="ja-JP" sz="1800" dirty="0">
                <a:latin typeface="+mj-ea"/>
                <a:ea typeface="+mj-ea"/>
              </a:rPr>
              <a:t>7</a:t>
            </a:r>
            <a:r>
              <a:rPr lang="ja-JP" altLang="en-US" sz="1800" dirty="0">
                <a:latin typeface="+mj-ea"/>
                <a:ea typeface="+mj-ea"/>
              </a:rPr>
              <a:t>円</a:t>
            </a:r>
            <a:r>
              <a:rPr lang="en-US" altLang="ja-JP" sz="1800" dirty="0">
                <a:latin typeface="+mj-ea"/>
                <a:ea typeface="+mj-ea"/>
              </a:rPr>
              <a:t>80</a:t>
            </a:r>
            <a:r>
              <a:rPr lang="ja-JP" altLang="en-US" sz="1800" dirty="0">
                <a:latin typeface="+mj-ea"/>
                <a:ea typeface="+mj-ea"/>
              </a:rPr>
              <a:t>銭は凍結してほしいと言ってきたが、実現が難しいのが実情だ。</a:t>
            </a:r>
            <a:endParaRPr lang="en-US" altLang="ja-JP" sz="1800" dirty="0">
              <a:latin typeface="+mj-ea"/>
              <a:ea typeface="+mj-ea"/>
            </a:endParaRPr>
          </a:p>
          <a:p>
            <a:pPr>
              <a:buNone/>
            </a:pPr>
            <a:r>
              <a:rPr kumimoji="1" lang="ja-JP" altLang="en-US" sz="1800" dirty="0">
                <a:solidFill>
                  <a:schemeClr val="accent5">
                    <a:lumMod val="75000"/>
                  </a:schemeClr>
                </a:solidFill>
                <a:latin typeface="+mj-ea"/>
                <a:ea typeface="+mj-ea"/>
              </a:rPr>
              <a:t>●</a:t>
            </a:r>
            <a:r>
              <a:rPr lang="ja-JP" altLang="en-US" sz="1800" dirty="0">
                <a:latin typeface="+mj-ea"/>
                <a:ea typeface="+mj-ea"/>
              </a:rPr>
              <a:t>「</a:t>
            </a:r>
            <a:r>
              <a:rPr kumimoji="1" lang="ja-JP" altLang="en-US" sz="1800" dirty="0">
                <a:latin typeface="+mj-ea"/>
                <a:ea typeface="+mj-ea"/>
              </a:rPr>
              <a:t>中小省エネ補助金」</a:t>
            </a:r>
            <a:r>
              <a:rPr kumimoji="1" lang="en-US" altLang="ja-JP" sz="1800" dirty="0">
                <a:latin typeface="+mj-ea"/>
                <a:ea typeface="+mj-ea"/>
              </a:rPr>
              <a:t>(</a:t>
            </a:r>
            <a:r>
              <a:rPr kumimoji="1" lang="ja-JP" altLang="en-US" sz="1800" dirty="0">
                <a:latin typeface="+mj-ea"/>
                <a:ea typeface="+mj-ea"/>
              </a:rPr>
              <a:t>別項</a:t>
            </a:r>
            <a:r>
              <a:rPr kumimoji="1" lang="en-US" altLang="ja-JP" sz="1800" dirty="0">
                <a:latin typeface="+mj-ea"/>
                <a:ea typeface="+mj-ea"/>
              </a:rPr>
              <a:t>)</a:t>
            </a:r>
            <a:r>
              <a:rPr kumimoji="1" lang="ja-JP" altLang="en-US" sz="1800" dirty="0">
                <a:latin typeface="+mj-ea"/>
                <a:ea typeface="+mj-ea"/>
              </a:rPr>
              <a:t>は</a:t>
            </a:r>
            <a:r>
              <a:rPr kumimoji="1" lang="en-US" altLang="ja-JP" sz="1800" dirty="0">
                <a:latin typeface="+mj-ea"/>
                <a:ea typeface="+mj-ea"/>
              </a:rPr>
              <a:t>2</a:t>
            </a:r>
            <a:r>
              <a:rPr kumimoji="1" lang="ja-JP" altLang="en-US" sz="1800" dirty="0">
                <a:latin typeface="+mj-ea"/>
                <a:ea typeface="+mj-ea"/>
              </a:rPr>
              <a:t>次補正で保有台数</a:t>
            </a:r>
            <a:r>
              <a:rPr kumimoji="1" lang="en-US" altLang="ja-JP" sz="1800" dirty="0">
                <a:latin typeface="+mj-ea"/>
                <a:ea typeface="+mj-ea"/>
              </a:rPr>
              <a:t>30</a:t>
            </a:r>
            <a:r>
              <a:rPr kumimoji="1" lang="ja-JP" altLang="en-US" sz="1800" dirty="0">
                <a:latin typeface="+mj-ea"/>
                <a:ea typeface="+mj-ea"/>
              </a:rPr>
              <a:t>台以下に緩和され、</a:t>
            </a:r>
            <a:r>
              <a:rPr kumimoji="1" lang="en-US" altLang="ja-JP" sz="1800" dirty="0">
                <a:latin typeface="+mj-ea"/>
                <a:ea typeface="+mj-ea"/>
              </a:rPr>
              <a:t>1</a:t>
            </a:r>
            <a:r>
              <a:rPr kumimoji="1" lang="ja-JP" altLang="en-US" sz="1800" dirty="0">
                <a:latin typeface="+mj-ea"/>
                <a:ea typeface="+mj-ea"/>
              </a:rPr>
              <a:t>次</a:t>
            </a:r>
            <a:r>
              <a:rPr kumimoji="1" lang="en-US" altLang="ja-JP" sz="1800" dirty="0">
                <a:latin typeface="+mj-ea"/>
                <a:ea typeface="+mj-ea"/>
              </a:rPr>
              <a:t>35</a:t>
            </a:r>
            <a:r>
              <a:rPr kumimoji="1" lang="ja-JP" altLang="en-US" sz="1800" dirty="0">
                <a:latin typeface="+mj-ea"/>
                <a:ea typeface="+mj-ea"/>
              </a:rPr>
              <a:t>億円、</a:t>
            </a:r>
            <a:r>
              <a:rPr kumimoji="1" lang="en-US" altLang="ja-JP" sz="1800" dirty="0">
                <a:latin typeface="+mj-ea"/>
                <a:ea typeface="+mj-ea"/>
              </a:rPr>
              <a:t>2</a:t>
            </a:r>
            <a:r>
              <a:rPr kumimoji="1" lang="ja-JP" altLang="en-US" sz="1800" dirty="0">
                <a:latin typeface="+mj-ea"/>
                <a:ea typeface="+mj-ea"/>
              </a:rPr>
              <a:t>次</a:t>
            </a:r>
            <a:r>
              <a:rPr kumimoji="1" lang="en-US" altLang="ja-JP" sz="1800" dirty="0">
                <a:latin typeface="+mj-ea"/>
                <a:ea typeface="+mj-ea"/>
              </a:rPr>
              <a:t>150</a:t>
            </a:r>
            <a:r>
              <a:rPr kumimoji="1" lang="ja-JP" altLang="en-US" sz="1800" dirty="0">
                <a:latin typeface="+mj-ea"/>
                <a:ea typeface="+mj-ea"/>
              </a:rPr>
              <a:t>億円とかってない規模。感謝している。</a:t>
            </a:r>
            <a:endParaRPr kumimoji="1" lang="en-US" altLang="ja-JP" sz="1800" dirty="0">
              <a:latin typeface="+mj-ea"/>
              <a:ea typeface="+mj-ea"/>
            </a:endParaRPr>
          </a:p>
        </p:txBody>
      </p:sp>
      <p:sp>
        <p:nvSpPr>
          <p:cNvPr id="4" name="正方形/長方形 3"/>
          <p:cNvSpPr/>
          <p:nvPr/>
        </p:nvSpPr>
        <p:spPr>
          <a:xfrm>
            <a:off x="7310454" y="357166"/>
            <a:ext cx="2012170" cy="35719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ea"/>
                <a:ea typeface="+mj-ea"/>
              </a:rPr>
              <a:t>日本流通新聞</a:t>
            </a:r>
            <a:r>
              <a:rPr kumimoji="1" lang="en-US" altLang="ja-JP" sz="1400" dirty="0">
                <a:solidFill>
                  <a:schemeClr val="tx1"/>
                </a:solidFill>
                <a:latin typeface="+mj-ea"/>
                <a:ea typeface="+mj-ea"/>
              </a:rPr>
              <a:t>09.1.1</a:t>
            </a:r>
            <a:endParaRPr kumimoji="1" lang="ja-JP" altLang="en-US" sz="1400" dirty="0">
              <a:solidFill>
                <a:schemeClr val="tx1"/>
              </a:solidFill>
              <a:latin typeface="+mj-ea"/>
              <a:ea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4313" y="285728"/>
            <a:ext cx="8946388" cy="1714512"/>
          </a:xfrm>
          <a:solidFill>
            <a:schemeClr val="accent4">
              <a:lumMod val="20000"/>
              <a:lumOff val="80000"/>
            </a:schemeClr>
          </a:solidFill>
        </p:spPr>
        <p:txBody>
          <a:bodyPr>
            <a:normAutofit/>
          </a:bodyPr>
          <a:lstStyle/>
          <a:p>
            <a:pPr algn="l">
              <a:spcBef>
                <a:spcPts val="0"/>
              </a:spcBef>
            </a:pPr>
            <a:r>
              <a:rPr lang="ja-JP" altLang="en-US" sz="3100" b="1" dirty="0">
                <a:solidFill>
                  <a:schemeClr val="tx1"/>
                </a:solidFill>
                <a:latin typeface="+mj-ea"/>
              </a:rPr>
              <a:t>「ピンチを</a:t>
            </a:r>
            <a:r>
              <a:rPr lang="en-US" altLang="ja-JP" sz="3100" b="1" dirty="0">
                <a:solidFill>
                  <a:schemeClr val="tx1"/>
                </a:solidFill>
                <a:latin typeface="+mj-ea"/>
              </a:rPr>
              <a:t>”</a:t>
            </a:r>
            <a:r>
              <a:rPr lang="ja-JP" altLang="en-US" sz="3100" b="1" dirty="0">
                <a:solidFill>
                  <a:schemeClr val="tx1"/>
                </a:solidFill>
                <a:latin typeface="+mj-ea"/>
              </a:rPr>
              <a:t>チャンス “に」</a:t>
            </a:r>
            <a:r>
              <a:rPr lang="ja-JP" altLang="en-US" sz="2800" b="1" dirty="0">
                <a:solidFill>
                  <a:schemeClr val="tx1"/>
                </a:solidFill>
                <a:latin typeface="+mj-ea"/>
              </a:rPr>
              <a:t>するたたかい</a:t>
            </a:r>
            <a:r>
              <a:rPr lang="ja-JP" altLang="en-US" sz="2000" b="1" dirty="0">
                <a:solidFill>
                  <a:schemeClr val="tx1"/>
                </a:solidFill>
                <a:latin typeface="+mn-ea"/>
              </a:rPr>
              <a:t>となる。</a:t>
            </a:r>
            <a:r>
              <a:rPr lang="en-US" altLang="ja-JP" sz="2800" b="1" dirty="0">
                <a:solidFill>
                  <a:schemeClr val="tx1"/>
                </a:solidFill>
                <a:latin typeface="+mn-ea"/>
              </a:rPr>
              <a:t>09</a:t>
            </a:r>
            <a:r>
              <a:rPr lang="ja-JP" altLang="en-US" sz="2800" b="1" dirty="0">
                <a:solidFill>
                  <a:schemeClr val="tx1"/>
                </a:solidFill>
                <a:latin typeface="+mn-ea"/>
              </a:rPr>
              <a:t>春闘</a:t>
            </a:r>
            <a:r>
              <a:rPr lang="ja-JP" altLang="en-US" sz="2000" b="1" dirty="0">
                <a:solidFill>
                  <a:schemeClr val="tx1"/>
                </a:solidFill>
                <a:latin typeface="+mn-ea"/>
              </a:rPr>
              <a:t>は「</a:t>
            </a:r>
            <a:r>
              <a:rPr lang="en-US" altLang="ja-JP" sz="2000" b="1" dirty="0">
                <a:solidFill>
                  <a:schemeClr val="tx1"/>
                </a:solidFill>
                <a:latin typeface="+mn-ea"/>
              </a:rPr>
              <a:t>100</a:t>
            </a:r>
            <a:r>
              <a:rPr lang="ja-JP" altLang="en-US" sz="2000" b="1" dirty="0">
                <a:solidFill>
                  <a:schemeClr val="tx1"/>
                </a:solidFill>
                <a:latin typeface="+mn-ea"/>
              </a:rPr>
              <a:t>年に一度の危機」のピンチを政治革新と結びつけながら、「</a:t>
            </a:r>
            <a:r>
              <a:rPr lang="ja-JP" altLang="en-US" sz="2000" b="1" dirty="0">
                <a:solidFill>
                  <a:srgbClr val="FF0000"/>
                </a:solidFill>
                <a:latin typeface="+mn-ea"/>
              </a:rPr>
              <a:t>日本の経済・社会の根本的転換</a:t>
            </a:r>
            <a:r>
              <a:rPr lang="ja-JP" altLang="en-US" sz="2000" b="1" dirty="0">
                <a:solidFill>
                  <a:schemeClr val="tx1"/>
                </a:solidFill>
                <a:latin typeface="+mn-ea"/>
              </a:rPr>
              <a:t>」に向かうのか、それとも構造改革の失政にさらに輪をかけ、国民生活が深刻な「泥沼」に陥れられるかの岐路にある。</a:t>
            </a:r>
            <a:endParaRPr kumimoji="1" lang="ja-JP" altLang="en-US" sz="2000" b="1" dirty="0">
              <a:solidFill>
                <a:schemeClr val="tx1"/>
              </a:solidFill>
            </a:endParaRPr>
          </a:p>
        </p:txBody>
      </p:sp>
      <p:sp>
        <p:nvSpPr>
          <p:cNvPr id="3" name="コンテンツ プレースホルダ 2"/>
          <p:cNvSpPr>
            <a:spLocks noGrp="1"/>
          </p:cNvSpPr>
          <p:nvPr>
            <p:ph idx="1"/>
          </p:nvPr>
        </p:nvSpPr>
        <p:spPr>
          <a:xfrm>
            <a:off x="495301" y="2000240"/>
            <a:ext cx="8946388" cy="4473712"/>
          </a:xfrm>
        </p:spPr>
        <p:txBody>
          <a:bodyPr>
            <a:normAutofit lnSpcReduction="10000"/>
          </a:bodyPr>
          <a:lstStyle/>
          <a:p>
            <a:pPr>
              <a:spcBef>
                <a:spcPts val="0"/>
              </a:spcBef>
              <a:buNone/>
            </a:pPr>
            <a:r>
              <a:rPr lang="ja-JP" altLang="en-US" sz="2800" b="1" dirty="0">
                <a:solidFill>
                  <a:srgbClr val="FF0000"/>
                </a:solidFill>
                <a:latin typeface="ＭＳ Ｐゴシック" pitchFamily="50" charset="-128"/>
                <a:ea typeface="ＭＳ Ｐゴシック" pitchFamily="50" charset="-128"/>
              </a:rPr>
              <a:t>内需</a:t>
            </a:r>
            <a:r>
              <a:rPr lang="ja-JP" altLang="en-US" sz="1800" dirty="0">
                <a:latin typeface="ＭＳ Ｐゴシック" pitchFamily="50" charset="-128"/>
                <a:ea typeface="ＭＳ Ｐゴシック" pitchFamily="50" charset="-128"/>
              </a:rPr>
              <a:t>の拡大</a:t>
            </a:r>
            <a:r>
              <a:rPr lang="ja-JP" altLang="en-US" b="1" dirty="0">
                <a:latin typeface="+mj-ea"/>
                <a:ea typeface="+mj-ea"/>
              </a:rPr>
              <a:t>：</a:t>
            </a:r>
            <a:r>
              <a:rPr lang="ja-JP" altLang="en-US" sz="1800" dirty="0">
                <a:latin typeface="+mj-ea"/>
                <a:ea typeface="+mj-ea"/>
              </a:rPr>
              <a:t>国内の需要。需要とは、商品を買う力に裏付けられた欲求。</a:t>
            </a:r>
            <a:r>
              <a:rPr lang="ja-JP" altLang="en-US" sz="1800" u="sng" dirty="0">
                <a:latin typeface="+mj-ea"/>
                <a:ea typeface="+mj-ea"/>
              </a:rPr>
              <a:t>欲しいだけではなく、</a:t>
            </a:r>
            <a:r>
              <a:rPr lang="ja-JP" altLang="en-US" sz="1800" b="1" u="sng" dirty="0">
                <a:solidFill>
                  <a:srgbClr val="FF0000"/>
                </a:solidFill>
                <a:latin typeface="+mj-ea"/>
                <a:ea typeface="+mj-ea"/>
              </a:rPr>
              <a:t>買う力</a:t>
            </a:r>
            <a:r>
              <a:rPr lang="ja-JP" altLang="en-US" sz="1800" u="sng" dirty="0">
                <a:latin typeface="+mj-ea"/>
                <a:ea typeface="+mj-ea"/>
              </a:rPr>
              <a:t>があって初めて需要という。</a:t>
            </a:r>
            <a:r>
              <a:rPr lang="ja-JP" altLang="en-US" sz="1800" dirty="0">
                <a:latin typeface="+mj-ea"/>
                <a:ea typeface="+mj-ea"/>
              </a:rPr>
              <a:t>内需は、①民間需要－個人消費（ＧＤＰ</a:t>
            </a:r>
            <a:r>
              <a:rPr lang="en-US" altLang="ja-JP" sz="1800" dirty="0">
                <a:latin typeface="+mj-ea"/>
                <a:ea typeface="+mj-ea"/>
              </a:rPr>
              <a:t>55</a:t>
            </a:r>
            <a:r>
              <a:rPr lang="ja-JP" altLang="en-US" sz="1800" dirty="0">
                <a:latin typeface="+mj-ea"/>
                <a:ea typeface="+mj-ea"/>
              </a:rPr>
              <a:t>％）、住宅、設備投資などと②公的需要－公共事業、公共サービスがある。</a:t>
            </a:r>
            <a:endParaRPr lang="en-US" altLang="ja-JP" sz="1800" dirty="0">
              <a:latin typeface="+mj-ea"/>
              <a:ea typeface="+mj-ea"/>
            </a:endParaRPr>
          </a:p>
          <a:p>
            <a:pPr>
              <a:spcBef>
                <a:spcPts val="0"/>
              </a:spcBef>
              <a:buNone/>
            </a:pPr>
            <a:r>
              <a:rPr kumimoji="1" lang="ja-JP" altLang="en-US" sz="1800" dirty="0">
                <a:latin typeface="+mj-ea"/>
                <a:ea typeface="+mj-ea"/>
              </a:rPr>
              <a:t>　</a:t>
            </a:r>
            <a:endParaRPr kumimoji="1" lang="en-US" altLang="ja-JP" sz="1800" dirty="0">
              <a:latin typeface="+mj-ea"/>
              <a:ea typeface="+mj-ea"/>
            </a:endParaRPr>
          </a:p>
          <a:p>
            <a:pPr>
              <a:spcBef>
                <a:spcPts val="0"/>
              </a:spcBef>
              <a:buNone/>
            </a:pPr>
            <a:r>
              <a:rPr kumimoji="1" lang="ja-JP" altLang="en-US" b="1" dirty="0">
                <a:latin typeface="ＭＳ Ｐゴシック" pitchFamily="50" charset="-128"/>
                <a:ea typeface="ＭＳ Ｐゴシック" pitchFamily="50" charset="-128"/>
              </a:rPr>
              <a:t>「政策転換」の要求とたたかいの視点　</a:t>
            </a:r>
            <a:endParaRPr kumimoji="1" lang="en-US" altLang="ja-JP" b="1" dirty="0">
              <a:latin typeface="ＭＳ Ｐゴシック" pitchFamily="50" charset="-128"/>
              <a:ea typeface="ＭＳ Ｐゴシック" pitchFamily="50" charset="-128"/>
            </a:endParaRPr>
          </a:p>
          <a:p>
            <a:pPr>
              <a:spcBef>
                <a:spcPts val="0"/>
              </a:spcBef>
              <a:buNone/>
            </a:pPr>
            <a:r>
              <a:rPr lang="ja-JP" altLang="en-US" sz="1800" b="1" dirty="0">
                <a:latin typeface="ＭＳ Ｐゴシック" pitchFamily="50" charset="-128"/>
                <a:ea typeface="ＭＳ Ｐゴシック" pitchFamily="50" charset="-128"/>
              </a:rPr>
              <a:t>●</a:t>
            </a:r>
            <a:r>
              <a:rPr lang="ja-JP" altLang="en-US" sz="1800" dirty="0">
                <a:latin typeface="+mj-ea"/>
                <a:ea typeface="+mj-ea"/>
              </a:rPr>
              <a:t>公共事業－大規模開発中心は不況になるたび、独占企業に対する国家財政による買い</a:t>
            </a:r>
            <a:endParaRPr lang="en-US" altLang="ja-JP" sz="1800" dirty="0">
              <a:latin typeface="+mj-ea"/>
              <a:ea typeface="+mj-ea"/>
            </a:endParaRPr>
          </a:p>
          <a:p>
            <a:pPr>
              <a:spcBef>
                <a:spcPts val="0"/>
              </a:spcBef>
              <a:buNone/>
            </a:pPr>
            <a:r>
              <a:rPr lang="ja-JP" altLang="en-US" sz="1800" dirty="0">
                <a:latin typeface="+mj-ea"/>
                <a:ea typeface="+mj-ea"/>
              </a:rPr>
              <a:t>    付けだった。「乗数効果」の低下。内需拡大には結び付かない。生活密着型に転換する。</a:t>
            </a:r>
            <a:endParaRPr lang="en-US" altLang="ja-JP" sz="1800" dirty="0">
              <a:latin typeface="+mj-ea"/>
              <a:ea typeface="+mj-ea"/>
            </a:endParaRPr>
          </a:p>
          <a:p>
            <a:pPr>
              <a:spcBef>
                <a:spcPts val="0"/>
              </a:spcBef>
              <a:buNone/>
            </a:pPr>
            <a:r>
              <a:rPr kumimoji="1" lang="ja-JP" altLang="en-US" sz="1800" dirty="0">
                <a:latin typeface="+mj-ea"/>
                <a:ea typeface="+mj-ea"/>
              </a:rPr>
              <a:t>●貿易黒字（</a:t>
            </a:r>
            <a:r>
              <a:rPr kumimoji="1" lang="ja-JP" altLang="en-US" sz="2800" b="1" dirty="0">
                <a:solidFill>
                  <a:srgbClr val="FF0000"/>
                </a:solidFill>
                <a:latin typeface="+mj-ea"/>
                <a:ea typeface="+mj-ea"/>
              </a:rPr>
              <a:t>外需</a:t>
            </a:r>
            <a:r>
              <a:rPr kumimoji="1" lang="ja-JP" altLang="en-US" sz="1800" dirty="0">
                <a:latin typeface="+mj-ea"/>
                <a:ea typeface="+mj-ea"/>
              </a:rPr>
              <a:t>に依存する経済</a:t>
            </a:r>
            <a:r>
              <a:rPr kumimoji="1" lang="en-US" altLang="ja-JP" sz="1800" dirty="0">
                <a:latin typeface="+mj-ea"/>
                <a:ea typeface="+mj-ea"/>
              </a:rPr>
              <a:t>)</a:t>
            </a:r>
            <a:r>
              <a:rPr lang="ja-JP" altLang="en-US" sz="1800" dirty="0">
                <a:latin typeface="+mj-ea"/>
                <a:ea typeface="+mj-ea"/>
              </a:rPr>
              <a:t> </a:t>
            </a:r>
            <a:r>
              <a:rPr kumimoji="1" lang="ja-JP" altLang="en-US" sz="1800" dirty="0">
                <a:latin typeface="+mj-ea"/>
                <a:ea typeface="+mj-ea"/>
              </a:rPr>
              <a:t>は外貨準備</a:t>
            </a:r>
            <a:r>
              <a:rPr lang="ja-JP" altLang="en-US" sz="1800" dirty="0">
                <a:latin typeface="+mj-ea"/>
                <a:ea typeface="+mj-ea"/>
              </a:rPr>
              <a:t>の累積を拡大。直接、または金融機関を</a:t>
            </a:r>
            <a:endParaRPr lang="en-US" altLang="ja-JP" sz="1800" dirty="0">
              <a:latin typeface="+mj-ea"/>
              <a:ea typeface="+mj-ea"/>
            </a:endParaRPr>
          </a:p>
          <a:p>
            <a:pPr>
              <a:spcBef>
                <a:spcPts val="0"/>
              </a:spcBef>
              <a:buNone/>
            </a:pPr>
            <a:r>
              <a:rPr lang="en-US" altLang="ja-JP" sz="1800" dirty="0">
                <a:latin typeface="+mj-ea"/>
                <a:ea typeface="+mj-ea"/>
              </a:rPr>
              <a:t>    </a:t>
            </a:r>
            <a:r>
              <a:rPr lang="ja-JP" altLang="en-US" sz="1800" dirty="0">
                <a:latin typeface="+mj-ea"/>
                <a:ea typeface="+mj-ea"/>
              </a:rPr>
              <a:t>つうじて資本を輸出してきた。投機マネーの発生源でもあった。貿易黒字は、内需に充て</a:t>
            </a:r>
            <a:endParaRPr lang="en-US" altLang="ja-JP" sz="1800" dirty="0">
              <a:latin typeface="+mj-ea"/>
              <a:ea typeface="+mj-ea"/>
            </a:endParaRPr>
          </a:p>
          <a:p>
            <a:pPr>
              <a:spcBef>
                <a:spcPts val="0"/>
              </a:spcBef>
              <a:buNone/>
            </a:pPr>
            <a:r>
              <a:rPr lang="en-US" altLang="ja-JP" sz="1800" dirty="0">
                <a:latin typeface="+mj-ea"/>
                <a:ea typeface="+mj-ea"/>
              </a:rPr>
              <a:t>    </a:t>
            </a:r>
            <a:r>
              <a:rPr lang="ja-JP" altLang="en-US" sz="1800" dirty="0">
                <a:latin typeface="+mj-ea"/>
                <a:ea typeface="+mj-ea"/>
              </a:rPr>
              <a:t>られ、労働者、国民の所得となるべきもの。</a:t>
            </a:r>
            <a:endParaRPr lang="en-US" altLang="ja-JP" sz="1800" dirty="0">
              <a:latin typeface="+mj-ea"/>
              <a:ea typeface="+mj-ea"/>
            </a:endParaRPr>
          </a:p>
          <a:p>
            <a:pPr>
              <a:spcBef>
                <a:spcPts val="0"/>
              </a:spcBef>
              <a:buNone/>
            </a:pPr>
            <a:r>
              <a:rPr kumimoji="1" lang="ja-JP" altLang="en-US" sz="1800" dirty="0">
                <a:latin typeface="+mj-ea"/>
                <a:ea typeface="+mj-ea"/>
              </a:rPr>
              <a:t>●実体経済への</a:t>
            </a:r>
            <a:r>
              <a:rPr kumimoji="1" lang="ja-JP" altLang="en-US" sz="2800" b="1" dirty="0">
                <a:latin typeface="+mj-ea"/>
                <a:ea typeface="+mj-ea"/>
              </a:rPr>
              <a:t>波及を食い止める政策</a:t>
            </a:r>
            <a:r>
              <a:rPr kumimoji="1" lang="ja-JP" altLang="en-US" sz="1800" dirty="0">
                <a:latin typeface="+mj-ea"/>
                <a:ea typeface="+mj-ea"/>
              </a:rPr>
              <a:t>が必要。</a:t>
            </a:r>
            <a:endParaRPr kumimoji="1" lang="en-US" altLang="ja-JP" sz="1800" dirty="0">
              <a:latin typeface="+mj-ea"/>
              <a:ea typeface="+mj-ea"/>
            </a:endParaRPr>
          </a:p>
          <a:p>
            <a:pPr>
              <a:spcBef>
                <a:spcPts val="0"/>
              </a:spcBef>
              <a:buNone/>
            </a:pPr>
            <a:r>
              <a:rPr lang="ja-JP" altLang="en-US" sz="1800" dirty="0">
                <a:latin typeface="+mj-ea"/>
                <a:ea typeface="+mj-ea"/>
              </a:rPr>
              <a:t>・内需を支えるのは個人消費。生活保障の公的な仕組みを整備する。</a:t>
            </a:r>
            <a:endParaRPr lang="en-US" altLang="ja-JP" sz="1800" dirty="0">
              <a:latin typeface="+mj-ea"/>
              <a:ea typeface="+mj-ea"/>
            </a:endParaRPr>
          </a:p>
          <a:p>
            <a:pPr>
              <a:spcBef>
                <a:spcPts val="0"/>
              </a:spcBef>
              <a:buNone/>
            </a:pPr>
            <a:r>
              <a:rPr kumimoji="1" lang="ja-JP" altLang="en-US" sz="1800" dirty="0">
                <a:latin typeface="+mj-ea"/>
                <a:ea typeface="+mj-ea"/>
              </a:rPr>
              <a:t>・年金制度、医療・健康保険制度の安定化</a:t>
            </a:r>
            <a:r>
              <a:rPr lang="ja-JP" altLang="en-US" sz="1800" dirty="0">
                <a:latin typeface="+mj-ea"/>
                <a:ea typeface="+mj-ea"/>
              </a:rPr>
              <a:t>が緊要である</a:t>
            </a:r>
            <a:r>
              <a:rPr kumimoji="1" lang="ja-JP" altLang="en-US" sz="1800" dirty="0">
                <a:latin typeface="+mj-ea"/>
                <a:ea typeface="+mj-ea"/>
              </a:rPr>
              <a:t>。</a:t>
            </a:r>
            <a:endParaRPr kumimoji="1" lang="en-US" altLang="ja-JP" sz="1800" dirty="0">
              <a:latin typeface="+mj-ea"/>
              <a:ea typeface="+mj-ea"/>
            </a:endParaRPr>
          </a:p>
          <a:p>
            <a:pPr>
              <a:spcBef>
                <a:spcPts val="0"/>
              </a:spcBef>
              <a:buNone/>
            </a:pPr>
            <a:r>
              <a:rPr lang="ja-JP" altLang="en-US" sz="1800" dirty="0">
                <a:latin typeface="+mj-ea"/>
                <a:ea typeface="+mj-ea"/>
              </a:rPr>
              <a:t>・「金持ち減税」は消費には回らない。</a:t>
            </a:r>
            <a:endParaRPr kumimoji="1" lang="ja-JP" altLang="en-US" sz="1800" dirty="0">
              <a:latin typeface="+mj-ea"/>
              <a:ea typeface="+mj-ea"/>
            </a:endParaRPr>
          </a:p>
        </p:txBody>
      </p:sp>
      <p:sp>
        <p:nvSpPr>
          <p:cNvPr id="12" name="スライド番号プレースホルダ 11"/>
          <p:cNvSpPr>
            <a:spLocks noGrp="1"/>
          </p:cNvSpPr>
          <p:nvPr>
            <p:ph type="sldNum" sz="quarter" idx="12"/>
          </p:nvPr>
        </p:nvSpPr>
        <p:spPr>
          <a:prstGeom prst="rect">
            <a:avLst/>
          </a:prstGeom>
        </p:spPr>
        <p:txBody>
          <a:bodyPr/>
          <a:lstStyle/>
          <a:p>
            <a:fld id="{5E4E61DE-40B5-402B-A45C-EA174651B03D}" type="slidenum">
              <a:rPr kumimoji="1" lang="ja-JP" altLang="en-US" b="0" smtClean="0">
                <a:solidFill>
                  <a:schemeClr val="tx1"/>
                </a:solidFill>
                <a:latin typeface="+mj-ea"/>
                <a:ea typeface="+mj-ea"/>
              </a:rPr>
              <a:pPr/>
              <a:t>7</a:t>
            </a:fld>
            <a:endParaRPr kumimoji="1" lang="ja-JP" altLang="en-US" b="0" dirty="0">
              <a:solidFill>
                <a:schemeClr val="tx1"/>
              </a:solidFill>
              <a:latin typeface="+mj-ea"/>
              <a:ea typeface="+mj-ea"/>
            </a:endParaRPr>
          </a:p>
        </p:txBody>
      </p:sp>
      <p:sp>
        <p:nvSpPr>
          <p:cNvPr id="4" name="正方形/長方形 3"/>
          <p:cNvSpPr/>
          <p:nvPr/>
        </p:nvSpPr>
        <p:spPr>
          <a:xfrm>
            <a:off x="7042562" y="5000636"/>
            <a:ext cx="2166953" cy="35719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ＭＳ Ｐゴシック" pitchFamily="50" charset="-128"/>
                <a:ea typeface="ＭＳ Ｐゴシック" pitchFamily="50" charset="-128"/>
              </a:rPr>
              <a:t>社保闘争の強化</a:t>
            </a:r>
          </a:p>
        </p:txBody>
      </p:sp>
      <p:sp>
        <p:nvSpPr>
          <p:cNvPr id="11" name="正方形/長方形 10"/>
          <p:cNvSpPr/>
          <p:nvPr/>
        </p:nvSpPr>
        <p:spPr>
          <a:xfrm>
            <a:off x="7453330" y="5357826"/>
            <a:ext cx="1988359" cy="35719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ＭＳ Ｐゴシック" pitchFamily="50" charset="-128"/>
                <a:ea typeface="ＭＳ Ｐゴシック" pitchFamily="50" charset="-128"/>
              </a:rPr>
              <a:t>全国統一要求</a:t>
            </a:r>
            <a:r>
              <a:rPr lang="ja-JP" altLang="en-US" b="1" dirty="0">
                <a:solidFill>
                  <a:schemeClr val="bg1"/>
                </a:solidFill>
                <a:latin typeface="ＭＳ Ｐゴシック" pitchFamily="50" charset="-128"/>
                <a:ea typeface="ＭＳ Ｐゴシック" pitchFamily="50" charset="-128"/>
              </a:rPr>
              <a:t>化</a:t>
            </a:r>
            <a:endParaRPr kumimoji="1" lang="ja-JP" altLang="en-US" b="1" dirty="0">
              <a:solidFill>
                <a:schemeClr val="bg1"/>
              </a:solidFill>
              <a:latin typeface="ＭＳ Ｐゴシック" pitchFamily="50" charset="-128"/>
              <a:ea typeface="ＭＳ Ｐゴシック"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407" y="285728"/>
            <a:ext cx="8989283" cy="1643074"/>
          </a:xfrm>
          <a:solidFill>
            <a:schemeClr val="bg2"/>
          </a:solidFill>
        </p:spPr>
        <p:txBody>
          <a:bodyPr>
            <a:normAutofit fontScale="90000"/>
          </a:bodyPr>
          <a:lstStyle/>
          <a:p>
            <a:pPr algn="l"/>
            <a:r>
              <a:rPr lang="ja-JP" altLang="en-US" sz="2800" b="1" dirty="0">
                <a:solidFill>
                  <a:schemeClr val="bg2">
                    <a:lumMod val="50000"/>
                  </a:schemeClr>
                </a:solidFill>
                <a:latin typeface="+mj-ea"/>
              </a:rPr>
              <a:t>■</a:t>
            </a:r>
            <a:r>
              <a:rPr lang="en-US" altLang="ja-JP" sz="3600" b="1" dirty="0">
                <a:solidFill>
                  <a:schemeClr val="tx1"/>
                </a:solidFill>
                <a:latin typeface="ＭＳ Ｐゴシック" pitchFamily="50" charset="-128"/>
                <a:ea typeface="ＭＳ Ｐゴシック" pitchFamily="50" charset="-128"/>
              </a:rPr>
              <a:t>09</a:t>
            </a:r>
            <a:r>
              <a:rPr lang="ja-JP" altLang="en-US" sz="3600" b="1" dirty="0">
                <a:solidFill>
                  <a:schemeClr val="tx1"/>
                </a:solidFill>
                <a:latin typeface="ＭＳ Ｐゴシック" pitchFamily="50" charset="-128"/>
                <a:ea typeface="ＭＳ Ｐゴシック" pitchFamily="50" charset="-128"/>
              </a:rPr>
              <a:t>春闘は「</a:t>
            </a:r>
            <a:r>
              <a:rPr lang="ja-JP" altLang="en-US" sz="3600" b="1" dirty="0">
                <a:solidFill>
                  <a:srgbClr val="FF0000"/>
                </a:solidFill>
                <a:latin typeface="ＭＳ Ｐゴシック" pitchFamily="50" charset="-128"/>
                <a:ea typeface="ＭＳ Ｐゴシック" pitchFamily="50" charset="-128"/>
              </a:rPr>
              <a:t>賃上げ</a:t>
            </a:r>
            <a:r>
              <a:rPr lang="ja-JP" altLang="en-US" sz="3600" b="1" dirty="0">
                <a:solidFill>
                  <a:schemeClr val="tx1"/>
                </a:solidFill>
                <a:latin typeface="ＭＳ Ｐゴシック" pitchFamily="50" charset="-128"/>
                <a:ea typeface="ＭＳ Ｐゴシック" pitchFamily="50" charset="-128"/>
              </a:rPr>
              <a:t>」も「</a:t>
            </a:r>
            <a:r>
              <a:rPr lang="ja-JP" altLang="en-US" sz="3600" b="1" dirty="0">
                <a:solidFill>
                  <a:srgbClr val="FF0000"/>
                </a:solidFill>
                <a:latin typeface="ＭＳ Ｐゴシック" pitchFamily="50" charset="-128"/>
                <a:ea typeface="ＭＳ Ｐゴシック" pitchFamily="50" charset="-128"/>
              </a:rPr>
              <a:t>雇用</a:t>
            </a:r>
            <a:r>
              <a:rPr lang="ja-JP" altLang="en-US" sz="3600" b="1" dirty="0">
                <a:solidFill>
                  <a:schemeClr val="tx1"/>
                </a:solidFill>
                <a:latin typeface="ＭＳ Ｐゴシック" pitchFamily="50" charset="-128"/>
                <a:ea typeface="ＭＳ Ｐゴシック" pitchFamily="50" charset="-128"/>
              </a:rPr>
              <a:t>」も </a:t>
            </a:r>
            <a:r>
              <a:rPr lang="en-US" altLang="ja-JP" sz="3600" b="1" dirty="0">
                <a:solidFill>
                  <a:schemeClr val="tx1"/>
                </a:solidFill>
                <a:latin typeface="ＭＳ Ｐゴシック" pitchFamily="50" charset="-128"/>
                <a:ea typeface="ＭＳ Ｐゴシック" pitchFamily="50" charset="-128"/>
              </a:rPr>
              <a:t>!</a:t>
            </a:r>
            <a:r>
              <a:rPr lang="ja-JP" altLang="en-US" sz="3600" b="1" dirty="0">
                <a:solidFill>
                  <a:schemeClr val="tx1"/>
                </a:solidFill>
                <a:latin typeface="ＭＳ Ｐゴシック" pitchFamily="50" charset="-128"/>
                <a:ea typeface="ＭＳ Ｐゴシック" pitchFamily="50" charset="-128"/>
              </a:rPr>
              <a:t>　そして「</a:t>
            </a:r>
            <a:r>
              <a:rPr lang="ja-JP" altLang="en-US" sz="3600" b="1" dirty="0">
                <a:solidFill>
                  <a:srgbClr val="FF0000"/>
                </a:solidFill>
                <a:latin typeface="ＭＳ Ｐゴシック" pitchFamily="50" charset="-128"/>
                <a:ea typeface="ＭＳ Ｐゴシック" pitchFamily="50" charset="-128"/>
              </a:rPr>
              <a:t>平和</a:t>
            </a:r>
            <a:r>
              <a:rPr lang="ja-JP" altLang="en-US" sz="3600" b="1" dirty="0">
                <a:solidFill>
                  <a:schemeClr val="tx1"/>
                </a:solidFill>
                <a:latin typeface="ＭＳ Ｐゴシック" pitchFamily="50" charset="-128"/>
                <a:ea typeface="ＭＳ Ｐゴシック" pitchFamily="50" charset="-128"/>
              </a:rPr>
              <a:t>」も</a:t>
            </a:r>
            <a:br>
              <a:rPr lang="en-US" altLang="ja-JP" sz="2700" b="1" dirty="0">
                <a:solidFill>
                  <a:schemeClr val="tx1"/>
                </a:solidFill>
                <a:latin typeface="ＭＳ Ｐ明朝" pitchFamily="18" charset="-128"/>
                <a:ea typeface="ＭＳ Ｐ明朝" pitchFamily="18" charset="-128"/>
              </a:rPr>
            </a:br>
            <a:r>
              <a:rPr lang="ja-JP" altLang="en-US" sz="2700" b="1" dirty="0">
                <a:solidFill>
                  <a:schemeClr val="tx1"/>
                </a:solidFill>
                <a:latin typeface="ＭＳ Ｐ明朝" pitchFamily="18" charset="-128"/>
                <a:ea typeface="ＭＳ Ｐ明朝" pitchFamily="18" charset="-128"/>
              </a:rPr>
              <a:t>　</a:t>
            </a:r>
            <a:r>
              <a:rPr lang="ja-JP" altLang="en-US" sz="2200" b="1" dirty="0">
                <a:solidFill>
                  <a:schemeClr val="tx1"/>
                </a:solidFill>
                <a:latin typeface="ＭＳ Ｐ明朝" pitchFamily="18" charset="-128"/>
                <a:ea typeface="ＭＳ Ｐ明朝" pitchFamily="18" charset="-128"/>
              </a:rPr>
              <a:t> 焦点は</a:t>
            </a:r>
            <a:r>
              <a:rPr lang="en-US" altLang="ja-JP" sz="2200" b="1" dirty="0">
                <a:solidFill>
                  <a:schemeClr val="tx1"/>
                </a:solidFill>
                <a:latin typeface="ＭＳ Ｐ明朝" pitchFamily="18" charset="-128"/>
                <a:ea typeface="ＭＳ Ｐ明朝" pitchFamily="18" charset="-128"/>
              </a:rPr>
              <a:t> </a:t>
            </a:r>
            <a:r>
              <a:rPr lang="ja-JP" altLang="en-US" sz="2200" b="1" dirty="0">
                <a:solidFill>
                  <a:schemeClr val="tx1"/>
                </a:solidFill>
                <a:latin typeface="ＭＳ Ｐ明朝" pitchFamily="18" charset="-128"/>
                <a:ea typeface="ＭＳ Ｐ明朝" pitchFamily="18" charset="-128"/>
              </a:rPr>
              <a:t>①賃金の引き上げと「底上げ」、②「デイ</a:t>
            </a:r>
            <a:r>
              <a:rPr lang="en-US" altLang="ja-JP" sz="2200" b="1" dirty="0">
                <a:solidFill>
                  <a:schemeClr val="tx1"/>
                </a:solidFill>
                <a:latin typeface="ＭＳ Ｐ明朝" pitchFamily="18" charset="-128"/>
                <a:ea typeface="ＭＳ Ｐ明朝" pitchFamily="18" charset="-128"/>
              </a:rPr>
              <a:t>―</a:t>
            </a:r>
            <a:r>
              <a:rPr lang="ja-JP" altLang="en-US" sz="2200" b="1" dirty="0">
                <a:solidFill>
                  <a:schemeClr val="tx1"/>
                </a:solidFill>
                <a:latin typeface="ＭＳ Ｐ明朝" pitchFamily="18" charset="-128"/>
                <a:ea typeface="ＭＳ Ｐ明朝" pitchFamily="18" charset="-128"/>
              </a:rPr>
              <a:t>セント ワーク」の確立、③</a:t>
            </a:r>
            <a:r>
              <a:rPr lang="en-US" altLang="ja-JP" sz="2200" b="1" dirty="0">
                <a:solidFill>
                  <a:schemeClr val="tx1"/>
                </a:solidFill>
                <a:latin typeface="ＭＳ Ｐ明朝" pitchFamily="18" charset="-128"/>
                <a:ea typeface="ＭＳ Ｐ明朝" pitchFamily="18" charset="-128"/>
              </a:rPr>
              <a:t> </a:t>
            </a:r>
            <a:r>
              <a:rPr lang="ja-JP" altLang="en-US" sz="2200" b="1" dirty="0">
                <a:solidFill>
                  <a:schemeClr val="tx1"/>
                </a:solidFill>
                <a:latin typeface="ＭＳ Ｐ明朝" pitchFamily="18" charset="-128"/>
                <a:ea typeface="ＭＳ Ｐ明朝" pitchFamily="18" charset="-128"/>
              </a:rPr>
              <a:t>失業　</a:t>
            </a:r>
            <a:br>
              <a:rPr lang="en-US" altLang="ja-JP" sz="2200" b="1" dirty="0">
                <a:solidFill>
                  <a:schemeClr val="tx1"/>
                </a:solidFill>
                <a:latin typeface="ＭＳ Ｐ明朝" pitchFamily="18" charset="-128"/>
                <a:ea typeface="ＭＳ Ｐ明朝" pitchFamily="18" charset="-128"/>
              </a:rPr>
            </a:br>
            <a:r>
              <a:rPr lang="ja-JP" altLang="en-US" sz="2200" b="1" dirty="0">
                <a:latin typeface="ＭＳ Ｐ明朝" pitchFamily="18" charset="-128"/>
                <a:ea typeface="ＭＳ Ｐ明朝" pitchFamily="18" charset="-128"/>
              </a:rPr>
              <a:t>　 </a:t>
            </a:r>
            <a:r>
              <a:rPr lang="ja-JP" altLang="en-US" sz="2200" b="1" dirty="0">
                <a:solidFill>
                  <a:schemeClr val="tx1"/>
                </a:solidFill>
                <a:latin typeface="ＭＳ Ｐ明朝" pitchFamily="18" charset="-128"/>
                <a:ea typeface="ＭＳ Ｐ明朝" pitchFamily="18" charset="-128"/>
              </a:rPr>
              <a:t>者と家 族への差し迫った仕事と支援、④中期的な雇用創出で実効があがる。</a:t>
            </a:r>
            <a:br>
              <a:rPr lang="en-US" altLang="ja-JP" sz="2200" b="1" dirty="0">
                <a:solidFill>
                  <a:schemeClr val="tx1"/>
                </a:solidFill>
                <a:latin typeface="ＭＳ Ｐ明朝" pitchFamily="18" charset="-128"/>
                <a:ea typeface="ＭＳ Ｐ明朝" pitchFamily="18" charset="-128"/>
              </a:rPr>
            </a:br>
            <a:r>
              <a:rPr lang="ja-JP" altLang="en-US" sz="2200" b="1" dirty="0">
                <a:solidFill>
                  <a:schemeClr val="bg2">
                    <a:lumMod val="50000"/>
                  </a:schemeClr>
                </a:solidFill>
                <a:latin typeface="ＭＳ Ｐ明朝" pitchFamily="18" charset="-128"/>
                <a:ea typeface="ＭＳ Ｐ明朝" pitchFamily="18" charset="-128"/>
              </a:rPr>
              <a:t>■ </a:t>
            </a:r>
            <a:r>
              <a:rPr lang="ja-JP" altLang="en-US" sz="2200" b="1" dirty="0">
                <a:solidFill>
                  <a:schemeClr val="tx1"/>
                </a:solidFill>
                <a:latin typeface="ＭＳ Ｐ明朝" pitchFamily="18" charset="-128"/>
                <a:ea typeface="ＭＳ Ｐ明朝" pitchFamily="18" charset="-128"/>
              </a:rPr>
              <a:t>「政策転換」のためには政治の革新が必要となっている。</a:t>
            </a:r>
            <a:endParaRPr kumimoji="1" lang="ja-JP" altLang="en-US" sz="2700" dirty="0">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541707" y="2071678"/>
            <a:ext cx="8697574" cy="4429156"/>
          </a:xfrm>
        </p:spPr>
        <p:txBody>
          <a:bodyPr/>
          <a:lstStyle/>
          <a:p>
            <a:endParaRPr kumimoji="1" lang="en-US" altLang="ja-JP" dirty="0"/>
          </a:p>
          <a:p>
            <a:endParaRPr kumimoji="1" lang="ja-JP" altLang="en-US" dirty="0"/>
          </a:p>
        </p:txBody>
      </p:sp>
      <p:sp>
        <p:nvSpPr>
          <p:cNvPr id="11" name="スライド番号プレースホルダ 10"/>
          <p:cNvSpPr>
            <a:spLocks noGrp="1"/>
          </p:cNvSpPr>
          <p:nvPr>
            <p:ph type="sldNum" sz="quarter" idx="12"/>
          </p:nvPr>
        </p:nvSpPr>
        <p:spPr>
          <a:xfrm>
            <a:off x="8822559" y="5857892"/>
            <a:ext cx="644276" cy="500066"/>
          </a:xfrm>
          <a:prstGeom prst="rect">
            <a:avLst/>
          </a:prstGeom>
        </p:spPr>
        <p:txBody>
          <a:bodyPr/>
          <a:lstStyle/>
          <a:p>
            <a:fld id="{5E4E61DE-40B5-402B-A45C-EA174651B03D}" type="slidenum">
              <a:rPr kumimoji="1" lang="ja-JP" altLang="en-US" b="0" smtClean="0">
                <a:solidFill>
                  <a:schemeClr val="tx1"/>
                </a:solidFill>
                <a:latin typeface="ＭＳ Ｐゴシック" pitchFamily="50" charset="-128"/>
                <a:ea typeface="ＭＳ Ｐゴシック" pitchFamily="50" charset="-128"/>
              </a:rPr>
              <a:pPr/>
              <a:t>8</a:t>
            </a:fld>
            <a:endParaRPr kumimoji="1" lang="ja-JP" altLang="en-US" b="0" dirty="0">
              <a:solidFill>
                <a:schemeClr val="tx1"/>
              </a:solidFill>
              <a:latin typeface="ＭＳ Ｐゴシック" pitchFamily="50" charset="-128"/>
              <a:ea typeface="ＭＳ Ｐゴシック" pitchFamily="50" charset="-128"/>
            </a:endParaRPr>
          </a:p>
        </p:txBody>
      </p:sp>
      <p:sp>
        <p:nvSpPr>
          <p:cNvPr id="4" name="正方形/長方形 3"/>
          <p:cNvSpPr/>
          <p:nvPr/>
        </p:nvSpPr>
        <p:spPr>
          <a:xfrm>
            <a:off x="5572130" y="2143116"/>
            <a:ext cx="3738588" cy="414340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「日本経済に３つの危機」</a:t>
            </a:r>
            <a:endParaRPr lang="en-US" altLang="ja-JP" sz="2400" dirty="0">
              <a:solidFill>
                <a:schemeClr val="tx1"/>
              </a:solidFill>
            </a:endParaRPr>
          </a:p>
          <a:p>
            <a:r>
              <a:rPr lang="ja-JP" altLang="en-US" dirty="0">
                <a:solidFill>
                  <a:schemeClr val="tx1"/>
                </a:solidFill>
              </a:rPr>
              <a:t>　　　ゴーン日産社長</a:t>
            </a:r>
            <a:r>
              <a:rPr lang="en-US" altLang="ja-JP" sz="1600" dirty="0">
                <a:solidFill>
                  <a:schemeClr val="tx1"/>
                </a:solidFill>
                <a:latin typeface="+mj-ea"/>
                <a:ea typeface="+mj-ea"/>
              </a:rPr>
              <a:t>(</a:t>
            </a:r>
            <a:r>
              <a:rPr lang="ja-JP" altLang="en-US" sz="1600" dirty="0">
                <a:solidFill>
                  <a:schemeClr val="tx1"/>
                </a:solidFill>
                <a:latin typeface="+mj-ea"/>
                <a:ea typeface="+mj-ea"/>
              </a:rPr>
              <a:t>日経</a:t>
            </a:r>
            <a:r>
              <a:rPr lang="en-US" altLang="ja-JP" sz="1600" dirty="0">
                <a:solidFill>
                  <a:schemeClr val="tx1"/>
                </a:solidFill>
                <a:latin typeface="+mj-ea"/>
                <a:ea typeface="+mj-ea"/>
              </a:rPr>
              <a:t>08.12.16)</a:t>
            </a:r>
            <a:endParaRPr lang="ja-JP" altLang="en-US" sz="1600" dirty="0">
              <a:solidFill>
                <a:schemeClr val="tx1"/>
              </a:solidFill>
              <a:latin typeface="+mj-ea"/>
              <a:ea typeface="+mj-ea"/>
            </a:endParaRPr>
          </a:p>
          <a:p>
            <a:pPr lvl="0"/>
            <a:r>
              <a:rPr lang="ja-JP" altLang="en-US" dirty="0">
                <a:solidFill>
                  <a:schemeClr val="tx1"/>
                </a:solidFill>
              </a:rPr>
              <a:t>①急激な信用収縮が起き、投資資 </a:t>
            </a:r>
            <a:endParaRPr lang="en-US" altLang="ja-JP" dirty="0">
              <a:solidFill>
                <a:schemeClr val="tx1"/>
              </a:solidFill>
            </a:endParaRPr>
          </a:p>
          <a:p>
            <a:pPr lvl="0"/>
            <a:r>
              <a:rPr lang="en-US" altLang="ja-JP" dirty="0">
                <a:solidFill>
                  <a:schemeClr val="tx1"/>
                </a:solidFill>
              </a:rPr>
              <a:t>   </a:t>
            </a:r>
            <a:r>
              <a:rPr lang="ja-JP" altLang="en-US" dirty="0">
                <a:solidFill>
                  <a:schemeClr val="tx1"/>
                </a:solidFill>
              </a:rPr>
              <a:t>金だけでなく足元の運転資金さ </a:t>
            </a:r>
            <a:endParaRPr lang="en-US" altLang="ja-JP" dirty="0">
              <a:solidFill>
                <a:schemeClr val="tx1"/>
              </a:solidFill>
            </a:endParaRPr>
          </a:p>
          <a:p>
            <a:pPr lvl="0"/>
            <a:r>
              <a:rPr lang="en-US" altLang="ja-JP" dirty="0">
                <a:solidFill>
                  <a:schemeClr val="tx1"/>
                </a:solidFill>
              </a:rPr>
              <a:t>   </a:t>
            </a:r>
            <a:r>
              <a:rPr lang="ja-JP" altLang="en-US" dirty="0">
                <a:solidFill>
                  <a:schemeClr val="tx1"/>
                </a:solidFill>
              </a:rPr>
              <a:t>せ、部品会社や販売店では枯渇</a:t>
            </a:r>
            <a:endParaRPr lang="en-US" altLang="ja-JP" dirty="0">
              <a:solidFill>
                <a:schemeClr val="tx1"/>
              </a:solidFill>
            </a:endParaRPr>
          </a:p>
          <a:p>
            <a:pPr lvl="0"/>
            <a:r>
              <a:rPr lang="en-US" altLang="ja-JP" dirty="0">
                <a:solidFill>
                  <a:schemeClr val="tx1"/>
                </a:solidFill>
              </a:rPr>
              <a:t>    </a:t>
            </a:r>
            <a:r>
              <a:rPr lang="ja-JP" altLang="en-US" dirty="0">
                <a:solidFill>
                  <a:schemeClr val="tx1"/>
                </a:solidFill>
              </a:rPr>
              <a:t>しかねない。</a:t>
            </a:r>
            <a:endParaRPr lang="en-US" altLang="ja-JP" dirty="0">
              <a:solidFill>
                <a:schemeClr val="tx1"/>
              </a:solidFill>
            </a:endParaRPr>
          </a:p>
          <a:p>
            <a:pPr lvl="0"/>
            <a:r>
              <a:rPr lang="ja-JP" altLang="en-US" dirty="0">
                <a:solidFill>
                  <a:schemeClr val="tx1"/>
                </a:solidFill>
              </a:rPr>
              <a:t>②深刻な需要減退。新車販売の減</a:t>
            </a:r>
            <a:endParaRPr lang="en-US" altLang="ja-JP" dirty="0">
              <a:solidFill>
                <a:schemeClr val="tx1"/>
              </a:solidFill>
            </a:endParaRPr>
          </a:p>
          <a:p>
            <a:pPr lvl="0"/>
            <a:r>
              <a:rPr lang="en-US" altLang="ja-JP" dirty="0">
                <a:solidFill>
                  <a:schemeClr val="tx1"/>
                </a:solidFill>
              </a:rPr>
              <a:t>   </a:t>
            </a:r>
            <a:r>
              <a:rPr lang="ja-JP" altLang="en-US" dirty="0">
                <a:solidFill>
                  <a:schemeClr val="tx1"/>
                </a:solidFill>
              </a:rPr>
              <a:t>速が日本にも波及した。先行き</a:t>
            </a:r>
            <a:endParaRPr lang="en-US" altLang="ja-JP" dirty="0">
              <a:solidFill>
                <a:schemeClr val="tx1"/>
              </a:solidFill>
            </a:endParaRPr>
          </a:p>
          <a:p>
            <a:pPr lvl="0"/>
            <a:r>
              <a:rPr lang="en-US" altLang="ja-JP" dirty="0">
                <a:solidFill>
                  <a:schemeClr val="tx1"/>
                </a:solidFill>
              </a:rPr>
              <a:t>   </a:t>
            </a:r>
            <a:r>
              <a:rPr lang="ja-JP" altLang="en-US" dirty="0">
                <a:solidFill>
                  <a:schemeClr val="tx1"/>
                </a:solidFill>
              </a:rPr>
              <a:t>不安から財布のひもを引き締め</a:t>
            </a:r>
            <a:endParaRPr lang="en-US" altLang="ja-JP" dirty="0">
              <a:solidFill>
                <a:schemeClr val="tx1"/>
              </a:solidFill>
            </a:endParaRPr>
          </a:p>
          <a:p>
            <a:pPr lvl="0"/>
            <a:r>
              <a:rPr lang="en-US" altLang="ja-JP" dirty="0">
                <a:solidFill>
                  <a:schemeClr val="tx1"/>
                </a:solidFill>
              </a:rPr>
              <a:t>   </a:t>
            </a:r>
            <a:r>
              <a:rPr lang="ja-JP" altLang="en-US" dirty="0">
                <a:solidFill>
                  <a:schemeClr val="tx1"/>
                </a:solidFill>
              </a:rPr>
              <a:t>始めた。</a:t>
            </a:r>
          </a:p>
          <a:p>
            <a:r>
              <a:rPr lang="ja-JP" altLang="en-US" dirty="0">
                <a:solidFill>
                  <a:schemeClr val="tx1"/>
                </a:solidFill>
              </a:rPr>
              <a:t>③</a:t>
            </a:r>
            <a:r>
              <a:rPr lang="ja-JP" altLang="en-US" u="sng" dirty="0">
                <a:solidFill>
                  <a:schemeClr val="tx1"/>
                </a:solidFill>
                <a:latin typeface="+mj-ea"/>
                <a:ea typeface="+mj-ea"/>
              </a:rPr>
              <a:t>１ドル＝</a:t>
            </a:r>
            <a:r>
              <a:rPr lang="en-US" altLang="ja-JP" u="sng" dirty="0">
                <a:solidFill>
                  <a:schemeClr val="tx1"/>
                </a:solidFill>
                <a:latin typeface="+mj-ea"/>
                <a:ea typeface="+mj-ea"/>
              </a:rPr>
              <a:t>90</a:t>
            </a:r>
            <a:r>
              <a:rPr lang="ja-JP" altLang="en-US" u="sng" dirty="0">
                <a:solidFill>
                  <a:schemeClr val="tx1"/>
                </a:solidFill>
                <a:latin typeface="+mj-ea"/>
                <a:ea typeface="+mj-ea"/>
              </a:rPr>
              <a:t>円前後の急激な</a:t>
            </a:r>
            <a:r>
              <a:rPr lang="ja-JP" altLang="en-US" u="sng" dirty="0">
                <a:solidFill>
                  <a:srgbClr val="FF0000"/>
                </a:solidFill>
                <a:latin typeface="+mj-ea"/>
                <a:ea typeface="+mj-ea"/>
              </a:rPr>
              <a:t>円高</a:t>
            </a:r>
            <a:r>
              <a:rPr lang="ja-JP" altLang="en-US" u="sng" dirty="0">
                <a:solidFill>
                  <a:schemeClr val="tx1"/>
                </a:solidFill>
              </a:rPr>
              <a:t>。</a:t>
            </a:r>
            <a:endParaRPr lang="en-US" altLang="ja-JP" u="sng" dirty="0">
              <a:solidFill>
                <a:schemeClr val="tx1"/>
              </a:solidFill>
            </a:endParaRPr>
          </a:p>
          <a:p>
            <a:r>
              <a:rPr lang="ja-JP" altLang="en-US" dirty="0">
                <a:solidFill>
                  <a:schemeClr val="tx1"/>
                </a:solidFill>
              </a:rPr>
              <a:t>　 日本製品は「競争力を持ちえなく</a:t>
            </a:r>
            <a:endParaRPr lang="en-US" altLang="ja-JP" dirty="0">
              <a:solidFill>
                <a:schemeClr val="tx1"/>
              </a:solidFill>
            </a:endParaRPr>
          </a:p>
          <a:p>
            <a:r>
              <a:rPr lang="en-US" altLang="ja-JP" dirty="0">
                <a:solidFill>
                  <a:schemeClr val="tx1"/>
                </a:solidFill>
              </a:rPr>
              <a:t>   </a:t>
            </a:r>
            <a:r>
              <a:rPr lang="ja-JP" altLang="en-US" dirty="0">
                <a:solidFill>
                  <a:schemeClr val="tx1"/>
                </a:solidFill>
              </a:rPr>
              <a:t>なる」。製造拠点が海外シフトが</a:t>
            </a:r>
            <a:endParaRPr lang="en-US" altLang="ja-JP" dirty="0">
              <a:solidFill>
                <a:schemeClr val="tx1"/>
              </a:solidFill>
            </a:endParaRPr>
          </a:p>
          <a:p>
            <a:r>
              <a:rPr lang="ja-JP" altLang="en-US" dirty="0">
                <a:solidFill>
                  <a:schemeClr val="tx1"/>
                </a:solidFill>
              </a:rPr>
              <a:t>　 否応なく進む。</a:t>
            </a:r>
          </a:p>
        </p:txBody>
      </p:sp>
      <p:pic>
        <p:nvPicPr>
          <p:cNvPr id="5" name="Picture 2" descr="C:\Users\佐藤陵一\Pictures\MP Navigator EX\2008_12_05\IMG.jpg"/>
          <p:cNvPicPr>
            <a:picLocks noChangeAspect="1" noChangeArrowheads="1"/>
          </p:cNvPicPr>
          <p:nvPr/>
        </p:nvPicPr>
        <p:blipFill>
          <a:blip r:embed="rId2" cstate="print"/>
          <a:srcRect/>
          <a:stretch>
            <a:fillRect/>
          </a:stretch>
        </p:blipFill>
        <p:spPr bwMode="auto">
          <a:xfrm>
            <a:off x="452406" y="2143116"/>
            <a:ext cx="4798252" cy="4077636"/>
          </a:xfrm>
          <a:prstGeom prst="rect">
            <a:avLst/>
          </a:prstGeom>
          <a:solidFill>
            <a:schemeClr val="tx1">
              <a:lumMod val="65000"/>
              <a:lumOff val="35000"/>
            </a:schemeClr>
          </a:solidFill>
          <a:ln>
            <a:solidFill>
              <a:schemeClr val="tx2">
                <a:lumMod val="60000"/>
                <a:lumOff val="40000"/>
              </a:schemeClr>
            </a:solidFill>
          </a:ln>
        </p:spPr>
      </p:pic>
      <p:sp>
        <p:nvSpPr>
          <p:cNvPr id="6" name="正方形/長方形 5"/>
          <p:cNvSpPr/>
          <p:nvPr/>
        </p:nvSpPr>
        <p:spPr>
          <a:xfrm>
            <a:off x="1160836" y="2143116"/>
            <a:ext cx="3250429" cy="35719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消費購買力が低下している</a:t>
            </a:r>
          </a:p>
        </p:txBody>
      </p:sp>
      <p:sp>
        <p:nvSpPr>
          <p:cNvPr id="7" name="正方形/長方形 6"/>
          <p:cNvSpPr/>
          <p:nvPr/>
        </p:nvSpPr>
        <p:spPr>
          <a:xfrm>
            <a:off x="1083442" y="6215083"/>
            <a:ext cx="1654980" cy="28575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j-ea"/>
              </a:rPr>
              <a:t>赤旗</a:t>
            </a:r>
            <a:r>
              <a:rPr lang="en-US" altLang="ja-JP" sz="1400" dirty="0">
                <a:solidFill>
                  <a:schemeClr val="tx1"/>
                </a:solidFill>
                <a:latin typeface="+mj-ea"/>
              </a:rPr>
              <a:t>09.12.1</a:t>
            </a:r>
            <a:endParaRPr lang="ja-JP" altLang="en-US" sz="1400" dirty="0">
              <a:solidFill>
                <a:schemeClr val="tx1"/>
              </a:solidFill>
              <a:latin typeface="+mj-ea"/>
            </a:endParaRPr>
          </a:p>
        </p:txBody>
      </p:sp>
      <p:cxnSp>
        <p:nvCxnSpPr>
          <p:cNvPr id="9" name="直線矢印コネクタ 8"/>
          <p:cNvCxnSpPr/>
          <p:nvPr/>
        </p:nvCxnSpPr>
        <p:spPr>
          <a:xfrm rot="16200000" flipH="1">
            <a:off x="3184910" y="2274089"/>
            <a:ext cx="285752" cy="3095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285728"/>
            <a:ext cx="8915400" cy="1143000"/>
          </a:xfrm>
        </p:spPr>
        <p:txBody>
          <a:bodyPr>
            <a:normAutofit fontScale="90000"/>
          </a:bodyPr>
          <a:lstStyle/>
          <a:p>
            <a:br>
              <a:rPr kumimoji="1" lang="en-US" altLang="ja-JP" dirty="0"/>
            </a:br>
            <a:endParaRPr kumimoji="1" lang="ja-JP" altLang="en-US" dirty="0"/>
          </a:p>
        </p:txBody>
      </p:sp>
      <p:sp>
        <p:nvSpPr>
          <p:cNvPr id="3" name="コンテンツ プレースホルダ 2"/>
          <p:cNvSpPr>
            <a:spLocks noGrp="1"/>
          </p:cNvSpPr>
          <p:nvPr>
            <p:ph idx="1"/>
          </p:nvPr>
        </p:nvSpPr>
        <p:spPr>
          <a:xfrm>
            <a:off x="773877" y="1000084"/>
            <a:ext cx="8915400" cy="5857916"/>
          </a:xfrm>
          <a:noFill/>
        </p:spPr>
        <p:txBody>
          <a:bodyPr/>
          <a:lstStyle/>
          <a:p>
            <a:pPr>
              <a:buNone/>
            </a:pPr>
            <a:endParaRPr kumimoji="1" lang="en-US" altLang="ja-JP" dirty="0"/>
          </a:p>
          <a:p>
            <a:pPr>
              <a:buNone/>
            </a:pPr>
            <a:endParaRPr kumimoji="1" lang="ja-JP" altLang="en-US" dirty="0"/>
          </a:p>
        </p:txBody>
      </p:sp>
      <p:sp>
        <p:nvSpPr>
          <p:cNvPr id="71" name="スライド番号プレースホルダ 70"/>
          <p:cNvSpPr>
            <a:spLocks noGrp="1"/>
          </p:cNvSpPr>
          <p:nvPr>
            <p:ph type="sldNum" sz="quarter" idx="12"/>
          </p:nvPr>
        </p:nvSpPr>
        <p:spPr>
          <a:prstGeom prst="rect">
            <a:avLst/>
          </a:prstGeom>
        </p:spPr>
        <p:txBody>
          <a:bodyPr/>
          <a:lstStyle/>
          <a:p>
            <a:fld id="{5E4E61DE-40B5-402B-A45C-EA174651B03D}" type="slidenum">
              <a:rPr kumimoji="1" lang="ja-JP" altLang="en-US" smtClean="0"/>
              <a:pPr/>
              <a:t>9</a:t>
            </a:fld>
            <a:endParaRPr kumimoji="1" lang="ja-JP" altLang="en-US" dirty="0"/>
          </a:p>
        </p:txBody>
      </p:sp>
      <p:sp>
        <p:nvSpPr>
          <p:cNvPr id="4" name="角丸四角形 3"/>
          <p:cNvSpPr/>
          <p:nvPr/>
        </p:nvSpPr>
        <p:spPr>
          <a:xfrm>
            <a:off x="452406" y="785794"/>
            <a:ext cx="4500594" cy="5857916"/>
          </a:xfrm>
          <a:prstGeom prst="round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030395" y="785794"/>
            <a:ext cx="4494642" cy="5857916"/>
          </a:xfrm>
          <a:prstGeom prst="round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779965" y="714357"/>
            <a:ext cx="1470431"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悪循環</a:t>
            </a:r>
          </a:p>
        </p:txBody>
      </p:sp>
      <p:sp>
        <p:nvSpPr>
          <p:cNvPr id="7" name="正方形/長方形 6"/>
          <p:cNvSpPr/>
          <p:nvPr/>
        </p:nvSpPr>
        <p:spPr>
          <a:xfrm>
            <a:off x="6346043" y="714357"/>
            <a:ext cx="1470431"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好循環</a:t>
            </a:r>
          </a:p>
        </p:txBody>
      </p:sp>
      <p:sp>
        <p:nvSpPr>
          <p:cNvPr id="10" name="正方形/長方形 9"/>
          <p:cNvSpPr/>
          <p:nvPr/>
        </p:nvSpPr>
        <p:spPr>
          <a:xfrm>
            <a:off x="696490" y="1142984"/>
            <a:ext cx="1779998" cy="7858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サービス残業</a:t>
            </a:r>
            <a:r>
              <a:rPr lang="ja-JP" altLang="en-US" b="1" dirty="0">
                <a:solidFill>
                  <a:schemeClr val="tx1"/>
                </a:solidFill>
              </a:rPr>
              <a:t>・年休未消化等</a:t>
            </a:r>
            <a:endParaRPr kumimoji="1" lang="ja-JP" altLang="en-US" b="1" dirty="0">
              <a:solidFill>
                <a:schemeClr val="tx1"/>
              </a:solidFill>
            </a:endParaRPr>
          </a:p>
        </p:txBody>
      </p:sp>
      <p:sp>
        <p:nvSpPr>
          <p:cNvPr id="11" name="正方形/長方形 10"/>
          <p:cNvSpPr/>
          <p:nvPr/>
        </p:nvSpPr>
        <p:spPr>
          <a:xfrm>
            <a:off x="2786048" y="1142984"/>
            <a:ext cx="1625215" cy="7858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非正規雇用者の増加</a:t>
            </a:r>
            <a:endParaRPr kumimoji="1" lang="ja-JP" altLang="en-US" b="1" dirty="0">
              <a:solidFill>
                <a:schemeClr val="tx1"/>
              </a:solidFill>
            </a:endParaRPr>
          </a:p>
        </p:txBody>
      </p:sp>
      <p:sp>
        <p:nvSpPr>
          <p:cNvPr id="12" name="正方形/長方形 11"/>
          <p:cNvSpPr/>
          <p:nvPr/>
        </p:nvSpPr>
        <p:spPr>
          <a:xfrm>
            <a:off x="5494737" y="1142984"/>
            <a:ext cx="1672840" cy="7858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働くルールの厳守</a:t>
            </a:r>
          </a:p>
        </p:txBody>
      </p:sp>
      <p:sp>
        <p:nvSpPr>
          <p:cNvPr id="13" name="正方形/長方形 12"/>
          <p:cNvSpPr/>
          <p:nvPr/>
        </p:nvSpPr>
        <p:spPr>
          <a:xfrm>
            <a:off x="7506909" y="1142984"/>
            <a:ext cx="1625215" cy="7858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非正社員の正社員化</a:t>
            </a:r>
          </a:p>
        </p:txBody>
      </p:sp>
      <p:sp>
        <p:nvSpPr>
          <p:cNvPr id="14" name="正方形/長方形 13"/>
          <p:cNvSpPr/>
          <p:nvPr/>
        </p:nvSpPr>
        <p:spPr>
          <a:xfrm>
            <a:off x="1315617" y="2285993"/>
            <a:ext cx="2553909"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雇用の減少・不安定化</a:t>
            </a:r>
          </a:p>
        </p:txBody>
      </p:sp>
      <p:sp>
        <p:nvSpPr>
          <p:cNvPr id="15" name="正方形/長方形 14"/>
          <p:cNvSpPr/>
          <p:nvPr/>
        </p:nvSpPr>
        <p:spPr>
          <a:xfrm>
            <a:off x="1315617" y="3000372"/>
            <a:ext cx="2553909"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賃金低下・ワーキングプ</a:t>
            </a:r>
            <a:r>
              <a:rPr lang="ja-JP" altLang="en-US" sz="1400" b="1" dirty="0">
                <a:solidFill>
                  <a:schemeClr val="tx1"/>
                </a:solidFill>
              </a:rPr>
              <a:t>ワー</a:t>
            </a:r>
            <a:endParaRPr kumimoji="1" lang="ja-JP" altLang="en-US" sz="1400" b="1" dirty="0">
              <a:solidFill>
                <a:schemeClr val="tx1"/>
              </a:solidFill>
            </a:endParaRPr>
          </a:p>
        </p:txBody>
      </p:sp>
      <p:sp>
        <p:nvSpPr>
          <p:cNvPr id="16" name="正方形/長方形 15"/>
          <p:cNvSpPr/>
          <p:nvPr/>
        </p:nvSpPr>
        <p:spPr>
          <a:xfrm>
            <a:off x="1315617" y="3714752"/>
            <a:ext cx="2553909"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内需縮小・外需依存</a:t>
            </a:r>
          </a:p>
        </p:txBody>
      </p:sp>
      <p:sp>
        <p:nvSpPr>
          <p:cNvPr id="17" name="正方形/長方形 16"/>
          <p:cNvSpPr/>
          <p:nvPr/>
        </p:nvSpPr>
        <p:spPr>
          <a:xfrm>
            <a:off x="1315617" y="4429132"/>
            <a:ext cx="2553909"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国内生産減少</a:t>
            </a:r>
          </a:p>
        </p:txBody>
      </p:sp>
      <p:sp>
        <p:nvSpPr>
          <p:cNvPr id="18" name="正方形/長方形 17"/>
          <p:cNvSpPr/>
          <p:nvPr/>
        </p:nvSpPr>
        <p:spPr>
          <a:xfrm>
            <a:off x="1315617" y="5143513"/>
            <a:ext cx="2553909"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n-ea"/>
              </a:rPr>
              <a:t>GDP</a:t>
            </a:r>
            <a:r>
              <a:rPr kumimoji="1" lang="ja-JP" altLang="en-US" b="1" dirty="0">
                <a:solidFill>
                  <a:schemeClr val="tx1"/>
                </a:solidFill>
                <a:latin typeface="+mn-ea"/>
              </a:rPr>
              <a:t>（経済）縮小</a:t>
            </a:r>
          </a:p>
        </p:txBody>
      </p:sp>
      <p:sp>
        <p:nvSpPr>
          <p:cNvPr id="19" name="正方形/長方形 18"/>
          <p:cNvSpPr/>
          <p:nvPr/>
        </p:nvSpPr>
        <p:spPr>
          <a:xfrm>
            <a:off x="1315617" y="5786454"/>
            <a:ext cx="2553909"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税収の減少</a:t>
            </a:r>
          </a:p>
        </p:txBody>
      </p:sp>
      <p:sp>
        <p:nvSpPr>
          <p:cNvPr id="20" name="正方形/長方形 19"/>
          <p:cNvSpPr/>
          <p:nvPr/>
        </p:nvSpPr>
        <p:spPr>
          <a:xfrm>
            <a:off x="6036482" y="2214554"/>
            <a:ext cx="2476517"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雇用の増加</a:t>
            </a:r>
          </a:p>
        </p:txBody>
      </p:sp>
      <p:sp>
        <p:nvSpPr>
          <p:cNvPr id="21" name="正方形/長方形 20"/>
          <p:cNvSpPr/>
          <p:nvPr/>
        </p:nvSpPr>
        <p:spPr>
          <a:xfrm>
            <a:off x="6036482" y="2928935"/>
            <a:ext cx="2476517"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賃金収入の増加</a:t>
            </a:r>
          </a:p>
        </p:txBody>
      </p:sp>
      <p:sp>
        <p:nvSpPr>
          <p:cNvPr id="22" name="正方形/長方形 21"/>
          <p:cNvSpPr/>
          <p:nvPr/>
        </p:nvSpPr>
        <p:spPr>
          <a:xfrm>
            <a:off x="6036482" y="3571877"/>
            <a:ext cx="2476517"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latin typeface="ＭＳ Ｐゴシック" pitchFamily="50" charset="-128"/>
                <a:ea typeface="ＭＳ Ｐゴシック" pitchFamily="50" charset="-128"/>
              </a:rPr>
              <a:t>内需</a:t>
            </a:r>
            <a:r>
              <a:rPr kumimoji="1" lang="ja-JP" altLang="en-US" b="1" dirty="0">
                <a:solidFill>
                  <a:schemeClr val="tx1"/>
                </a:solidFill>
              </a:rPr>
              <a:t>の拡大</a:t>
            </a:r>
          </a:p>
        </p:txBody>
      </p:sp>
      <p:sp>
        <p:nvSpPr>
          <p:cNvPr id="23" name="正方形/長方形 22"/>
          <p:cNvSpPr/>
          <p:nvPr/>
        </p:nvSpPr>
        <p:spPr>
          <a:xfrm>
            <a:off x="6036482" y="4286256"/>
            <a:ext cx="2476517"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国内生産増加</a:t>
            </a:r>
          </a:p>
        </p:txBody>
      </p:sp>
      <p:sp>
        <p:nvSpPr>
          <p:cNvPr id="24" name="正方形/長方形 23"/>
          <p:cNvSpPr/>
          <p:nvPr/>
        </p:nvSpPr>
        <p:spPr>
          <a:xfrm>
            <a:off x="6036482" y="5000636"/>
            <a:ext cx="2476517"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GDP(</a:t>
            </a:r>
            <a:r>
              <a:rPr kumimoji="1" lang="ja-JP" altLang="en-US" b="1" dirty="0">
                <a:solidFill>
                  <a:schemeClr val="tx1"/>
                </a:solidFill>
                <a:latin typeface="+mj-ea"/>
                <a:ea typeface="+mj-ea"/>
              </a:rPr>
              <a:t>経済</a:t>
            </a:r>
            <a:r>
              <a:rPr kumimoji="1" lang="en-US" altLang="ja-JP" b="1" dirty="0">
                <a:solidFill>
                  <a:schemeClr val="tx1"/>
                </a:solidFill>
                <a:latin typeface="+mj-ea"/>
                <a:ea typeface="+mj-ea"/>
              </a:rPr>
              <a:t>)</a:t>
            </a:r>
            <a:r>
              <a:rPr kumimoji="1" lang="ja-JP" altLang="en-US" b="1" dirty="0">
                <a:solidFill>
                  <a:schemeClr val="tx1"/>
                </a:solidFill>
                <a:latin typeface="+mj-ea"/>
                <a:ea typeface="+mj-ea"/>
              </a:rPr>
              <a:t>拡大</a:t>
            </a:r>
          </a:p>
        </p:txBody>
      </p:sp>
      <p:sp>
        <p:nvSpPr>
          <p:cNvPr id="25" name="正方形/長方形 24"/>
          <p:cNvSpPr/>
          <p:nvPr/>
        </p:nvSpPr>
        <p:spPr>
          <a:xfrm>
            <a:off x="6036482" y="5643578"/>
            <a:ext cx="2476517" cy="357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税収の増加</a:t>
            </a:r>
          </a:p>
        </p:txBody>
      </p:sp>
      <p:cxnSp>
        <p:nvCxnSpPr>
          <p:cNvPr id="37" name="直線コネクタ 36"/>
          <p:cNvCxnSpPr>
            <a:stCxn id="17" idx="1"/>
          </p:cNvCxnSpPr>
          <p:nvPr/>
        </p:nvCxnSpPr>
        <p:spPr>
          <a:xfrm rot="10800000">
            <a:off x="1006051" y="4643446"/>
            <a:ext cx="30956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flipH="1" flipV="1">
            <a:off x="-65485" y="3571845"/>
            <a:ext cx="2143934" cy="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14" idx="1"/>
          </p:cNvCxnSpPr>
          <p:nvPr/>
        </p:nvCxnSpPr>
        <p:spPr>
          <a:xfrm>
            <a:off x="1006051" y="2500306"/>
            <a:ext cx="30956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3542928" y="4643416"/>
            <a:ext cx="1427966" cy="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endCxn id="16" idx="3"/>
          </p:cNvCxnSpPr>
          <p:nvPr/>
        </p:nvCxnSpPr>
        <p:spPr>
          <a:xfrm rot="10800000">
            <a:off x="3869525" y="3929066"/>
            <a:ext cx="38695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5726911" y="2500306"/>
            <a:ext cx="30956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rot="5400000">
            <a:off x="4726780" y="3500373"/>
            <a:ext cx="2000264" cy="1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endCxn id="23" idx="1"/>
          </p:cNvCxnSpPr>
          <p:nvPr/>
        </p:nvCxnSpPr>
        <p:spPr>
          <a:xfrm>
            <a:off x="5726911" y="4500570"/>
            <a:ext cx="30956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rot="5400000">
            <a:off x="8262961" y="4500505"/>
            <a:ext cx="1428760" cy="1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6733001" y="6143645"/>
            <a:ext cx="2553909"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社会補償拡充</a:t>
            </a:r>
          </a:p>
        </p:txBody>
      </p:sp>
      <p:sp>
        <p:nvSpPr>
          <p:cNvPr id="114" name="正方形/長方形 113"/>
          <p:cNvSpPr/>
          <p:nvPr/>
        </p:nvSpPr>
        <p:spPr>
          <a:xfrm>
            <a:off x="2476486" y="6215083"/>
            <a:ext cx="2166953"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消費税増税</a:t>
            </a:r>
          </a:p>
        </p:txBody>
      </p:sp>
      <p:cxnSp>
        <p:nvCxnSpPr>
          <p:cNvPr id="137" name="直線コネクタ 136"/>
          <p:cNvCxnSpPr>
            <a:stCxn id="24" idx="3"/>
          </p:cNvCxnSpPr>
          <p:nvPr/>
        </p:nvCxnSpPr>
        <p:spPr>
          <a:xfrm>
            <a:off x="8512999" y="5214950"/>
            <a:ext cx="46434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a:endCxn id="22" idx="3"/>
          </p:cNvCxnSpPr>
          <p:nvPr/>
        </p:nvCxnSpPr>
        <p:spPr>
          <a:xfrm rot="10800000">
            <a:off x="8512999" y="3786190"/>
            <a:ext cx="46434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10989511" y="500042"/>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endCxn id="18" idx="3"/>
          </p:cNvCxnSpPr>
          <p:nvPr/>
        </p:nvCxnSpPr>
        <p:spPr>
          <a:xfrm rot="10800000">
            <a:off x="3869525" y="5357826"/>
            <a:ext cx="38695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rot="5400000">
            <a:off x="1756150" y="2107331"/>
            <a:ext cx="357190" cy="1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a:xfrm rot="5400000">
            <a:off x="3149191" y="2107331"/>
            <a:ext cx="357190" cy="1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a:stCxn id="14" idx="2"/>
            <a:endCxn id="15" idx="0"/>
          </p:cNvCxnSpPr>
          <p:nvPr/>
        </p:nvCxnSpPr>
        <p:spPr>
          <a:xfrm rot="5400000">
            <a:off x="2449695" y="2857431"/>
            <a:ext cx="285752" cy="172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a:stCxn id="15" idx="2"/>
            <a:endCxn id="16" idx="0"/>
          </p:cNvCxnSpPr>
          <p:nvPr/>
        </p:nvCxnSpPr>
        <p:spPr>
          <a:xfrm rot="5400000">
            <a:off x="2449695" y="3571810"/>
            <a:ext cx="285752" cy="1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a:stCxn id="16" idx="2"/>
            <a:endCxn id="17" idx="0"/>
          </p:cNvCxnSpPr>
          <p:nvPr/>
        </p:nvCxnSpPr>
        <p:spPr>
          <a:xfrm rot="5400000">
            <a:off x="2449695" y="4286190"/>
            <a:ext cx="285752" cy="1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a:stCxn id="17" idx="2"/>
            <a:endCxn id="18" idx="0"/>
          </p:cNvCxnSpPr>
          <p:nvPr/>
        </p:nvCxnSpPr>
        <p:spPr>
          <a:xfrm rot="5400000">
            <a:off x="2449695" y="5000570"/>
            <a:ext cx="285752" cy="1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a:stCxn id="18" idx="2"/>
            <a:endCxn id="19" idx="0"/>
          </p:cNvCxnSpPr>
          <p:nvPr/>
        </p:nvCxnSpPr>
        <p:spPr>
          <a:xfrm rot="5400000">
            <a:off x="2485414" y="5679231"/>
            <a:ext cx="214314" cy="1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rot="5400000">
            <a:off x="1440633" y="6250735"/>
            <a:ext cx="214314" cy="1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a:endCxn id="114" idx="1"/>
          </p:cNvCxnSpPr>
          <p:nvPr/>
        </p:nvCxnSpPr>
        <p:spPr>
          <a:xfrm>
            <a:off x="1547789" y="6357958"/>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rot="5400000">
            <a:off x="6435339" y="2071612"/>
            <a:ext cx="285752" cy="17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直線矢印コネクタ 181"/>
          <p:cNvCxnSpPr/>
          <p:nvPr/>
        </p:nvCxnSpPr>
        <p:spPr>
          <a:xfrm rot="5400000">
            <a:off x="7828380" y="2071612"/>
            <a:ext cx="285752" cy="1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a:stCxn id="20" idx="2"/>
            <a:endCxn id="21" idx="0"/>
          </p:cNvCxnSpPr>
          <p:nvPr/>
        </p:nvCxnSpPr>
        <p:spPr>
          <a:xfrm rot="5400000">
            <a:off x="7096141" y="2750273"/>
            <a:ext cx="357190" cy="1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直線矢印コネクタ 185"/>
          <p:cNvCxnSpPr>
            <a:stCxn id="21" idx="2"/>
            <a:endCxn id="22" idx="0"/>
          </p:cNvCxnSpPr>
          <p:nvPr/>
        </p:nvCxnSpPr>
        <p:spPr>
          <a:xfrm rot="5400000">
            <a:off x="7131860" y="3428934"/>
            <a:ext cx="285752" cy="1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187"/>
          <p:cNvCxnSpPr>
            <a:stCxn id="22" idx="2"/>
            <a:endCxn id="23" idx="0"/>
          </p:cNvCxnSpPr>
          <p:nvPr/>
        </p:nvCxnSpPr>
        <p:spPr>
          <a:xfrm rot="5400000">
            <a:off x="7131860" y="4143315"/>
            <a:ext cx="285752" cy="1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線矢印コネクタ 189"/>
          <p:cNvCxnSpPr>
            <a:stCxn id="23" idx="2"/>
            <a:endCxn id="24" idx="0"/>
          </p:cNvCxnSpPr>
          <p:nvPr/>
        </p:nvCxnSpPr>
        <p:spPr>
          <a:xfrm rot="5400000">
            <a:off x="7131860" y="4857694"/>
            <a:ext cx="285752" cy="1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直線矢印コネクタ 191"/>
          <p:cNvCxnSpPr>
            <a:stCxn id="24" idx="2"/>
            <a:endCxn id="25" idx="0"/>
          </p:cNvCxnSpPr>
          <p:nvPr/>
        </p:nvCxnSpPr>
        <p:spPr>
          <a:xfrm rot="5400000">
            <a:off x="7167579" y="5536355"/>
            <a:ext cx="214314" cy="1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rot="5400000">
            <a:off x="6203166" y="6143578"/>
            <a:ext cx="285752" cy="1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矢印コネクタ 195"/>
          <p:cNvCxnSpPr/>
          <p:nvPr/>
        </p:nvCxnSpPr>
        <p:spPr>
          <a:xfrm>
            <a:off x="6346041" y="6286528"/>
            <a:ext cx="386957"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8" name="正方形/長方形 197"/>
          <p:cNvSpPr/>
          <p:nvPr/>
        </p:nvSpPr>
        <p:spPr>
          <a:xfrm>
            <a:off x="4179093" y="4286256"/>
            <a:ext cx="488160" cy="10715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dist"/>
            <a:r>
              <a:rPr kumimoji="1" lang="ja-JP" altLang="en-US" b="1" dirty="0">
                <a:solidFill>
                  <a:schemeClr val="bg1"/>
                </a:solidFill>
              </a:rPr>
              <a:t>悪循環</a:t>
            </a:r>
          </a:p>
        </p:txBody>
      </p:sp>
      <p:sp>
        <p:nvSpPr>
          <p:cNvPr id="199" name="正方形/長方形 198"/>
          <p:cNvSpPr/>
          <p:nvPr/>
        </p:nvSpPr>
        <p:spPr>
          <a:xfrm>
            <a:off x="738160" y="3143248"/>
            <a:ext cx="500067" cy="10715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dist"/>
            <a:r>
              <a:rPr kumimoji="1" lang="ja-JP" altLang="en-US" b="1" dirty="0">
                <a:solidFill>
                  <a:schemeClr val="bg1"/>
                </a:solidFill>
              </a:rPr>
              <a:t>悪循環</a:t>
            </a:r>
          </a:p>
        </p:txBody>
      </p:sp>
      <p:sp>
        <p:nvSpPr>
          <p:cNvPr id="200" name="正方形/長方形 199"/>
          <p:cNvSpPr/>
          <p:nvPr/>
        </p:nvSpPr>
        <p:spPr>
          <a:xfrm>
            <a:off x="5453066" y="3071810"/>
            <a:ext cx="500067" cy="10001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dist"/>
            <a:r>
              <a:rPr kumimoji="1" lang="ja-JP" altLang="en-US" b="1" dirty="0"/>
              <a:t>好循環</a:t>
            </a:r>
          </a:p>
        </p:txBody>
      </p:sp>
      <p:sp>
        <p:nvSpPr>
          <p:cNvPr id="201" name="正方形/長方形 200"/>
          <p:cNvSpPr/>
          <p:nvPr/>
        </p:nvSpPr>
        <p:spPr>
          <a:xfrm>
            <a:off x="8899950" y="4071942"/>
            <a:ext cx="482208" cy="928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dist"/>
            <a:r>
              <a:rPr kumimoji="1" lang="ja-JP" altLang="en-US" b="1" dirty="0"/>
              <a:t>好循環</a:t>
            </a:r>
          </a:p>
        </p:txBody>
      </p:sp>
      <p:sp>
        <p:nvSpPr>
          <p:cNvPr id="63" name="正方形/長方形 62"/>
          <p:cNvSpPr/>
          <p:nvPr/>
        </p:nvSpPr>
        <p:spPr>
          <a:xfrm>
            <a:off x="4643435" y="6429396"/>
            <a:ext cx="208956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rPr>
              <a:t>労働総研</a:t>
            </a:r>
            <a:r>
              <a:rPr lang="en-US" altLang="ja-JP" dirty="0">
                <a:solidFill>
                  <a:schemeClr val="tx1"/>
                </a:solidFill>
                <a:latin typeface="+mj-ea"/>
              </a:rPr>
              <a:t>08.10.31</a:t>
            </a:r>
            <a:endParaRPr kumimoji="1" lang="ja-JP" altLang="en-US" dirty="0">
              <a:solidFill>
                <a:schemeClr val="tx1"/>
              </a:solidFill>
            </a:endParaRPr>
          </a:p>
        </p:txBody>
      </p:sp>
      <p:sp>
        <p:nvSpPr>
          <p:cNvPr id="70" name="ホームベース 69"/>
          <p:cNvSpPr/>
          <p:nvPr/>
        </p:nvSpPr>
        <p:spPr>
          <a:xfrm>
            <a:off x="4256480" y="2357430"/>
            <a:ext cx="1315651" cy="500066"/>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sz="2800" b="1" dirty="0">
                <a:solidFill>
                  <a:srgbClr val="FF0000"/>
                </a:solidFill>
                <a:latin typeface="ＭＳ Ｐゴシック" pitchFamily="50" charset="-128"/>
                <a:ea typeface="ＭＳ Ｐゴシック" pitchFamily="50" charset="-128"/>
              </a:rPr>
              <a:t>転換する</a:t>
            </a:r>
          </a:p>
        </p:txBody>
      </p:sp>
      <p:sp>
        <p:nvSpPr>
          <p:cNvPr id="64" name="正方形/長方形 63"/>
          <p:cNvSpPr/>
          <p:nvPr/>
        </p:nvSpPr>
        <p:spPr>
          <a:xfrm>
            <a:off x="619096" y="214290"/>
            <a:ext cx="8513028" cy="42862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ＭＳ Ｐゴシック" pitchFamily="50" charset="-128"/>
                <a:ea typeface="ＭＳ Ｐゴシック" pitchFamily="50" charset="-128"/>
              </a:rPr>
              <a:t>国民的に日本</a:t>
            </a:r>
            <a:r>
              <a:rPr kumimoji="1" lang="ja-JP" altLang="en-US" sz="2400" b="1" dirty="0">
                <a:solidFill>
                  <a:schemeClr val="bg1"/>
                </a:solidFill>
                <a:latin typeface="ＭＳ Ｐゴシック" pitchFamily="50" charset="-128"/>
                <a:ea typeface="ＭＳ Ｐゴシック" pitchFamily="50" charset="-128"/>
              </a:rPr>
              <a:t>の経済・社会の根本的転換を展望する！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3607</TotalTime>
  <Words>5395</Words>
  <Application>Microsoft Office PowerPoint</Application>
  <PresentationFormat>A4 210 x 297 mm</PresentationFormat>
  <Paragraphs>1212</Paragraphs>
  <Slides>36</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6" baseType="lpstr">
      <vt:lpstr>AR P丸ゴシック体M</vt:lpstr>
      <vt:lpstr>ＭＳ Ｐゴシック</vt:lpstr>
      <vt:lpstr>ＭＳ Ｐ明朝</vt:lpstr>
      <vt:lpstr>ＭＳ ゴシック</vt:lpstr>
      <vt:lpstr>Arial</vt:lpstr>
      <vt:lpstr>Calibri</vt:lpstr>
      <vt:lpstr>Tahoma</vt:lpstr>
      <vt:lpstr>Wingdings</vt:lpstr>
      <vt:lpstr>Office テーマ</vt:lpstr>
      <vt:lpstr>Acrobat Document</vt:lpstr>
      <vt:lpstr> </vt:lpstr>
      <vt:lpstr>経済情勢をどう見るか？ 麻生総理－「現在の経済は、100年に一度の暴風雨があれている。金融災害とでもいうべき、アメリカ発の暴風雨と理解している」（08.10.30)</vt:lpstr>
      <vt:lpstr> 「世界同時不況」へ突入！</vt:lpstr>
      <vt:lpstr>実体経済への影響 ●「ほんの3ヶ月のうちに、天気はあっという間に下り坂に向かった。‥今や日本の産 業界    を覆うのは真っ黒な雨雲であまりの豪雨の襲来に傘すらも役立ず、ずぶ濡れ状態といっ    たところ」　(「週刊東洋経済」の電子版、12.19)  ●「景気は急速に悪化している」が86.8％。　（12月の「社長100アンケート」、10月は10.8％。日経     12.12）　 ●減産－自動車、電機、工作機械、精密機械の製造業で急激に減産が起きている。①非     正規労働者の解雇、②下請けへの部品発注が激減している。</vt:lpstr>
      <vt:lpstr> </vt:lpstr>
      <vt:lpstr>業界は09年の情勢と課題をどう見ているか　 　〔中西全ト協会長の新春インタビューから〕 景気後退で貨物量が激減し、バブル崩壊の時より、影響は大きい。倒産、廃業も急増している。</vt:lpstr>
      <vt:lpstr>「ピンチを”チャンス “に」するたたかいとなる。09春闘は「100年に一度の危機」のピンチを政治革新と結びつけながら、「日本の経済・社会の根本的転換」に向かうのか、それとも構造改革の失政にさらに輪をかけ、国民生活が深刻な「泥沼」に陥れられるかの岐路にある。</vt:lpstr>
      <vt:lpstr>■09春闘は「賃上げ」も「雇用」も !　そして「平和」も 　 焦点は ①賃金の引き上げと「底上げ」、②「デイ―セント ワーク」の確立、③ 失業　 　 者と家 族への差し迫った仕事と支援、④中期的な雇用創出で実効があがる。 ■ 「政策転換」のためには政治の革新が必要となっている。</vt:lpstr>
      <vt:lpstr> </vt:lpstr>
      <vt:lpstr> 鮮明になった 雇用・失業闘争の課題の①  </vt:lpstr>
      <vt:lpstr>  </vt:lpstr>
      <vt:lpstr>   トラック　「08春闘は経営危機がかってなく進行する中で          前年を上回る賃上げ、制度要求を前進させた」 </vt:lpstr>
      <vt:lpstr>    　</vt:lpstr>
      <vt:lpstr>           　　　　　　　　税収　　　　　　　　46兆1,030億円　(▼13.9%)           　　　 その他収入         9兆1,510億円　 ( 120.0%） 　                 (うち「埋蔵金」　  4兆2,350億円）                   国債発行　　　　  33兆2,940億円    （31.3%) 　　　　         一般歳出　　       51兆7,310億円   　 (9.4%)                   社会保障　　　 　 24兆8,344億円 　 (14.0%）                   公共事業　　　　   7兆　 701億円　　  (5.0%)           　　　　地方交付税など 16兆5,733億円  　　(6.1%)          　　　　 国債費　　　　     20兆2,437億円 　　 (0.4%）</vt:lpstr>
      <vt:lpstr>09年度予算案 太郎さん一家に例えると‥    給料減っても大盤振る舞い</vt:lpstr>
      <vt:lpstr> 09年度道路予算  　　　　1兆7446億3600万円(▲17.3％) 地方交付金で道路の「ひも」をつけた 　  　8000億円                                   2兆5466億3600万円(▲8.9％) </vt:lpstr>
      <vt:lpstr> </vt:lpstr>
      <vt:lpstr>緊急措置 （08.3.4、公取と連名） </vt:lpstr>
      <vt:lpstr>PowerPoint プレゼンテーション</vt:lpstr>
      <vt:lpstr> </vt:lpstr>
      <vt:lpstr>独や仏に進出しているメーカーは現地では負担している</vt:lpstr>
      <vt:lpstr> </vt:lpstr>
      <vt:lpstr>トラック輸送は国内物流の主役！</vt:lpstr>
      <vt:lpstr>  </vt:lpstr>
      <vt:lpstr> </vt:lpstr>
      <vt:lpstr> </vt:lpstr>
      <vt:lpstr>「運送の多層化構造」 「トラック運送事業の実態に関する調査」（「全ト協」06.3）</vt:lpstr>
      <vt:lpstr>PowerPoint プレゼンテーション</vt:lpstr>
      <vt:lpstr> 「改善告示」（01.8.20  国交大臣告示第1365号) 「自動車運転手の労働時間等の改善のための基準」 </vt:lpstr>
      <vt:lpstr>下請け代金遅延等防止法 独占禁止法物流特殊指定</vt:lpstr>
      <vt:lpstr>注目すべき荷主・業界の動き（「日本のトラック輸送産業2008」全ト協による) </vt:lpstr>
      <vt:lpstr> 「原価計算ソフト」→1月末から東ト協会員に配布 　　赤字は、①運賃が安い、②配車の組み方が悪い、③運転手が働かないが考えられる 　　　－多摩運送社長 </vt:lpstr>
      <vt:lpstr>PowerPoint プレゼンテーション</vt:lpstr>
      <vt:lpstr>  結成後、9年間の拡大    結成452組織　  5,852人             （99.10～08.5)      組織内拡大　　  9,632人 　　　　　　 　　　　　　　　　　　　　　　　　　    15,484人</vt:lpstr>
      <vt:lpstr> 日本経済の 「３つの部門」＋「失業・反失業者」＋「労災被災者」</vt:lpstr>
      <vt:lpstr>組合員拡大を全国運動に発展させる09春闘 ①新しく加盟した仲間の「きっかけ」や「たたかい」「喜びと決意」をすべての 組合      員 のものに広げ、労働者としての連帯を重視する。 ②組合員を増やしている職場、業種、地域の経験、努力から謙虚に学ぶ。 </vt:lpstr>
    </vt:vector>
  </TitlesOfParts>
  <Company>建交労本部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佐藤陵一</dc:creator>
  <cp:lastModifiedBy>佐藤陵一</cp:lastModifiedBy>
  <cp:revision>239</cp:revision>
  <dcterms:created xsi:type="dcterms:W3CDTF">2007-06-26T11:21:28Z</dcterms:created>
  <dcterms:modified xsi:type="dcterms:W3CDTF">2017-04-02T22:30:33Z</dcterms:modified>
</cp:coreProperties>
</file>