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1"/>
  </p:sldMasterIdLst>
  <p:notesMasterIdLst>
    <p:notesMasterId r:id="rId11"/>
  </p:notesMasterIdLst>
  <p:sldIdLst>
    <p:sldId id="264" r:id="rId2"/>
    <p:sldId id="265" r:id="rId3"/>
    <p:sldId id="266" r:id="rId4"/>
    <p:sldId id="269" r:id="rId5"/>
    <p:sldId id="268" r:id="rId6"/>
    <p:sldId id="271" r:id="rId7"/>
    <p:sldId id="270" r:id="rId8"/>
    <p:sldId id="272" r:id="rId9"/>
    <p:sldId id="273" r:id="rId10"/>
  </p:sldIdLst>
  <p:sldSz cx="13208000" cy="9906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58" autoAdjust="0"/>
    <p:restoredTop sz="95282" autoAdjust="0"/>
  </p:normalViewPr>
  <p:slideViewPr>
    <p:cSldViewPr snapToGrid="0">
      <p:cViewPr varScale="1">
        <p:scale>
          <a:sx n="53" d="100"/>
          <a:sy n="53" d="100"/>
        </p:scale>
        <p:origin x="9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606854D4-5136-4155-B670-5B347D497027}" type="datetimeFigureOut">
              <a:rPr kumimoji="1" lang="ja-JP" altLang="en-US" smtClean="0"/>
              <a:t>2017/3/15</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C90A894-285E-4E99-8D36-F27C5C42658A}" type="slidenum">
              <a:rPr kumimoji="1" lang="ja-JP" altLang="en-US" smtClean="0"/>
              <a:t>‹#›</a:t>
            </a:fld>
            <a:endParaRPr kumimoji="1" lang="ja-JP" altLang="en-US"/>
          </a:p>
        </p:txBody>
      </p:sp>
    </p:spTree>
    <p:extLst>
      <p:ext uri="{BB962C8B-B14F-4D97-AF65-F5344CB8AC3E}">
        <p14:creationId xmlns:p14="http://schemas.microsoft.com/office/powerpoint/2010/main" val="1521808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90A894-285E-4E99-8D36-F27C5C42658A}" type="slidenum">
              <a:rPr kumimoji="1" lang="ja-JP" altLang="en-US" smtClean="0"/>
              <a:t>1</a:t>
            </a:fld>
            <a:endParaRPr kumimoji="1" lang="ja-JP" altLang="en-US"/>
          </a:p>
        </p:txBody>
      </p:sp>
    </p:spTree>
    <p:extLst>
      <p:ext uri="{BB962C8B-B14F-4D97-AF65-F5344CB8AC3E}">
        <p14:creationId xmlns:p14="http://schemas.microsoft.com/office/powerpoint/2010/main" val="100343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 y="1100667"/>
            <a:ext cx="9903420" cy="7704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042785" y="1100667"/>
            <a:ext cx="3169095" cy="7704668"/>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59002" y="1875536"/>
            <a:ext cx="7924800" cy="4702048"/>
          </a:xfrm>
        </p:spPr>
        <p:txBody>
          <a:bodyPr anchor="b">
            <a:normAutofit/>
          </a:bodyPr>
          <a:lstStyle>
            <a:lvl1pPr algn="l">
              <a:defRPr sz="7800" spc="-144"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91683" y="6745911"/>
            <a:ext cx="7924800" cy="1320800"/>
          </a:xfrm>
        </p:spPr>
        <p:txBody>
          <a:bodyPr anchor="t">
            <a:normAutofit/>
          </a:bodyPr>
          <a:lstStyle>
            <a:lvl1pPr marL="0" indent="0" algn="l">
              <a:buNone/>
              <a:defRPr sz="2889" cap="none" spc="0" baseline="0">
                <a:solidFill>
                  <a:schemeClr val="accent1">
                    <a:lumMod val="20000"/>
                    <a:lumOff val="80000"/>
                  </a:schemeClr>
                </a:solidFill>
              </a:defRPr>
            </a:lvl1pPr>
            <a:lvl2pPr marL="660380" indent="0" algn="ctr">
              <a:buNone/>
              <a:defRPr sz="2889"/>
            </a:lvl2pPr>
            <a:lvl3pPr marL="1320759" indent="0" algn="ctr">
              <a:buNone/>
              <a:defRPr sz="2889"/>
            </a:lvl3pPr>
            <a:lvl4pPr marL="1981139" indent="0" algn="ctr">
              <a:buNone/>
              <a:defRPr sz="2889"/>
            </a:lvl4pPr>
            <a:lvl5pPr marL="2641519" indent="0" algn="ctr">
              <a:buNone/>
              <a:defRPr sz="2889"/>
            </a:lvl5pPr>
            <a:lvl6pPr marL="3301898" indent="0" algn="ctr">
              <a:buNone/>
              <a:defRPr sz="2889"/>
            </a:lvl6pPr>
            <a:lvl7pPr marL="3962278" indent="0" algn="ctr">
              <a:buNone/>
              <a:defRPr sz="2889"/>
            </a:lvl7pPr>
            <a:lvl8pPr marL="4622658" indent="0" algn="ctr">
              <a:buNone/>
              <a:defRPr sz="2889"/>
            </a:lvl8pPr>
            <a:lvl9pPr marL="5283037" indent="0" algn="ctr">
              <a:buNone/>
              <a:defRPr sz="288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770086-E1F5-4712-96E7-F4A7D1EBDEDC}" type="datetime1">
              <a:rPr lang="en-US" altLang="ja-JP"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706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9A627C-91D3-4BC7-9B78-EF2A12FC8FE2}" type="datetime1">
              <a:rPr lang="en-US" altLang="ja-JP" smtClean="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794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750" y="1430867"/>
            <a:ext cx="3054350" cy="715433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190238" y="1254760"/>
            <a:ext cx="7924800" cy="739648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6631EF-EFBC-4429-84F3-990B5DFBD5FC}" type="datetime1">
              <a:rPr lang="en-US" altLang="ja-JP" smtClean="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63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F2B6C-1F82-414E-9095-2751C23311AA}" type="datetime1">
              <a:rPr lang="en-US" altLang="ja-JP"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28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190238" y="1875536"/>
            <a:ext cx="7924800" cy="4702048"/>
          </a:xfrm>
        </p:spPr>
        <p:txBody>
          <a:bodyPr anchor="b">
            <a:normAutofit/>
          </a:bodyPr>
          <a:lstStyle>
            <a:lvl1pPr>
              <a:defRPr sz="7800" b="0" spc="-144"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210050" y="6749288"/>
            <a:ext cx="7924800" cy="1320800"/>
          </a:xfrm>
        </p:spPr>
        <p:txBody>
          <a:bodyPr anchor="t">
            <a:normAutofit/>
          </a:bodyPr>
          <a:lstStyle>
            <a:lvl1pPr marL="0" indent="0">
              <a:buNone/>
              <a:defRPr sz="2889" cap="none" spc="0" baseline="0">
                <a:solidFill>
                  <a:schemeClr val="tx1">
                    <a:lumMod val="65000"/>
                    <a:lumOff val="3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AF51B5-575C-480A-9048-816F150F0CD4}" type="datetime1">
              <a:rPr lang="en-US" altLang="ja-JP"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7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190238"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469630"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39986276-1543-47BA-9F56-E97F2F418333}" type="datetime1">
              <a:rPr lang="en-US" altLang="ja-JP" smtClean="0"/>
              <a:t>3/15/2017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0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190238" y="1478513"/>
            <a:ext cx="3764280" cy="1166707"/>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4190238"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470001" y="1478515"/>
            <a:ext cx="3764280" cy="1174580"/>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8470001"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C9BB2883-D28F-4EAC-9EB4-98B6ED52F19A}" type="datetime1">
              <a:rPr lang="en-US" altLang="ja-JP" smtClean="0"/>
              <a:t>3/15/2017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904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D4EE653E-55A4-42AC-AFDD-0EBD11B48D71}" type="datetime1">
              <a:rPr lang="en-US" altLang="ja-JP" smtClean="0"/>
              <a:t>3/15/2017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229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AD2ECF-5762-445E-9745-BF81091F8037}" type="datetime1">
              <a:rPr lang="en-US" altLang="ja-JP"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08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4190238" y="1254760"/>
            <a:ext cx="7924800" cy="7396480"/>
          </a:xfrm>
        </p:spPr>
        <p:txBody>
          <a:bodyPr/>
          <a:lstStyle>
            <a:lvl1pPr>
              <a:defRPr sz="2889"/>
            </a:lvl1pPr>
            <a:lvl2pPr>
              <a:defRPr sz="2600"/>
            </a:lvl2pPr>
            <a:lvl3pPr>
              <a:defRPr sz="2311"/>
            </a:lvl3pPr>
            <a:lvl4pPr>
              <a:defRPr sz="2022"/>
            </a:lvl4pPr>
            <a:lvl5pPr>
              <a:defRPr sz="2022"/>
            </a:lvl5pPr>
            <a:lvl6pPr>
              <a:defRPr sz="2022"/>
            </a:lvl6pPr>
            <a:lvl7pPr>
              <a:defRPr sz="2022"/>
            </a:lvl7pPr>
            <a:lvl8pPr>
              <a:defRPr sz="2022"/>
            </a:lvl8pPr>
            <a:lvl9pPr>
              <a:defRPr sz="20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77368" y="4820920"/>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3F0D25D6-0F45-4818-AF44-96B29E97C556}" type="datetime1">
              <a:rPr lang="en-US" altLang="ja-JP" smtClean="0"/>
              <a:t>3/15/2017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01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68198" y="1108494"/>
            <a:ext cx="8791500" cy="7700264"/>
          </a:xfrm>
          <a:solidFill>
            <a:schemeClr val="bg1">
              <a:lumMod val="75000"/>
            </a:schemeClr>
          </a:solidFill>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図を追加</a:t>
            </a:r>
            <a:endParaRPr lang="en-US" dirty="0"/>
          </a:p>
        </p:txBody>
      </p:sp>
      <p:sp>
        <p:nvSpPr>
          <p:cNvPr id="4" name="Text Placeholder 3"/>
          <p:cNvSpPr>
            <a:spLocks noGrp="1"/>
          </p:cNvSpPr>
          <p:nvPr>
            <p:ph type="body" sz="half" idx="2"/>
          </p:nvPr>
        </p:nvSpPr>
        <p:spPr>
          <a:xfrm>
            <a:off x="277368" y="4825314"/>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D6399BF-6FB5-4812-A7CA-4567AEAC52E4}" type="datetime1">
              <a:rPr lang="en-US" altLang="ja-JP" smtClean="0"/>
              <a:t>3/15/2017</a:t>
            </a:fld>
            <a:endParaRPr lang="en-US" dirty="0"/>
          </a:p>
        </p:txBody>
      </p:sp>
      <p:sp>
        <p:nvSpPr>
          <p:cNvPr id="9" name="Footer Placeholder 8"/>
          <p:cNvSpPr>
            <a:spLocks noGrp="1"/>
          </p:cNvSpPr>
          <p:nvPr>
            <p:ph type="ftr" sz="quarter" idx="11"/>
          </p:nvPr>
        </p:nvSpPr>
        <p:spPr>
          <a:xfrm>
            <a:off x="3790693" y="9181397"/>
            <a:ext cx="6404144" cy="527403"/>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 y="1096264"/>
            <a:ext cx="3730557" cy="77002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3995" y="1623322"/>
            <a:ext cx="3193106" cy="664615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2800519" y="1096264"/>
            <a:ext cx="416052" cy="770026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4191707" y="1248156"/>
            <a:ext cx="7924800" cy="739648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84337" y="9181397"/>
            <a:ext cx="2971800"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fld id="{1180D6B2-A79E-40B2-8BBB-6EB7A6518B1B}" type="datetime1">
              <a:rPr lang="en-US" altLang="ja-JP" smtClean="0"/>
              <a:t>3/15/2017</a:t>
            </a:fld>
            <a:endParaRPr lang="en-US" dirty="0"/>
          </a:p>
        </p:txBody>
      </p:sp>
      <p:sp>
        <p:nvSpPr>
          <p:cNvPr id="5" name="Footer Placeholder 4"/>
          <p:cNvSpPr>
            <a:spLocks noGrp="1"/>
          </p:cNvSpPr>
          <p:nvPr>
            <p:ph type="ftr" sz="quarter" idx="3"/>
          </p:nvPr>
        </p:nvSpPr>
        <p:spPr>
          <a:xfrm>
            <a:off x="4191707" y="9181397"/>
            <a:ext cx="6404144"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1520315" y="9181397"/>
            <a:ext cx="1658504" cy="527403"/>
          </a:xfrm>
          <a:prstGeom prst="rect">
            <a:avLst/>
          </a:prstGeom>
        </p:spPr>
        <p:txBody>
          <a:bodyPr vert="horz" lIns="91440" tIns="45720" rIns="91440" bIns="45720" rtlCol="0" anchor="ctr"/>
          <a:lstStyle>
            <a:lvl1pPr algn="r">
              <a:defRPr sz="1589"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119661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1320759" rtl="0" eaLnBrk="1" latinLnBrk="0" hangingPunct="1">
        <a:lnSpc>
          <a:spcPct val="90000"/>
        </a:lnSpc>
        <a:spcBef>
          <a:spcPct val="0"/>
        </a:spcBef>
        <a:buNone/>
        <a:defRPr kumimoji="1" sz="4333" kern="1200" spc="-87" baseline="0">
          <a:solidFill>
            <a:srgbClr val="FFFFFF"/>
          </a:solidFill>
          <a:latin typeface="+mj-lt"/>
          <a:ea typeface="+mj-ea"/>
          <a:cs typeface="+mj-cs"/>
        </a:defRPr>
      </a:lvl1pPr>
    </p:titleStyle>
    <p:bodyStyle>
      <a:lvl1pPr marL="264152" indent="-264152" algn="l" defTabSz="1320759" rtl="0" eaLnBrk="1" latinLnBrk="0" hangingPunct="1">
        <a:lnSpc>
          <a:spcPct val="90000"/>
        </a:lnSpc>
        <a:spcBef>
          <a:spcPts val="1733"/>
        </a:spcBef>
        <a:buClr>
          <a:schemeClr val="accent1"/>
        </a:buClr>
        <a:buFont typeface="Wingdings 2" pitchFamily="18" charset="2"/>
        <a:buChar char=""/>
        <a:defRPr kumimoji="1" sz="2744" kern="1200">
          <a:solidFill>
            <a:schemeClr val="tx1">
              <a:lumMod val="65000"/>
              <a:lumOff val="35000"/>
            </a:schemeClr>
          </a:solidFill>
          <a:latin typeface="+mn-lt"/>
          <a:ea typeface="+mn-ea"/>
          <a:cs typeface="+mn-cs"/>
        </a:defRPr>
      </a:lvl1pPr>
      <a:lvl2pPr marL="990570"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455" kern="1200">
          <a:solidFill>
            <a:schemeClr val="tx1">
              <a:lumMod val="65000"/>
              <a:lumOff val="35000"/>
            </a:schemeClr>
          </a:solidFill>
          <a:latin typeface="+mn-lt"/>
          <a:ea typeface="+mn-ea"/>
          <a:cs typeface="+mn-cs"/>
        </a:defRPr>
      </a:lvl2pPr>
      <a:lvl3pPr marL="165094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167" kern="1200">
          <a:solidFill>
            <a:schemeClr val="tx1">
              <a:lumMod val="65000"/>
              <a:lumOff val="35000"/>
            </a:schemeClr>
          </a:solidFill>
          <a:latin typeface="+mn-lt"/>
          <a:ea typeface="+mn-ea"/>
          <a:cs typeface="+mn-cs"/>
        </a:defRPr>
      </a:lvl3pPr>
      <a:lvl4pPr marL="231132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4pPr>
      <a:lvl5pPr marL="297170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5pPr>
      <a:lvl6pPr marL="363208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6pPr>
      <a:lvl7pPr marL="429246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7pPr>
      <a:lvl8pPr marL="495284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8pPr>
      <a:lvl9pPr marL="5613227"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iwaryo@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kumiaizukuri.jimd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umiaizukuri.jimdo.com/up&#12486;&#12473;&#12488;&#12506;&#12540;&#1247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kumiaizukuri.jimdo.com/&#26178;&#38291;&#22806;&#21172;&#20685;&#12392;&#27531;&#26989;&#20195;/&#26178;&#38291;&#35215;&#21046;&#12398;-&#20363;&#2280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5142" y="1360983"/>
            <a:ext cx="9826171" cy="287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bg1"/>
                </a:solidFill>
                <a:latin typeface="HGP創英角ｺﾞｼｯｸUB" panose="020B0900000000000000" pitchFamily="50" charset="-128"/>
                <a:ea typeface="HGP創英角ｺﾞｼｯｸUB" panose="020B0900000000000000" pitchFamily="50" charset="-128"/>
              </a:rPr>
              <a:t>新しく執行部になったあなたへ</a:t>
            </a:r>
            <a:endParaRPr lang="en-US" altLang="ja-JP" sz="3600" dirty="0">
              <a:solidFill>
                <a:schemeClr val="tx1"/>
              </a:solidFill>
              <a:latin typeface="HGP創英角ｺﾞｼｯｸUB" panose="020B0900000000000000" pitchFamily="50" charset="-128"/>
              <a:ea typeface="HGP創英角ｺﾞｼｯｸUB" panose="020B0900000000000000" pitchFamily="50" charset="-128"/>
            </a:endParaRPr>
          </a:p>
          <a:p>
            <a:pPr algn="ctr"/>
            <a:endParaRPr kumimoji="1" lang="en-US" altLang="ja-JP" sz="28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40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4000" dirty="0">
                <a:solidFill>
                  <a:schemeClr val="bg1"/>
                </a:solidFill>
                <a:latin typeface="HGP創英角ｺﾞｼｯｸUB" panose="020B0900000000000000" pitchFamily="50" charset="-128"/>
                <a:ea typeface="HGP創英角ｺﾞｼｯｸUB" panose="020B0900000000000000" pitchFamily="50" charset="-128"/>
              </a:rPr>
              <a:t>　</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「あ</a:t>
            </a: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ぁ</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、そうなんだ」</a:t>
            </a:r>
            <a:endPar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a:t>
            </a:r>
            <a:r>
              <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労働基準法からの発見</a:t>
            </a:r>
          </a:p>
        </p:txBody>
      </p:sp>
      <p:sp>
        <p:nvSpPr>
          <p:cNvPr id="5" name="正方形/長方形 4"/>
          <p:cNvSpPr/>
          <p:nvPr/>
        </p:nvSpPr>
        <p:spPr>
          <a:xfrm>
            <a:off x="1844824" y="3707904"/>
            <a:ext cx="4320480"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サブタイトル 5"/>
          <p:cNvSpPr>
            <a:spLocks noGrp="1"/>
          </p:cNvSpPr>
          <p:nvPr>
            <p:ph type="subTitle" idx="1"/>
          </p:nvPr>
        </p:nvSpPr>
        <p:spPr>
          <a:xfrm>
            <a:off x="1640114" y="7300686"/>
            <a:ext cx="7476369" cy="766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endParaRPr lang="en-US" altLang="ja-JP" sz="5000" dirty="0">
              <a:solidFill>
                <a:schemeClr val="tx1"/>
              </a:solidFill>
              <a:latin typeface="+mn-ea"/>
            </a:endParaRPr>
          </a:p>
          <a:p>
            <a:pPr algn="ctr"/>
            <a:endParaRPr kumimoji="1" lang="ja-JP" altLang="en-US" dirty="0"/>
          </a:p>
        </p:txBody>
      </p:sp>
      <p:sp>
        <p:nvSpPr>
          <p:cNvPr id="7" name="正方形/長方形 6"/>
          <p:cNvSpPr/>
          <p:nvPr/>
        </p:nvSpPr>
        <p:spPr>
          <a:xfrm>
            <a:off x="10143537" y="3123991"/>
            <a:ext cx="2510972" cy="476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j-ea"/>
                <a:ea typeface="+mj-ea"/>
              </a:rPr>
              <a:t>学習のねらい</a:t>
            </a:r>
            <a:endParaRPr lang="en-US" altLang="ja-JP" sz="2400" dirty="0">
              <a:solidFill>
                <a:schemeClr val="tx1"/>
              </a:solidFill>
              <a:latin typeface="+mj-ea"/>
              <a:ea typeface="+mj-ea"/>
            </a:endParaRPr>
          </a:p>
          <a:p>
            <a:endParaRPr lang="en-US" altLang="ja-JP" sz="2400" dirty="0">
              <a:solidFill>
                <a:srgbClr val="FF6600"/>
              </a:solidFill>
              <a:latin typeface="+mj-ea"/>
              <a:ea typeface="+mj-ea"/>
            </a:endParaRPr>
          </a:p>
          <a:p>
            <a:r>
              <a:rPr lang="ja-JP" altLang="en-US" sz="2400" dirty="0">
                <a:solidFill>
                  <a:srgbClr val="FF6600"/>
                </a:solidFill>
                <a:latin typeface="+mj-ea"/>
                <a:ea typeface="+mj-ea"/>
              </a:rPr>
              <a:t>❐</a:t>
            </a:r>
            <a:r>
              <a:rPr lang="ja-JP" altLang="en-US" sz="2400" dirty="0">
                <a:solidFill>
                  <a:schemeClr val="tx1"/>
                </a:solidFill>
                <a:latin typeface="+mj-ea"/>
                <a:ea typeface="+mj-ea"/>
              </a:rPr>
              <a:t>労働組合の活　</a:t>
            </a:r>
            <a:endParaRPr lang="en-US" altLang="ja-JP" sz="2400" dirty="0">
              <a:solidFill>
                <a:schemeClr val="tx1"/>
              </a:solidFill>
              <a:latin typeface="+mj-ea"/>
              <a:ea typeface="+mj-ea"/>
            </a:endParaRPr>
          </a:p>
          <a:p>
            <a:r>
              <a:rPr lang="ja-JP" altLang="en-US" sz="2400" dirty="0">
                <a:solidFill>
                  <a:schemeClr val="tx1"/>
                </a:solidFill>
                <a:latin typeface="+mj-ea"/>
                <a:ea typeface="+mj-ea"/>
              </a:rPr>
              <a:t>　動に必要な力</a:t>
            </a:r>
            <a:endParaRPr lang="en-US" altLang="ja-JP" sz="2400" dirty="0">
              <a:solidFill>
                <a:schemeClr val="tx1"/>
              </a:solidFill>
              <a:latin typeface="+mj-ea"/>
              <a:ea typeface="+mj-ea"/>
            </a:endParaRPr>
          </a:p>
          <a:p>
            <a:r>
              <a:rPr lang="ja-JP" altLang="en-US" sz="2400" dirty="0">
                <a:solidFill>
                  <a:schemeClr val="tx1"/>
                </a:solidFill>
                <a:latin typeface="+mj-ea"/>
                <a:ea typeface="+mj-ea"/>
              </a:rPr>
              <a:t>　量を高める。</a:t>
            </a:r>
            <a:br>
              <a:rPr lang="en-US" altLang="ja-JP" sz="2400" dirty="0">
                <a:solidFill>
                  <a:schemeClr val="tx1"/>
                </a:solidFill>
                <a:latin typeface="+mj-ea"/>
                <a:ea typeface="+mj-ea"/>
              </a:rPr>
            </a:br>
            <a:endParaRPr lang="en-US" altLang="ja-JP" sz="2400" dirty="0">
              <a:solidFill>
                <a:schemeClr val="tx1"/>
              </a:solidFill>
              <a:latin typeface="+mj-ea"/>
              <a:ea typeface="+mj-ea"/>
            </a:endParaRPr>
          </a:p>
          <a:p>
            <a:r>
              <a:rPr lang="ja-JP" altLang="en-US" sz="2400" dirty="0">
                <a:ln w="0"/>
                <a:solidFill>
                  <a:srgbClr val="FF0000"/>
                </a:solidFill>
                <a:effectLst>
                  <a:outerShdw blurRad="38100" dist="25400" dir="5400000" algn="ctr" rotWithShape="0">
                    <a:srgbClr val="6E747A">
                      <a:alpha val="43000"/>
                    </a:srgbClr>
                  </a:outerShdw>
                </a:effectLst>
                <a:latin typeface="+mj-ea"/>
                <a:ea typeface="+mj-ea"/>
              </a:rPr>
              <a:t>❐</a:t>
            </a:r>
            <a:r>
              <a:rPr lang="ja-JP" altLang="en-US" sz="2400" dirty="0">
                <a:solidFill>
                  <a:schemeClr val="tx1"/>
                </a:solidFill>
                <a:latin typeface="+mj-ea"/>
                <a:ea typeface="+mj-ea"/>
              </a:rPr>
              <a:t>「あぁ、そう</a:t>
            </a:r>
            <a:endParaRPr lang="en-US" altLang="ja-JP" sz="2400" dirty="0">
              <a:solidFill>
                <a:schemeClr val="tx1"/>
              </a:solidFill>
              <a:latin typeface="+mj-ea"/>
              <a:ea typeface="+mj-ea"/>
            </a:endParaRPr>
          </a:p>
          <a:p>
            <a:r>
              <a:rPr lang="ja-JP" altLang="en-US" sz="2400" dirty="0">
                <a:solidFill>
                  <a:schemeClr val="tx1"/>
                </a:solidFill>
                <a:latin typeface="+mj-ea"/>
                <a:ea typeface="+mj-ea"/>
              </a:rPr>
              <a:t>　なんだ」を確</a:t>
            </a:r>
            <a:endParaRPr lang="en-US" altLang="ja-JP" sz="2400" dirty="0">
              <a:solidFill>
                <a:schemeClr val="tx1"/>
              </a:solidFill>
              <a:latin typeface="+mj-ea"/>
              <a:ea typeface="+mj-ea"/>
            </a:endParaRPr>
          </a:p>
          <a:p>
            <a:r>
              <a:rPr lang="ja-JP" altLang="en-US" sz="2400" dirty="0">
                <a:solidFill>
                  <a:schemeClr val="tx1"/>
                </a:solidFill>
                <a:latin typeface="+mj-ea"/>
                <a:ea typeface="+mj-ea"/>
              </a:rPr>
              <a:t>　信に交渉に臨</a:t>
            </a:r>
            <a:endParaRPr lang="en-US" altLang="ja-JP" sz="2400" dirty="0">
              <a:solidFill>
                <a:schemeClr val="tx1"/>
              </a:solidFill>
              <a:latin typeface="+mj-ea"/>
              <a:ea typeface="+mj-ea"/>
            </a:endParaRPr>
          </a:p>
          <a:p>
            <a:r>
              <a:rPr lang="ja-JP" altLang="en-US" sz="2400" dirty="0">
                <a:solidFill>
                  <a:schemeClr val="tx1"/>
                </a:solidFill>
                <a:latin typeface="+mj-ea"/>
                <a:ea typeface="+mj-ea"/>
              </a:rPr>
              <a:t>　む。</a:t>
            </a:r>
            <a:endParaRPr kumimoji="1" lang="ja-JP" altLang="en-US" sz="2400" dirty="0"/>
          </a:p>
        </p:txBody>
      </p:sp>
      <p:sp>
        <p:nvSpPr>
          <p:cNvPr id="10" name="正方形/長方形 9"/>
          <p:cNvSpPr/>
          <p:nvPr/>
        </p:nvSpPr>
        <p:spPr>
          <a:xfrm>
            <a:off x="4285614" y="6168573"/>
            <a:ext cx="5050972" cy="1132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000" b="1" dirty="0">
                <a:solidFill>
                  <a:schemeClr val="bg1"/>
                </a:solidFill>
                <a:latin typeface="+mn-ea"/>
              </a:rPr>
              <a:t>NPO</a:t>
            </a:r>
            <a:r>
              <a:rPr lang="ja-JP" altLang="en-US" sz="2000" b="1" dirty="0">
                <a:solidFill>
                  <a:schemeClr val="bg1"/>
                </a:solidFill>
                <a:latin typeface="+mn-ea"/>
              </a:rPr>
              <a:t>労働相談・組合づくりセンター</a:t>
            </a:r>
            <a:endParaRPr lang="en-US" altLang="ja-JP" sz="2000" b="1" dirty="0">
              <a:solidFill>
                <a:schemeClr val="bg1"/>
              </a:solidFill>
              <a:latin typeface="+mn-ea"/>
            </a:endParaRPr>
          </a:p>
          <a:p>
            <a:pPr algn="r"/>
            <a:r>
              <a:rPr lang="ja-JP" altLang="en-US" sz="2000" b="1" dirty="0">
                <a:solidFill>
                  <a:schemeClr val="bg1"/>
                </a:solidFill>
                <a:latin typeface="+mn-ea"/>
              </a:rPr>
              <a:t>札幌市白石区菊水</a:t>
            </a:r>
            <a:r>
              <a:rPr lang="en-US" altLang="ja-JP" sz="2000" b="1" dirty="0">
                <a:solidFill>
                  <a:schemeClr val="bg1"/>
                </a:solidFill>
                <a:latin typeface="+mn-ea"/>
              </a:rPr>
              <a:t>3</a:t>
            </a:r>
            <a:r>
              <a:rPr lang="ja-JP" altLang="en-US" sz="2000" b="1" dirty="0">
                <a:solidFill>
                  <a:schemeClr val="bg1"/>
                </a:solidFill>
                <a:latin typeface="+mn-ea"/>
              </a:rPr>
              <a:t>条</a:t>
            </a:r>
            <a:r>
              <a:rPr lang="en-US" altLang="ja-JP" sz="2000" b="1" dirty="0">
                <a:solidFill>
                  <a:schemeClr val="bg1"/>
                </a:solidFill>
                <a:latin typeface="+mn-ea"/>
              </a:rPr>
              <a:t>2</a:t>
            </a:r>
            <a:r>
              <a:rPr lang="ja-JP" altLang="en-US" sz="2000" b="1" dirty="0">
                <a:solidFill>
                  <a:schemeClr val="bg1"/>
                </a:solidFill>
                <a:latin typeface="+mn-ea"/>
              </a:rPr>
              <a:t>丁目</a:t>
            </a:r>
            <a:r>
              <a:rPr lang="en-US" altLang="ja-JP" sz="2000" b="1" dirty="0">
                <a:solidFill>
                  <a:schemeClr val="bg1"/>
                </a:solidFill>
                <a:latin typeface="+mn-ea"/>
              </a:rPr>
              <a:t>1</a:t>
            </a:r>
            <a:r>
              <a:rPr lang="ja-JP" altLang="en-US" sz="2000" b="1" dirty="0">
                <a:solidFill>
                  <a:schemeClr val="bg1"/>
                </a:solidFill>
                <a:latin typeface="+mn-ea"/>
              </a:rPr>
              <a:t>－</a:t>
            </a:r>
            <a:r>
              <a:rPr lang="en-US" altLang="ja-JP" sz="2000" b="1" dirty="0">
                <a:solidFill>
                  <a:schemeClr val="bg1"/>
                </a:solidFill>
                <a:latin typeface="+mn-ea"/>
              </a:rPr>
              <a:t>10</a:t>
            </a:r>
          </a:p>
          <a:p>
            <a:pPr algn="r"/>
            <a:r>
              <a:rPr kumimoji="1" lang="ja-JP" altLang="en-US" sz="2000" b="1" dirty="0">
                <a:solidFill>
                  <a:schemeClr val="bg1"/>
                </a:solidFill>
                <a:latin typeface="+mn-ea"/>
              </a:rPr>
              <a:t>☎</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561</a:t>
            </a:r>
            <a:r>
              <a:rPr kumimoji="1" lang="ja-JP" altLang="en-US" sz="2000" b="1" dirty="0">
                <a:solidFill>
                  <a:schemeClr val="bg1"/>
                </a:solidFill>
                <a:latin typeface="+mn-ea"/>
              </a:rPr>
              <a:t>－</a:t>
            </a:r>
            <a:r>
              <a:rPr kumimoji="1" lang="en-US" altLang="ja-JP" sz="2000" b="1" dirty="0">
                <a:solidFill>
                  <a:schemeClr val="bg1"/>
                </a:solidFill>
                <a:latin typeface="+mn-ea"/>
              </a:rPr>
              <a:t>8808</a:t>
            </a:r>
            <a:r>
              <a:rPr kumimoji="1" lang="ja-JP" altLang="en-US" sz="2000" b="1" dirty="0">
                <a:solidFill>
                  <a:schemeClr val="bg1"/>
                </a:solidFill>
                <a:latin typeface="+mn-ea"/>
              </a:rPr>
              <a:t>　📠</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398</a:t>
            </a:r>
            <a:r>
              <a:rPr kumimoji="1" lang="ja-JP" altLang="en-US" sz="2000" b="1" dirty="0">
                <a:solidFill>
                  <a:schemeClr val="bg1"/>
                </a:solidFill>
                <a:latin typeface="+mn-ea"/>
              </a:rPr>
              <a:t>－</a:t>
            </a:r>
            <a:r>
              <a:rPr kumimoji="1" lang="en-US" altLang="ja-JP" sz="2000" b="1" dirty="0">
                <a:solidFill>
                  <a:schemeClr val="bg1"/>
                </a:solidFill>
                <a:latin typeface="+mn-ea"/>
              </a:rPr>
              <a:t>7871</a:t>
            </a:r>
          </a:p>
        </p:txBody>
      </p:sp>
      <p:sp>
        <p:nvSpPr>
          <p:cNvPr id="11" name="正方形/長方形 10"/>
          <p:cNvSpPr/>
          <p:nvPr/>
        </p:nvSpPr>
        <p:spPr>
          <a:xfrm>
            <a:off x="5092565" y="7300686"/>
            <a:ext cx="4244021" cy="81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b="1" dirty="0">
                <a:solidFill>
                  <a:schemeClr val="tx1"/>
                </a:solidFill>
                <a:latin typeface="+mn-ea"/>
              </a:rPr>
              <a:t>e</a:t>
            </a:r>
            <a:r>
              <a:rPr kumimoji="1" lang="ja-JP" altLang="en-US" b="1" dirty="0">
                <a:solidFill>
                  <a:schemeClr val="tx1"/>
                </a:solidFill>
                <a:latin typeface="+mn-ea"/>
              </a:rPr>
              <a:t>メール　</a:t>
            </a:r>
            <a:r>
              <a:rPr kumimoji="1" lang="en-US" altLang="ja-JP" b="1" dirty="0">
                <a:solidFill>
                  <a:schemeClr val="tx1"/>
                </a:solidFill>
                <a:latin typeface="+mn-ea"/>
                <a:hlinkClick r:id="rId3"/>
              </a:rPr>
              <a:t>moiwaryo@gmail.com</a:t>
            </a:r>
            <a:endParaRPr kumimoji="1" lang="en-US" altLang="ja-JP" b="1" dirty="0">
              <a:solidFill>
                <a:schemeClr val="tx1"/>
              </a:solidFill>
              <a:latin typeface="+mn-ea"/>
            </a:endParaRPr>
          </a:p>
          <a:p>
            <a:pPr algn="r"/>
            <a:r>
              <a:rPr lang="en-US" altLang="ja-JP" b="1" dirty="0" err="1">
                <a:solidFill>
                  <a:schemeClr val="tx1"/>
                </a:solidFill>
                <a:latin typeface="+mn-ea"/>
              </a:rPr>
              <a:t>url</a:t>
            </a:r>
            <a:r>
              <a:rPr lang="en-US" altLang="ja-JP" b="1" dirty="0">
                <a:solidFill>
                  <a:schemeClr val="tx1"/>
                </a:solidFill>
                <a:latin typeface="+mn-ea"/>
              </a:rPr>
              <a:t>  </a:t>
            </a:r>
            <a:r>
              <a:rPr lang="en-US" altLang="ja-JP" b="1" dirty="0">
                <a:solidFill>
                  <a:schemeClr val="tx1"/>
                </a:solidFill>
                <a:latin typeface="+mn-ea"/>
                <a:hlinkClick r:id="rId4"/>
              </a:rPr>
              <a:t>http://kumiaizukuri.jimdo.com</a:t>
            </a:r>
            <a:endParaRPr lang="en-US" altLang="ja-JP" b="1" dirty="0">
              <a:solidFill>
                <a:schemeClr val="tx1"/>
              </a:solidFill>
              <a:latin typeface="+mn-ea"/>
            </a:endParaRPr>
          </a:p>
        </p:txBody>
      </p:sp>
      <p:sp>
        <p:nvSpPr>
          <p:cNvPr id="12" name="正方形/長方形 11"/>
          <p:cNvSpPr/>
          <p:nvPr/>
        </p:nvSpPr>
        <p:spPr>
          <a:xfrm>
            <a:off x="8940800" y="537029"/>
            <a:ext cx="39624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j-ea"/>
                <a:ea typeface="+mj-ea"/>
              </a:rPr>
              <a:t>Common</a:t>
            </a:r>
            <a:r>
              <a:rPr kumimoji="1" lang="ja-JP" altLang="en-US" b="1" dirty="0">
                <a:solidFill>
                  <a:schemeClr val="tx1"/>
                </a:solidFill>
                <a:latin typeface="+mj-ea"/>
                <a:ea typeface="+mj-ea"/>
              </a:rPr>
              <a:t> </a:t>
            </a:r>
            <a:r>
              <a:rPr kumimoji="1" lang="en-US" altLang="ja-JP" b="1" dirty="0">
                <a:solidFill>
                  <a:schemeClr val="tx1"/>
                </a:solidFill>
                <a:latin typeface="+mj-ea"/>
                <a:ea typeface="+mj-ea"/>
              </a:rPr>
              <a:t>Sense</a:t>
            </a:r>
            <a:r>
              <a:rPr kumimoji="1" lang="ja-JP" altLang="en-US" b="1" dirty="0">
                <a:solidFill>
                  <a:schemeClr val="tx1"/>
                </a:solidFill>
                <a:latin typeface="+mj-ea"/>
                <a:ea typeface="+mj-ea"/>
              </a:rPr>
              <a:t> </a:t>
            </a:r>
            <a:r>
              <a:rPr kumimoji="1" lang="en-US" altLang="ja-JP" b="1" dirty="0" err="1">
                <a:solidFill>
                  <a:schemeClr val="tx1"/>
                </a:solidFill>
                <a:latin typeface="+mj-ea"/>
                <a:ea typeface="+mj-ea"/>
              </a:rPr>
              <a:t>ryo</a:t>
            </a:r>
            <a:r>
              <a:rPr kumimoji="1" lang="ja-JP" altLang="en-US" b="1" dirty="0">
                <a:solidFill>
                  <a:schemeClr val="tx1"/>
                </a:solidFill>
                <a:latin typeface="+mj-ea"/>
                <a:ea typeface="+mj-ea"/>
              </a:rPr>
              <a:t>発信 </a:t>
            </a:r>
            <a:r>
              <a:rPr kumimoji="1" lang="en-US" altLang="ja-JP" dirty="0">
                <a:solidFill>
                  <a:schemeClr val="tx1"/>
                </a:solidFill>
              </a:rPr>
              <a:t>2017 .3 </a:t>
            </a:r>
            <a:endParaRPr kumimoji="1" lang="ja-JP" altLang="en-US" dirty="0">
              <a:solidFill>
                <a:schemeClr val="tx1"/>
              </a:solidFill>
            </a:endParaRPr>
          </a:p>
        </p:txBody>
      </p:sp>
      <p:sp>
        <p:nvSpPr>
          <p:cNvPr id="13" name="正方形/長方形 12"/>
          <p:cNvSpPr/>
          <p:nvPr/>
        </p:nvSpPr>
        <p:spPr>
          <a:xfrm>
            <a:off x="-3139969" y="4404424"/>
            <a:ext cx="3921365" cy="19304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3600" dirty="0">
                <a:latin typeface="ＭＳ Ｐゴシック" panose="020B0600070205080204" pitchFamily="50" charset="-128"/>
                <a:ea typeface="ＭＳ Ｐゴシック" panose="020B0600070205080204" pitchFamily="50" charset="-128"/>
              </a:rPr>
              <a:t>　</a:t>
            </a:r>
            <a:endParaRPr kumimoji="1" lang="en-US" altLang="ja-JP" sz="3600" dirty="0">
              <a:latin typeface="ＭＳ Ｐゴシック" panose="020B0600070205080204" pitchFamily="50" charset="-128"/>
              <a:ea typeface="ＭＳ Ｐゴシック" panose="020B0600070205080204" pitchFamily="50" charset="-128"/>
            </a:endParaRPr>
          </a:p>
          <a:p>
            <a:pPr algn="r"/>
            <a:r>
              <a:rPr kumimoji="1" lang="ja-JP" altLang="en-US" sz="3600" dirty="0">
                <a:latin typeface="ＭＳ Ｐゴシック" panose="020B0600070205080204" pitchFamily="50" charset="-128"/>
                <a:ea typeface="ＭＳ Ｐゴシック" panose="020B0600070205080204" pitchFamily="50" charset="-128"/>
              </a:rPr>
              <a:t>　　</a:t>
            </a:r>
            <a:endParaRPr kumimoji="1" lang="en-US" altLang="ja-JP" sz="3600" dirty="0">
              <a:latin typeface="ＭＳ Ｐゴシック" panose="020B0600070205080204" pitchFamily="50" charset="-128"/>
              <a:ea typeface="ＭＳ Ｐゴシック" panose="020B0600070205080204" pitchFamily="50" charset="-128"/>
            </a:endParaRPr>
          </a:p>
          <a:p>
            <a:pPr algn="r"/>
            <a:r>
              <a:rPr kumimoji="1" lang="ja-JP" altLang="en-US" sz="3600" dirty="0">
                <a:latin typeface="ＭＳ Ｐゴシック" panose="020B0600070205080204" pitchFamily="50" charset="-128"/>
                <a:ea typeface="ＭＳ Ｐゴシック" panose="020B0600070205080204" pitchFamily="50" charset="-128"/>
              </a:rPr>
              <a:t>　</a:t>
            </a:r>
            <a:endParaRPr kumimoji="1" lang="ja-JP" altLang="en-US" sz="360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4638148" y="4057830"/>
            <a:ext cx="3936892" cy="1630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ＭＳ Ｐゴシック" panose="020B0600070205080204" pitchFamily="50" charset="-128"/>
                <a:ea typeface="ＭＳ Ｐゴシック" panose="020B0600070205080204" pitchFamily="50" charset="-128"/>
              </a:rPr>
              <a:t>第</a:t>
            </a:r>
            <a:r>
              <a:rPr kumimoji="1" lang="en-US" altLang="ja-JP" sz="2800" dirty="0">
                <a:latin typeface="ＭＳ Ｐゴシック" panose="020B0600070205080204" pitchFamily="50" charset="-128"/>
                <a:ea typeface="ＭＳ Ｐゴシック" panose="020B0600070205080204" pitchFamily="50" charset="-128"/>
              </a:rPr>
              <a:t>4</a:t>
            </a:r>
            <a:r>
              <a:rPr kumimoji="1" lang="ja-JP" altLang="en-US" sz="2800" dirty="0">
                <a:latin typeface="ＭＳ Ｐゴシック" panose="020B0600070205080204" pitchFamily="50" charset="-128"/>
                <a:ea typeface="ＭＳ Ｐゴシック" panose="020B0600070205080204" pitchFamily="50" charset="-128"/>
              </a:rPr>
              <a:t>章</a:t>
            </a:r>
            <a:r>
              <a:rPr lang="ja-JP" altLang="en-US" sz="2800" dirty="0">
                <a:solidFill>
                  <a:schemeClr val="bg1"/>
                </a:solidFill>
                <a:latin typeface="ＭＳ Ｐゴシック" pitchFamily="50" charset="-128"/>
                <a:ea typeface="ＭＳ Ｐゴシック" pitchFamily="50" charset="-128"/>
              </a:rPr>
              <a:t>労働時間、休憩、</a:t>
            </a:r>
            <a:endParaRPr lang="en-US" altLang="ja-JP" sz="2800" dirty="0">
              <a:solidFill>
                <a:schemeClr val="bg1"/>
              </a:solidFill>
              <a:latin typeface="ＭＳ Ｐゴシック" pitchFamily="50" charset="-128"/>
              <a:ea typeface="ＭＳ Ｐゴシック" pitchFamily="50" charset="-128"/>
            </a:endParaRPr>
          </a:p>
          <a:p>
            <a:r>
              <a:rPr lang="ja-JP" altLang="en-US" sz="2800" dirty="0">
                <a:solidFill>
                  <a:schemeClr val="bg1"/>
                </a:solidFill>
                <a:latin typeface="ＭＳ Ｐゴシック" pitchFamily="50" charset="-128"/>
                <a:ea typeface="ＭＳ Ｐゴシック" pitchFamily="50" charset="-128"/>
              </a:rPr>
              <a:t>休日及び年次有給休暇</a:t>
            </a:r>
            <a:endParaRPr kumimoji="1" lang="ja-JP" altLang="en-US" sz="28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1700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7061" y="1468486"/>
            <a:ext cx="3193106" cy="5314701"/>
          </a:xfrm>
          <a:solidFill>
            <a:schemeClr val="bg1"/>
          </a:solidFill>
        </p:spPr>
        <p:txBody>
          <a:bodyPr>
            <a:noAutofit/>
          </a:bodyPr>
          <a:lstStyle/>
          <a:p>
            <a:pPr>
              <a:lnSpc>
                <a:spcPct val="100000"/>
              </a:lnSpc>
            </a:pPr>
            <a:r>
              <a:rPr lang="ja-JP" altLang="en-US" sz="1800" dirty="0">
                <a:solidFill>
                  <a:schemeClr val="tx1"/>
                </a:solidFill>
                <a:latin typeface="ＭＳ Ｐゴシック" panose="020B0600070205080204" pitchFamily="50" charset="-128"/>
                <a:ea typeface="ＭＳ Ｐゴシック" panose="020B0600070205080204" pitchFamily="50" charset="-128"/>
              </a:rPr>
              <a:t>「時間は</a:t>
            </a:r>
            <a:r>
              <a:rPr lang="ja-JP" altLang="ja-JP" sz="1800" dirty="0">
                <a:solidFill>
                  <a:schemeClr val="tx1"/>
                </a:solidFill>
                <a:latin typeface="ＭＳ Ｐゴシック" panose="020B0600070205080204" pitchFamily="50" charset="-128"/>
                <a:ea typeface="ＭＳ Ｐゴシック" panose="020B0600070205080204" pitchFamily="50" charset="-128"/>
              </a:rPr>
              <a:t>人間の発達の場である。いかなる自由な時間を持たない者、睡眠や食事などによる単なる生理的中断を除いて、その全生涯が資本家のための労働に吸い取られている人間は、役畜にも劣る。彼は単に他人の富を生産するための機械にすぎないのであり、体は壊され、心は荒れ果てる。だが、近代産業の全歴史が示しているように、資本は、阻止されないかぎり、しゃにむに休むことなく労働者階級全体をまさにこのような最大限の荒廃状態に投げ込むことだろう」</a:t>
            </a:r>
            <a:r>
              <a:rPr lang="ja-JP" altLang="en-US" sz="1800" dirty="0">
                <a:solidFill>
                  <a:schemeClr val="tx1"/>
                </a:solidFill>
              </a:rPr>
              <a:t> </a:t>
            </a:r>
            <a:br>
              <a:rPr lang="en-US" altLang="ja-JP" sz="1800" dirty="0">
                <a:solidFill>
                  <a:schemeClr val="tx1"/>
                </a:solidFill>
              </a:rPr>
            </a:br>
            <a:r>
              <a:rPr lang="ja-JP" altLang="en-US" sz="1800" dirty="0">
                <a:solidFill>
                  <a:schemeClr val="tx1"/>
                </a:solidFill>
              </a:rPr>
              <a:t>　</a:t>
            </a:r>
            <a:br>
              <a:rPr lang="en-US" altLang="ja-JP" sz="1800" dirty="0">
                <a:solidFill>
                  <a:schemeClr val="tx1"/>
                </a:solidFill>
              </a:rPr>
            </a:br>
            <a:r>
              <a:rPr lang="ja-JP" altLang="en-US" sz="1800" dirty="0">
                <a:solidFill>
                  <a:schemeClr val="tx1"/>
                </a:solidFill>
              </a:rPr>
              <a:t>（「賃金、価格および利潤）</a:t>
            </a:r>
            <a:endParaRPr kumimoji="1" lang="ja-JP" altLang="en-US" sz="18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3940234" y="3043742"/>
            <a:ext cx="8678486" cy="2007412"/>
          </a:xfrm>
          <a:noFill/>
          <a:ln w="3175">
            <a:solidFill>
              <a:schemeClr val="tx1"/>
            </a:solidFill>
          </a:ln>
        </p:spPr>
        <p:txBody>
          <a:bodyPr>
            <a:normAutofit/>
          </a:bodyPr>
          <a:lstStyle/>
          <a:p>
            <a:pPr marL="0"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第</a:t>
            </a:r>
            <a:r>
              <a:rPr lang="en-US" altLang="ja-JP" sz="2400" dirty="0">
                <a:solidFill>
                  <a:schemeClr val="tx1"/>
                </a:solidFill>
                <a:latin typeface="ＭＳ Ｐゴシック" panose="020B0600070205080204" pitchFamily="50" charset="-128"/>
                <a:ea typeface="ＭＳ Ｐゴシック" panose="020B0600070205080204" pitchFamily="50" charset="-128"/>
              </a:rPr>
              <a:t>32</a:t>
            </a:r>
            <a:r>
              <a:rPr lang="ja-JP" altLang="en-US" sz="2400" dirty="0">
                <a:solidFill>
                  <a:schemeClr val="tx1"/>
                </a:solidFill>
                <a:latin typeface="ＭＳ Ｐゴシック" panose="020B0600070205080204" pitchFamily="50" charset="-128"/>
                <a:ea typeface="ＭＳ Ｐゴシック" panose="020B0600070205080204" pitchFamily="50" charset="-128"/>
              </a:rPr>
              <a:t>条（労働時間）</a:t>
            </a:r>
            <a:r>
              <a:rPr lang="ja-JP" altLang="ja-JP" sz="2400" dirty="0">
                <a:solidFill>
                  <a:schemeClr val="tx1"/>
                </a:solidFill>
                <a:latin typeface="ＭＳ Ｐゴシック" panose="020B0600070205080204" pitchFamily="50" charset="-128"/>
                <a:ea typeface="ＭＳ Ｐゴシック" panose="020B0600070205080204" pitchFamily="50" charset="-128"/>
              </a:rPr>
              <a:t>使用者は労働者に、休憩時間を除き</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週間について</a:t>
            </a:r>
            <a:r>
              <a:rPr lang="en-US" altLang="ja-JP" sz="2400" dirty="0">
                <a:solidFill>
                  <a:schemeClr val="tx1"/>
                </a:solidFill>
                <a:latin typeface="ＭＳ Ｐゴシック" panose="020B0600070205080204" pitchFamily="50" charset="-128"/>
                <a:ea typeface="ＭＳ Ｐゴシック" panose="020B0600070205080204" pitchFamily="50" charset="-128"/>
              </a:rPr>
              <a:t>40</a:t>
            </a:r>
            <a:r>
              <a:rPr lang="ja-JP" altLang="ja-JP" sz="2400" dirty="0">
                <a:solidFill>
                  <a:schemeClr val="tx1"/>
                </a:solidFill>
                <a:latin typeface="ＭＳ Ｐゴシック" panose="020B0600070205080204" pitchFamily="50" charset="-128"/>
                <a:ea typeface="ＭＳ Ｐゴシック" panose="020B0600070205080204" pitchFamily="50" charset="-128"/>
              </a:rPr>
              <a:t>時間を超えて、労働させてはならない。</a:t>
            </a:r>
          </a:p>
          <a:p>
            <a:pPr marL="0" indent="0">
              <a:buNone/>
            </a:pPr>
            <a:r>
              <a:rPr lang="en-US" altLang="ja-JP" sz="2400" b="1" dirty="0">
                <a:solidFill>
                  <a:schemeClr val="tx1"/>
                </a:solidFill>
                <a:latin typeface="ＭＳ Ｐゴシック" panose="020B0600070205080204" pitchFamily="50" charset="-128"/>
                <a:ea typeface="ＭＳ Ｐゴシック" panose="020B0600070205080204" pitchFamily="50" charset="-128"/>
              </a:rPr>
              <a:t>2 </a:t>
            </a:r>
            <a:r>
              <a:rPr lang="ja-JP" altLang="ja-JP" sz="2400" dirty="0">
                <a:solidFill>
                  <a:schemeClr val="tx1"/>
                </a:solidFill>
                <a:latin typeface="ＭＳ Ｐゴシック" panose="020B0600070205080204" pitchFamily="50" charset="-128"/>
                <a:ea typeface="ＭＳ Ｐゴシック" panose="020B0600070205080204" pitchFamily="50" charset="-128"/>
              </a:rPr>
              <a:t>使用者は</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週間の各日については、労働者に休憩時間を除き</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日について</a:t>
            </a:r>
            <a:r>
              <a:rPr lang="en-US" altLang="ja-JP" sz="2400" dirty="0">
                <a:solidFill>
                  <a:schemeClr val="tx1"/>
                </a:solidFill>
                <a:latin typeface="ＭＳ Ｐゴシック" panose="020B0600070205080204" pitchFamily="50" charset="-128"/>
                <a:ea typeface="ＭＳ Ｐゴシック" panose="020B0600070205080204" pitchFamily="50" charset="-128"/>
              </a:rPr>
              <a:t>8</a:t>
            </a:r>
            <a:r>
              <a:rPr lang="ja-JP" altLang="ja-JP" sz="2400" dirty="0">
                <a:solidFill>
                  <a:schemeClr val="tx1"/>
                </a:solidFill>
                <a:latin typeface="ＭＳ Ｐゴシック" panose="020B0600070205080204" pitchFamily="50" charset="-128"/>
                <a:ea typeface="ＭＳ Ｐゴシック" panose="020B0600070205080204" pitchFamily="50" charset="-128"/>
              </a:rPr>
              <a:t>時間を超えて労働させてはならない。</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448887" y="565265"/>
            <a:ext cx="2909455" cy="698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ＭＳ Ｐゴシック" panose="020B0600070205080204" pitchFamily="50" charset="-128"/>
                <a:ea typeface="ＭＳ Ｐゴシック" panose="020B0600070205080204" pitchFamily="50" charset="-128"/>
              </a:rPr>
              <a:t>第</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4</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章　労働時間</a:t>
            </a:r>
          </a:p>
        </p:txBody>
      </p:sp>
      <p:sp>
        <p:nvSpPr>
          <p:cNvPr id="5" name="正方形/長方形 4"/>
          <p:cNvSpPr/>
          <p:nvPr/>
        </p:nvSpPr>
        <p:spPr>
          <a:xfrm>
            <a:off x="3923611" y="6783188"/>
            <a:ext cx="8595357" cy="2135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   元来労働者保護立法は、労働時間制限をその中心課題としてきた。労基法</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における労働時間に関する規定も、また、</a:t>
            </a:r>
            <a:r>
              <a:rPr lang="en-US" altLang="ja-JP" sz="2000" dirty="0">
                <a:solidFill>
                  <a:schemeClr val="tx1"/>
                </a:solidFill>
                <a:latin typeface="ＭＳ Ｐゴシック" panose="020B0600070205080204" pitchFamily="50" charset="-128"/>
                <a:ea typeface="ＭＳ Ｐゴシック" panose="020B0600070205080204" pitchFamily="50" charset="-128"/>
              </a:rPr>
              <a:t>8</a:t>
            </a:r>
            <a:r>
              <a:rPr lang="ja-JP" altLang="en-US" sz="2000" dirty="0">
                <a:solidFill>
                  <a:schemeClr val="tx1"/>
                </a:solidFill>
                <a:latin typeface="ＭＳ Ｐゴシック" panose="020B0600070205080204" pitchFamily="50" charset="-128"/>
                <a:ea typeface="ＭＳ Ｐゴシック" panose="020B0600070205080204" pitchFamily="50" charset="-128"/>
              </a:rPr>
              <a:t>時間労働制という形で、労働時間の</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制限を図ったものと</a:t>
            </a:r>
            <a:r>
              <a:rPr lang="ja-JP" altLang="en-US" sz="2000" dirty="0" err="1">
                <a:solidFill>
                  <a:schemeClr val="tx1"/>
                </a:solidFill>
                <a:latin typeface="ＭＳ Ｐゴシック" panose="020B0600070205080204" pitchFamily="50" charset="-128"/>
                <a:ea typeface="ＭＳ Ｐゴシック" panose="020B0600070205080204" pitchFamily="50" charset="-128"/>
              </a:rPr>
              <a:t>いい得るの</a:t>
            </a:r>
            <a:r>
              <a:rPr lang="ja-JP" altLang="en-US" sz="2000" dirty="0">
                <a:solidFill>
                  <a:schemeClr val="tx1"/>
                </a:solidFill>
                <a:latin typeface="ＭＳ Ｐゴシック" panose="020B0600070205080204" pitchFamily="50" charset="-128"/>
                <a:ea typeface="ＭＳ Ｐゴシック" panose="020B0600070205080204" pitchFamily="50" charset="-128"/>
              </a:rPr>
              <a:t>あるが、この原則的なあり方に対し、例外的規</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定が余りも多く、労働時間の変形（</a:t>
            </a:r>
            <a:r>
              <a:rPr lang="en-US" altLang="ja-JP" sz="2000" dirty="0">
                <a:solidFill>
                  <a:schemeClr val="tx1"/>
                </a:solidFill>
                <a:latin typeface="ＭＳ Ｐゴシック" panose="020B0600070205080204" pitchFamily="50" charset="-128"/>
                <a:ea typeface="ＭＳ Ｐゴシック" panose="020B0600070205080204" pitchFamily="50" charset="-128"/>
              </a:rPr>
              <a:t>32Ⅱ)</a:t>
            </a:r>
            <a:r>
              <a:rPr lang="ja-JP" altLang="en-US" sz="2000" dirty="0" err="1">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時間外労働</a:t>
            </a:r>
            <a:r>
              <a:rPr lang="en-US" altLang="ja-JP" sz="2000" dirty="0">
                <a:solidFill>
                  <a:schemeClr val="tx1"/>
                </a:solidFill>
                <a:latin typeface="ＭＳ Ｐゴシック" panose="020B0600070205080204" pitchFamily="50" charset="-128"/>
                <a:ea typeface="ＭＳ Ｐゴシック" panose="020B0600070205080204" pitchFamily="50" charset="-128"/>
              </a:rPr>
              <a:t>(33Ⅰ</a:t>
            </a:r>
            <a:r>
              <a:rPr lang="ja-JP" altLang="en-US" sz="2000" dirty="0" err="1">
                <a:solidFill>
                  <a:schemeClr val="tx1"/>
                </a:solidFill>
                <a:latin typeface="ＭＳ Ｐゴシック" panose="020B0600070205080204" pitchFamily="50" charset="-128"/>
                <a:ea typeface="ＭＳ Ｐゴシック" panose="020B0600070205080204" pitchFamily="50" charset="-128"/>
              </a:rPr>
              <a:t>、</a:t>
            </a:r>
            <a:r>
              <a:rPr lang="en-US" altLang="ja-JP" sz="2000" dirty="0">
                <a:solidFill>
                  <a:schemeClr val="tx1"/>
                </a:solidFill>
                <a:latin typeface="ＭＳ Ｐゴシック" panose="020B0600070205080204" pitchFamily="50" charset="-128"/>
                <a:ea typeface="ＭＳ Ｐゴシック" panose="020B0600070205080204" pitchFamily="50" charset="-128"/>
              </a:rPr>
              <a:t>36)</a:t>
            </a:r>
            <a:r>
              <a:rPr lang="ja-JP" altLang="en-US" sz="2000" dirty="0" err="1">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労働時間の</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命令による延長</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40)</a:t>
            </a:r>
            <a:r>
              <a:rPr lang="ja-JP" altLang="en-US" sz="2000" dirty="0">
                <a:solidFill>
                  <a:schemeClr val="tx1"/>
                </a:solidFill>
                <a:latin typeface="ＭＳ Ｐゴシック" panose="020B0600070205080204" pitchFamily="50" charset="-128"/>
                <a:ea typeface="ＭＳ Ｐゴシック" panose="020B0600070205080204" pitchFamily="50" charset="-128"/>
              </a:rPr>
              <a:t>などの措置により</a:t>
            </a:r>
            <a:r>
              <a:rPr lang="ja-JP" altLang="en-US" sz="2000" u="sng" dirty="0">
                <a:solidFill>
                  <a:schemeClr val="tx1"/>
                </a:solidFill>
                <a:latin typeface="ＭＳ Ｐゴシック" panose="020B0600070205080204" pitchFamily="50" charset="-128"/>
                <a:ea typeface="ＭＳ Ｐゴシック" panose="020B0600070205080204" pitchFamily="50" charset="-128"/>
              </a:rPr>
              <a:t>制度的意義が著しく薄れている</a:t>
            </a:r>
            <a:r>
              <a:rPr lang="ja-JP" altLang="en-US" sz="2000" dirty="0">
                <a:solidFill>
                  <a:schemeClr val="tx1"/>
                </a:solidFill>
                <a:latin typeface="ＭＳ Ｐゴシック" panose="020B0600070205080204" pitchFamily="50" charset="-128"/>
                <a:ea typeface="ＭＳ Ｐゴシック" panose="020B0600070205080204" pitchFamily="50" charset="-128"/>
              </a:rPr>
              <a:t>といわな</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ja-JP" altLang="en-US" sz="2000" dirty="0">
                <a:solidFill>
                  <a:schemeClr val="tx1"/>
                </a:solidFill>
                <a:latin typeface="ＭＳ Ｐゴシック" panose="020B0600070205080204" pitchFamily="50" charset="-128"/>
                <a:ea typeface="ＭＳ Ｐゴシック" panose="020B0600070205080204" pitchFamily="50" charset="-128"/>
              </a:rPr>
              <a:t>ければならない。   </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228600" indent="-228600"/>
            <a:r>
              <a:rPr lang="en-US" altLang="ja-JP" sz="2000"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solidFill>
                  <a:schemeClr val="tx1"/>
                </a:solidFill>
                <a:latin typeface="ＭＳ Ｐゴシック" panose="020B0600070205080204" pitchFamily="50" charset="-128"/>
                <a:ea typeface="ＭＳ Ｐゴシック" panose="020B0600070205080204" pitchFamily="50" charset="-128"/>
              </a:rPr>
              <a:t>  　　　　　 （詳解・法学便覧</a:t>
            </a:r>
            <a:r>
              <a:rPr lang="en-US" altLang="ja-JP" sz="2000" dirty="0">
                <a:solidFill>
                  <a:schemeClr val="tx1"/>
                </a:solidFill>
                <a:latin typeface="ＭＳ Ｐゴシック" panose="020B0600070205080204" pitchFamily="50" charset="-128"/>
                <a:ea typeface="ＭＳ Ｐゴシック" panose="020B0600070205080204" pitchFamily="50" charset="-128"/>
              </a:rPr>
              <a:t>24</a:t>
            </a:r>
            <a:r>
              <a:rPr lang="ja-JP" altLang="en-US" sz="2000" dirty="0">
                <a:solidFill>
                  <a:schemeClr val="tx1"/>
                </a:solidFill>
                <a:latin typeface="ＭＳ Ｐゴシック" panose="020B0600070205080204" pitchFamily="50" charset="-128"/>
                <a:ea typeface="ＭＳ Ｐゴシック" panose="020B0600070205080204" pitchFamily="50" charset="-128"/>
              </a:rPr>
              <a:t>　「労働基準法改訂版」評論社、</a:t>
            </a:r>
            <a:r>
              <a:rPr lang="ja-JP" altLang="en-US" sz="2000" u="sng" dirty="0">
                <a:solidFill>
                  <a:schemeClr val="tx1"/>
                </a:solidFill>
                <a:latin typeface="ＭＳ Ｐゴシック" panose="020B0600070205080204" pitchFamily="50" charset="-128"/>
                <a:ea typeface="ＭＳ Ｐゴシック" panose="020B0600070205080204" pitchFamily="50" charset="-128"/>
              </a:rPr>
              <a:t>昭和</a:t>
            </a:r>
            <a:r>
              <a:rPr lang="en-US" altLang="ja-JP" sz="2000" u="sng" dirty="0">
                <a:solidFill>
                  <a:schemeClr val="tx1"/>
                </a:solidFill>
                <a:latin typeface="ＭＳ Ｐゴシック" panose="020B0600070205080204" pitchFamily="50" charset="-128"/>
                <a:ea typeface="ＭＳ Ｐゴシック" panose="020B0600070205080204" pitchFamily="50" charset="-128"/>
              </a:rPr>
              <a:t>32</a:t>
            </a:r>
            <a:r>
              <a:rPr lang="ja-JP" altLang="en-US" sz="2000" u="sng" dirty="0">
                <a:solidFill>
                  <a:schemeClr val="tx1"/>
                </a:solidFill>
                <a:latin typeface="ＭＳ Ｐゴシック" panose="020B0600070205080204" pitchFamily="50" charset="-128"/>
                <a:ea typeface="ＭＳ Ｐゴシック" panose="020B0600070205080204" pitchFamily="50" charset="-128"/>
              </a:rPr>
              <a:t>年初版</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3923612" y="5339757"/>
            <a:ext cx="8678486" cy="118040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   労働基準法は戦前の「請負労働」から「時間労働」を基本とする考え方への転換である。</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時間労働制は進歩である。</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時間労働制の「変更（変形）」と「例外」は後進制である。　　　　　　　　　　（「労働基準法の話」、松岡三郎、労旬新書）</a:t>
            </a:r>
          </a:p>
        </p:txBody>
      </p:sp>
      <p:sp>
        <p:nvSpPr>
          <p:cNvPr id="7" name="正方形/長方形 6"/>
          <p:cNvSpPr/>
          <p:nvPr/>
        </p:nvSpPr>
        <p:spPr>
          <a:xfrm>
            <a:off x="3940234" y="914400"/>
            <a:ext cx="8678486" cy="2044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spcBef>
                <a:spcPts val="0"/>
              </a:spcBef>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　 私の「第</a:t>
            </a:r>
            <a:r>
              <a:rPr lang="en-US" altLang="ja-JP" sz="2000" dirty="0">
                <a:solidFill>
                  <a:schemeClr val="tx1"/>
                </a:solidFill>
                <a:latin typeface="ＭＳ Ｐゴシック" panose="020B0600070205080204" pitchFamily="50" charset="-128"/>
                <a:ea typeface="ＭＳ Ｐゴシック" panose="020B0600070205080204" pitchFamily="50" charset="-128"/>
              </a:rPr>
              <a:t>4</a:t>
            </a:r>
            <a:r>
              <a:rPr lang="ja-JP" altLang="en-US" sz="2000" dirty="0">
                <a:solidFill>
                  <a:schemeClr val="tx1"/>
                </a:solidFill>
                <a:latin typeface="ＭＳ Ｐゴシック" panose="020B0600070205080204" pitchFamily="50" charset="-128"/>
                <a:ea typeface="ＭＳ Ｐゴシック" panose="020B0600070205080204" pitchFamily="50" charset="-128"/>
              </a:rPr>
              <a:t>章　労働時間」の学習は、「マルクスは労働時間を最も重視した」「労働時間は資本と労働者の攻防の中心である」「労働時間は人間としての生活のあり方にかかわる」（不破哲三）という指摘に導かれています。同時に、労働相談を通じて感じている、若い労働者の労働時間に対する権利意識があまりにも乏しい現実に対する、変革のためのサポートです。</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明朝" pitchFamily="18" charset="-128"/>
              <a:ea typeface="ＭＳ Ｐ明朝" pitchFamily="18" charset="-128"/>
            </a:endParaRPr>
          </a:p>
        </p:txBody>
      </p:sp>
      <p:sp>
        <p:nvSpPr>
          <p:cNvPr id="9" name="スライド番号プレースホルダー 8"/>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70535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fontScale="90000"/>
          </a:bodyPr>
          <a:lstStyle/>
          <a:p>
            <a:pPr>
              <a:lnSpc>
                <a:spcPct val="100000"/>
              </a:lnSpc>
            </a:pP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江戸時代の時間</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・日の出から日没を基準に昼、夜を</a:t>
            </a:r>
            <a:r>
              <a:rPr lang="en-US" altLang="ja-JP" sz="2000" dirty="0">
                <a:solidFill>
                  <a:schemeClr val="tx1"/>
                </a:solidFill>
                <a:latin typeface="ＭＳ Ｐゴシック" panose="020B0600070205080204" pitchFamily="50" charset="-128"/>
                <a:ea typeface="ＭＳ Ｐゴシック" panose="020B0600070205080204" pitchFamily="50" charset="-128"/>
              </a:rPr>
              <a:t>6</a:t>
            </a:r>
            <a:r>
              <a:rPr lang="ja-JP" altLang="en-US" sz="2000" dirty="0">
                <a:solidFill>
                  <a:schemeClr val="tx1"/>
                </a:solidFill>
                <a:latin typeface="ＭＳ Ｐゴシック" panose="020B0600070205080204" pitchFamily="50" charset="-128"/>
                <a:ea typeface="ＭＳ Ｐゴシック" panose="020B0600070205080204" pitchFamily="50" charset="-128"/>
              </a:rPr>
              <a:t>等分した。単位を一　（いっとき） とし</a:t>
            </a:r>
            <a:r>
              <a:rPr lang="en-US" altLang="ja-JP" sz="2000" dirty="0">
                <a:solidFill>
                  <a:schemeClr val="tx1"/>
                </a:solidFill>
                <a:latin typeface="ＭＳ Ｐゴシック" panose="020B0600070205080204" pitchFamily="50" charset="-128"/>
                <a:ea typeface="ＭＳ Ｐゴシック" panose="020B0600070205080204" pitchFamily="50" charset="-128"/>
              </a:rPr>
              <a:t>12</a:t>
            </a:r>
            <a:r>
              <a:rPr lang="ja-JP" altLang="en-US" sz="2000" dirty="0">
                <a:solidFill>
                  <a:schemeClr val="tx1"/>
                </a:solidFill>
                <a:latin typeface="ＭＳ Ｐゴシック" panose="020B0600070205080204" pitchFamily="50" charset="-128"/>
                <a:ea typeface="ＭＳ Ｐゴシック" panose="020B0600070205080204" pitchFamily="50" charset="-128"/>
              </a:rPr>
              <a:t>干支を割り振った。最小単位は「四半刻」（</a:t>
            </a:r>
            <a:r>
              <a:rPr lang="en-US" altLang="ja-JP" sz="2000" dirty="0">
                <a:solidFill>
                  <a:schemeClr val="tx1"/>
                </a:solidFill>
                <a:latin typeface="ＭＳ Ｐゴシック" panose="020B0600070205080204" pitchFamily="50" charset="-128"/>
                <a:ea typeface="ＭＳ Ｐゴシック" panose="020B0600070205080204" pitchFamily="50" charset="-128"/>
              </a:rPr>
              <a:t>30</a:t>
            </a:r>
            <a:r>
              <a:rPr lang="ja-JP" altLang="en-US" sz="2000" dirty="0">
                <a:solidFill>
                  <a:schemeClr val="tx1"/>
                </a:solidFill>
                <a:latin typeface="ＭＳ Ｐゴシック" panose="020B0600070205080204" pitchFamily="50" charset="-128"/>
                <a:ea typeface="ＭＳ Ｐゴシック" panose="020B0600070205080204" pitchFamily="50" charset="-128"/>
              </a:rPr>
              <a:t>分）で分や秒の観念はなかった。</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a:t>
            </a:r>
            <a:r>
              <a:rPr lang="en-US" altLang="ja-JP" sz="2000" dirty="0">
                <a:solidFill>
                  <a:schemeClr val="tx1"/>
                </a:solidFill>
                <a:latin typeface="ＭＳ Ｐゴシック" panose="020B0600070205080204" pitchFamily="50" charset="-128"/>
                <a:ea typeface="ＭＳ Ｐゴシック" panose="020B0600070205080204" pitchFamily="50" charset="-128"/>
              </a:rPr>
              <a:t>2</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時間を</a:t>
            </a:r>
            <a:r>
              <a:rPr lang="en-US" altLang="ja-JP" sz="2000" dirty="0">
                <a:solidFill>
                  <a:schemeClr val="tx1"/>
                </a:solidFill>
                <a:latin typeface="ＭＳ Ｐゴシック" panose="020B0600070205080204" pitchFamily="50" charset="-128"/>
                <a:ea typeface="ＭＳ Ｐゴシック" panose="020B0600070205080204" pitchFamily="50" charset="-128"/>
              </a:rPr>
              <a:t>4</a:t>
            </a:r>
            <a:r>
              <a:rPr lang="ja-JP" altLang="en-US" sz="2000" dirty="0" err="1">
                <a:solidFill>
                  <a:schemeClr val="tx1"/>
                </a:solidFill>
                <a:latin typeface="ＭＳ Ｐゴシック" panose="020B0600070205080204" pitchFamily="50" charset="-128"/>
                <a:ea typeface="ＭＳ Ｐゴシック" panose="020B0600070205080204" pitchFamily="50" charset="-128"/>
              </a:rPr>
              <a:t>っに</a:t>
            </a:r>
            <a:r>
              <a:rPr lang="ja-JP" altLang="en-US" sz="2000" dirty="0">
                <a:solidFill>
                  <a:schemeClr val="tx1"/>
                </a:solidFill>
                <a:latin typeface="ＭＳ Ｐゴシック" panose="020B0600070205080204" pitchFamily="50" charset="-128"/>
                <a:ea typeface="ＭＳ Ｐゴシック" panose="020B0600070205080204" pitchFamily="50" charset="-128"/>
              </a:rPr>
              <a:t>わけて一つ時、二つ時、三つ時、四つ時といった。</a:t>
            </a: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　「草木も眠る丑三つ時」は</a:t>
            </a:r>
            <a:r>
              <a:rPr lang="en-US" altLang="ja-JP" sz="2000" dirty="0">
                <a:solidFill>
                  <a:schemeClr val="tx1"/>
                </a:solidFill>
                <a:latin typeface="ＭＳ Ｐゴシック" panose="020B0600070205080204" pitchFamily="50" charset="-128"/>
                <a:ea typeface="ＭＳ Ｐゴシック" panose="020B0600070205080204" pitchFamily="50" charset="-128"/>
              </a:rPr>
              <a:t>2</a:t>
            </a:r>
            <a:r>
              <a:rPr lang="ja-JP" altLang="en-US" sz="2000" dirty="0">
                <a:solidFill>
                  <a:schemeClr val="tx1"/>
                </a:solidFill>
                <a:latin typeface="ＭＳ Ｐゴシック" panose="020B0600070205080204" pitchFamily="50" charset="-128"/>
                <a:ea typeface="ＭＳ Ｐゴシック" panose="020B0600070205080204" pitchFamily="50" charset="-128"/>
              </a:rPr>
              <a:t>時から</a:t>
            </a:r>
            <a:r>
              <a:rPr lang="en-US" altLang="ja-JP" sz="2000" dirty="0">
                <a:solidFill>
                  <a:schemeClr val="tx1"/>
                </a:solidFill>
                <a:latin typeface="ＭＳ Ｐゴシック" panose="020B0600070205080204" pitchFamily="50" charset="-128"/>
                <a:ea typeface="ＭＳ Ｐゴシック" panose="020B0600070205080204" pitchFamily="50" charset="-128"/>
              </a:rPr>
              <a:t>2</a:t>
            </a:r>
            <a:r>
              <a:rPr lang="ja-JP" altLang="en-US" sz="2000" dirty="0">
                <a:solidFill>
                  <a:schemeClr val="tx1"/>
                </a:solidFill>
                <a:latin typeface="ＭＳ Ｐゴシック" panose="020B0600070205080204" pitchFamily="50" charset="-128"/>
                <a:ea typeface="ＭＳ Ｐゴシック" panose="020B0600070205080204" pitchFamily="50" charset="-128"/>
              </a:rPr>
              <a:t>時半である。</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文明開化で太陽暦を導入</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・明治</a:t>
            </a:r>
            <a:r>
              <a:rPr lang="en-US" altLang="ja-JP" sz="2000" dirty="0">
                <a:solidFill>
                  <a:schemeClr val="tx1"/>
                </a:solidFill>
                <a:latin typeface="ＭＳ Ｐゴシック" panose="020B0600070205080204" pitchFamily="50" charset="-128"/>
                <a:ea typeface="ＭＳ Ｐゴシック" panose="020B0600070205080204" pitchFamily="50" charset="-128"/>
              </a:rPr>
              <a:t>7</a:t>
            </a:r>
            <a:r>
              <a:rPr lang="ja-JP" altLang="en-US" sz="2000" dirty="0">
                <a:solidFill>
                  <a:schemeClr val="tx1"/>
                </a:solidFill>
                <a:latin typeface="ＭＳ Ｐゴシック" panose="020B0600070205080204" pitchFamily="50" charset="-128"/>
                <a:ea typeface="ＭＳ Ｐゴシック" panose="020B0600070205080204" pitchFamily="50" charset="-128"/>
              </a:rPr>
              <a:t>年、国家祝日を制定。 旧慣にもとづく祭礼や農休日を減らし、富国の勤勉が強いられる。</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・明治</a:t>
            </a:r>
            <a:r>
              <a:rPr lang="en-US" altLang="ja-JP" sz="2000" dirty="0">
                <a:solidFill>
                  <a:schemeClr val="tx1"/>
                </a:solidFill>
                <a:latin typeface="ＭＳ Ｐゴシック" panose="020B0600070205080204" pitchFamily="50" charset="-128"/>
                <a:ea typeface="ＭＳ Ｐゴシック" panose="020B0600070205080204" pitchFamily="50" charset="-128"/>
              </a:rPr>
              <a:t>8</a:t>
            </a:r>
            <a:r>
              <a:rPr lang="ja-JP" altLang="en-US" sz="2000" dirty="0">
                <a:solidFill>
                  <a:schemeClr val="tx1"/>
                </a:solidFill>
                <a:latin typeface="ＭＳ Ｐゴシック" panose="020B0600070205080204" pitchFamily="50" charset="-128"/>
                <a:ea typeface="ＭＳ Ｐゴシック" panose="020B0600070205080204" pitchFamily="50" charset="-128"/>
              </a:rPr>
              <a:t>年、官庁が日曜休日。</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・明治</a:t>
            </a:r>
            <a:r>
              <a:rPr lang="en-US" altLang="ja-JP" sz="2000" dirty="0">
                <a:solidFill>
                  <a:schemeClr val="tx1"/>
                </a:solidFill>
                <a:latin typeface="ＭＳ Ｐゴシック" panose="020B0600070205080204" pitchFamily="50" charset="-128"/>
                <a:ea typeface="ＭＳ Ｐゴシック" panose="020B0600070205080204" pitchFamily="50" charset="-128"/>
              </a:rPr>
              <a:t>10</a:t>
            </a:r>
            <a:r>
              <a:rPr lang="ja-JP" altLang="en-US" sz="2000" dirty="0">
                <a:solidFill>
                  <a:schemeClr val="tx1"/>
                </a:solidFill>
                <a:latin typeface="ＭＳ Ｐゴシック" panose="020B0600070205080204" pitchFamily="50" charset="-128"/>
                <a:ea typeface="ＭＳ Ｐゴシック" panose="020B0600070205080204" pitchFamily="50" charset="-128"/>
              </a:rPr>
              <a:t>年、官庁の土曜半休。</a:t>
            </a: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br>
              <a:rPr kumimoji="1" lang="en-US" altLang="ja-JP" sz="2000" dirty="0">
                <a:solidFill>
                  <a:schemeClr val="tx1"/>
                </a:solidFill>
              </a:rPr>
            </a:br>
            <a:endParaRPr kumimoji="1" lang="ja-JP" altLang="en-US" sz="2000"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629837560"/>
              </p:ext>
            </p:extLst>
          </p:nvPr>
        </p:nvGraphicFramePr>
        <p:xfrm>
          <a:off x="4057470" y="1784561"/>
          <a:ext cx="8528860" cy="7162832"/>
        </p:xfrm>
        <a:graphic>
          <a:graphicData uri="http://schemas.openxmlformats.org/drawingml/2006/table">
            <a:tbl>
              <a:tblPr firstRow="1" bandRow="1">
                <a:tableStyleId>{073A0DAA-6AF3-43AB-8588-CEC1D06C72B9}</a:tableStyleId>
              </a:tblPr>
              <a:tblGrid>
                <a:gridCol w="897776">
                  <a:extLst>
                    <a:ext uri="{9D8B030D-6E8A-4147-A177-3AD203B41FA5}">
                      <a16:colId xmlns:a16="http://schemas.microsoft.com/office/drawing/2014/main" val="2094910317"/>
                    </a:ext>
                  </a:extLst>
                </a:gridCol>
                <a:gridCol w="7631084">
                  <a:extLst>
                    <a:ext uri="{9D8B030D-6E8A-4147-A177-3AD203B41FA5}">
                      <a16:colId xmlns:a16="http://schemas.microsoft.com/office/drawing/2014/main" val="4124476899"/>
                    </a:ext>
                  </a:extLst>
                </a:gridCol>
              </a:tblGrid>
              <a:tr h="483874">
                <a:tc>
                  <a:txBody>
                    <a:bodyPr/>
                    <a:lstStyle/>
                    <a:p>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ja-JP" altLang="en-US" sz="1800" b="1" dirty="0"/>
                        <a:t>労働時間のメモリアル</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75906503"/>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rPr>
                        <a:t>1802</a:t>
                      </a:r>
                      <a:r>
                        <a:rPr kumimoji="1" lang="ja-JP" altLang="en-US" sz="1800" dirty="0">
                          <a:latin typeface="ＭＳ Ｐゴシック" panose="020B0600070205080204" pitchFamily="50" charset="-128"/>
                          <a:ea typeface="ＭＳ Ｐゴシック" panose="020B0600070205080204" pitchFamily="50" charset="-128"/>
                        </a:rPr>
                        <a:t>年</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800" dirty="0">
                          <a:latin typeface="ＭＳ Ｐゴシック" panose="020B0600070205080204" pitchFamily="50" charset="-128"/>
                          <a:ea typeface="ＭＳ Ｐゴシック" panose="020B0600070205080204" pitchFamily="50" charset="-128"/>
                        </a:rPr>
                        <a:t>イギリス　「徒弟の保健及風紀に関する法律」で</a:t>
                      </a:r>
                      <a:r>
                        <a:rPr kumimoji="1" lang="en-US" altLang="ja-JP" sz="1800" dirty="0">
                          <a:latin typeface="ＭＳ Ｐゴシック" panose="020B0600070205080204" pitchFamily="50" charset="-128"/>
                          <a:ea typeface="ＭＳ Ｐゴシック" panose="020B0600070205080204" pitchFamily="50" charset="-128"/>
                        </a:rPr>
                        <a:t>12</a:t>
                      </a:r>
                      <a:r>
                        <a:rPr kumimoji="1" lang="ja-JP" altLang="en-US" sz="1800" dirty="0">
                          <a:latin typeface="ＭＳ Ｐゴシック" panose="020B0600070205080204" pitchFamily="50" charset="-128"/>
                          <a:ea typeface="ＭＳ Ｐゴシック" panose="020B0600070205080204" pitchFamily="50" charset="-128"/>
                        </a:rPr>
                        <a:t>時間労働が立法的制限の初め。</a:t>
                      </a:r>
                      <a:endParaRPr kumimoji="1" lang="en-US" altLang="ja-JP" sz="1800" dirty="0">
                        <a:latin typeface="ＭＳ Ｐゴシック" panose="020B0600070205080204" pitchFamily="50" charset="-128"/>
                        <a:ea typeface="ＭＳ Ｐゴシック" panose="020B0600070205080204" pitchFamily="50" charset="-128"/>
                      </a:endParaRPr>
                    </a:p>
                    <a:p>
                      <a:r>
                        <a:rPr kumimoji="1" lang="ja-JP" altLang="en-US" sz="1800" dirty="0">
                          <a:latin typeface="ＭＳ Ｐゴシック" panose="020B0600070205080204" pitchFamily="50" charset="-128"/>
                          <a:ea typeface="ＭＳ Ｐゴシック" panose="020B0600070205080204" pitchFamily="50" charset="-128"/>
                        </a:rPr>
                        <a:t>　 フランス</a:t>
                      </a:r>
                      <a:r>
                        <a:rPr kumimoji="1" lang="ja-JP" altLang="en-US" sz="1800" baseline="0" dirty="0">
                          <a:latin typeface="ＭＳ Ｐゴシック" panose="020B0600070205080204" pitchFamily="50" charset="-128"/>
                          <a:ea typeface="ＭＳ Ｐゴシック" panose="020B0600070205080204" pitchFamily="50" charset="-128"/>
                        </a:rPr>
                        <a:t>  </a:t>
                      </a:r>
                      <a:r>
                        <a:rPr kumimoji="1" lang="en-US" altLang="ja-JP" sz="1800" dirty="0">
                          <a:latin typeface="ＭＳ Ｐゴシック" panose="020B0600070205080204" pitchFamily="50" charset="-128"/>
                          <a:ea typeface="ＭＳ Ｐゴシック" panose="020B0600070205080204" pitchFamily="50" charset="-128"/>
                        </a:rPr>
                        <a:t>1848</a:t>
                      </a:r>
                      <a:r>
                        <a:rPr kumimoji="1" lang="ja-JP" altLang="en-US" sz="1800" dirty="0">
                          <a:latin typeface="ＭＳ Ｐゴシック" panose="020B0600070205080204" pitchFamily="50" charset="-128"/>
                          <a:ea typeface="ＭＳ Ｐゴシック" panose="020B0600070205080204" pitchFamily="50" charset="-128"/>
                        </a:rPr>
                        <a:t>年　</a:t>
                      </a:r>
                      <a:r>
                        <a:rPr kumimoji="1" lang="en-US" altLang="ja-JP" sz="1800" dirty="0">
                          <a:latin typeface="ＭＳ Ｐゴシック" panose="020B0600070205080204" pitchFamily="50" charset="-128"/>
                          <a:ea typeface="ＭＳ Ｐゴシック" panose="020B0600070205080204" pitchFamily="50" charset="-128"/>
                        </a:rPr>
                        <a:t>12</a:t>
                      </a:r>
                      <a:r>
                        <a:rPr kumimoji="1" lang="ja-JP" altLang="en-US" sz="1800" dirty="0">
                          <a:latin typeface="ＭＳ Ｐゴシック" panose="020B0600070205080204" pitchFamily="50" charset="-128"/>
                          <a:ea typeface="ＭＳ Ｐゴシック" panose="020B0600070205080204" pitchFamily="50" charset="-128"/>
                        </a:rPr>
                        <a:t>時間法</a:t>
                      </a:r>
                      <a:endParaRPr kumimoji="1" lang="en-US" altLang="ja-JP" sz="1800" dirty="0">
                        <a:latin typeface="ＭＳ Ｐゴシック" panose="020B0600070205080204" pitchFamily="50" charset="-128"/>
                        <a:ea typeface="ＭＳ Ｐゴシック" panose="020B0600070205080204" pitchFamily="50" charset="-128"/>
                      </a:endParaRPr>
                    </a:p>
                    <a:p>
                      <a:r>
                        <a:rPr kumimoji="1" lang="ja-JP" altLang="en-US" sz="1800" dirty="0">
                          <a:latin typeface="ＭＳ Ｐゴシック" panose="020B0600070205080204" pitchFamily="50" charset="-128"/>
                          <a:ea typeface="ＭＳ Ｐゴシック" panose="020B0600070205080204" pitchFamily="50" charset="-128"/>
                        </a:rPr>
                        <a:t>   アメリカ </a:t>
                      </a:r>
                      <a:r>
                        <a:rPr kumimoji="1" lang="ja-JP" altLang="en-US" sz="1800" baseline="0" dirty="0">
                          <a:latin typeface="ＭＳ Ｐゴシック" panose="020B0600070205080204" pitchFamily="50" charset="-128"/>
                          <a:ea typeface="ＭＳ Ｐゴシック" panose="020B0600070205080204" pitchFamily="50" charset="-128"/>
                        </a:rPr>
                        <a:t> </a:t>
                      </a:r>
                      <a:r>
                        <a:rPr kumimoji="1" lang="en-US" altLang="ja-JP" sz="1800" dirty="0">
                          <a:latin typeface="ＭＳ Ｐゴシック" panose="020B0600070205080204" pitchFamily="50" charset="-128"/>
                          <a:ea typeface="ＭＳ Ｐゴシック" panose="020B0600070205080204" pitchFamily="50" charset="-128"/>
                        </a:rPr>
                        <a:t>1868</a:t>
                      </a:r>
                      <a:r>
                        <a:rPr kumimoji="1" lang="ja-JP" altLang="en-US" sz="1800" dirty="0">
                          <a:latin typeface="ＭＳ Ｐゴシック" panose="020B0600070205080204" pitchFamily="50" charset="-128"/>
                          <a:ea typeface="ＭＳ Ｐゴシック" panose="020B0600070205080204" pitchFamily="50" charset="-128"/>
                        </a:rPr>
                        <a:t>年　合衆国政府雇員の</a:t>
                      </a:r>
                      <a:r>
                        <a:rPr kumimoji="1" lang="en-US" altLang="ja-JP" sz="1800" dirty="0">
                          <a:latin typeface="ＭＳ Ｐゴシック" panose="020B0600070205080204" pitchFamily="50" charset="-128"/>
                          <a:ea typeface="ＭＳ Ｐゴシック" panose="020B0600070205080204" pitchFamily="50" charset="-128"/>
                        </a:rPr>
                        <a:t>8</a:t>
                      </a:r>
                      <a:r>
                        <a:rPr kumimoji="1" lang="ja-JP" altLang="en-US" sz="1800" dirty="0">
                          <a:latin typeface="ＭＳ Ｐゴシック" panose="020B0600070205080204" pitchFamily="50" charset="-128"/>
                          <a:ea typeface="ＭＳ Ｐゴシック" panose="020B0600070205080204" pitchFamily="50" charset="-128"/>
                        </a:rPr>
                        <a:t>時間制　　</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36861415"/>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rPr>
                        <a:t>1866</a:t>
                      </a:r>
                      <a:r>
                        <a:rPr kumimoji="1" lang="ja-JP" altLang="en-US" sz="1800" dirty="0">
                          <a:latin typeface="ＭＳ Ｐゴシック" panose="020B0600070205080204" pitchFamily="50" charset="-128"/>
                          <a:ea typeface="ＭＳ Ｐゴシック" panose="020B0600070205080204" pitchFamily="50" charset="-128"/>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800" dirty="0">
                          <a:latin typeface="ＭＳ Ｐゴシック" panose="020B0600070205080204" pitchFamily="50" charset="-128"/>
                          <a:ea typeface="ＭＳ Ｐゴシック" panose="020B0600070205080204" pitchFamily="50" charset="-128"/>
                          <a:sym typeface="Wingdings"/>
                        </a:rPr>
                        <a:t>国際労働者協会　</a:t>
                      </a:r>
                      <a:r>
                        <a:rPr kumimoji="1" lang="en-US" altLang="ja-JP" sz="1800" dirty="0">
                          <a:latin typeface="ＭＳ Ｐゴシック" panose="020B0600070205080204" pitchFamily="50" charset="-128"/>
                          <a:ea typeface="ＭＳ Ｐゴシック" panose="020B0600070205080204" pitchFamily="50" charset="-128"/>
                          <a:sym typeface="Wingdings"/>
                        </a:rPr>
                        <a:t> 8</a:t>
                      </a:r>
                      <a:r>
                        <a:rPr kumimoji="1" lang="ja-JP" altLang="en-US" sz="1800" dirty="0">
                          <a:latin typeface="ＭＳ Ｐゴシック" panose="020B0600070205080204" pitchFamily="50" charset="-128"/>
                          <a:ea typeface="ＭＳ Ｐゴシック" panose="020B0600070205080204" pitchFamily="50" charset="-128"/>
                          <a:sym typeface="Wingdings"/>
                        </a:rPr>
                        <a:t>時間労働制を世界の労働運動の目標に定める。</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51843479"/>
                  </a:ext>
                </a:extLst>
              </a:tr>
              <a:tr h="483874">
                <a:tc>
                  <a:txBody>
                    <a:bodyPr/>
                    <a:lstStyle/>
                    <a:p>
                      <a:r>
                        <a:rPr lang="en-US" altLang="ja-JP" sz="1800" dirty="0">
                          <a:latin typeface="ＭＳ Ｐゴシック" panose="020B0600070205080204" pitchFamily="50" charset="-128"/>
                          <a:ea typeface="ＭＳ Ｐゴシック" panose="020B0600070205080204" pitchFamily="50" charset="-128"/>
                          <a:sym typeface="Wingdings"/>
                        </a:rPr>
                        <a:t>1886</a:t>
                      </a:r>
                      <a:r>
                        <a:rPr lang="ja-JP" altLang="en-US" sz="1800" dirty="0">
                          <a:latin typeface="ＭＳ Ｐゴシック" panose="020B0600070205080204" pitchFamily="50" charset="-128"/>
                          <a:ea typeface="ＭＳ Ｐゴシック" panose="020B0600070205080204" pitchFamily="50" charset="-128"/>
                          <a:sym typeface="Wingdings"/>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sym typeface="Wingdings"/>
                        </a:rPr>
                        <a:t>5</a:t>
                      </a:r>
                      <a:r>
                        <a:rPr lang="ja-JP" altLang="en-US" sz="1800" dirty="0">
                          <a:latin typeface="ＭＳ Ｐゴシック" panose="020B0600070205080204" pitchFamily="50" charset="-128"/>
                          <a:ea typeface="ＭＳ Ｐゴシック" panose="020B0600070205080204" pitchFamily="50" charset="-128"/>
                          <a:sym typeface="Wingdings"/>
                        </a:rPr>
                        <a:t>月</a:t>
                      </a:r>
                      <a:r>
                        <a:rPr lang="en-US" altLang="ja-JP" sz="1800" dirty="0">
                          <a:latin typeface="ＭＳ Ｐゴシック" panose="020B0600070205080204" pitchFamily="50" charset="-128"/>
                          <a:ea typeface="ＭＳ Ｐゴシック" panose="020B0600070205080204" pitchFamily="50" charset="-128"/>
                          <a:sym typeface="Wingdings"/>
                        </a:rPr>
                        <a:t>1</a:t>
                      </a:r>
                      <a:r>
                        <a:rPr lang="ja-JP" altLang="en-US" sz="1800" dirty="0">
                          <a:latin typeface="ＭＳ Ｐゴシック" panose="020B0600070205080204" pitchFamily="50" charset="-128"/>
                          <a:ea typeface="ＭＳ Ｐゴシック" panose="020B0600070205080204" pitchFamily="50" charset="-128"/>
                          <a:sym typeface="Wingdings"/>
                        </a:rPr>
                        <a:t>日　メーデーの起源　</a:t>
                      </a:r>
                      <a:r>
                        <a:rPr lang="ja-JP" altLang="ja-JP" sz="1800" dirty="0">
                          <a:latin typeface="ＭＳ Ｐゴシック" panose="020B0600070205080204" pitchFamily="50" charset="-128"/>
                          <a:ea typeface="ＭＳ Ｐゴシック" panose="020B0600070205080204" pitchFamily="50" charset="-128"/>
                        </a:rPr>
                        <a:t>8-hour day movementの統一ストライキ</a:t>
                      </a:r>
                      <a:r>
                        <a:rPr lang="ja-JP" altLang="en-US" sz="1800" dirty="0">
                          <a:latin typeface="ＭＳ Ｐゴシック" panose="020B0600070205080204" pitchFamily="50" charset="-128"/>
                          <a:ea typeface="ＭＳ Ｐゴシック" panose="020B0600070205080204" pitchFamily="50" charset="-128"/>
                        </a:rPr>
                        <a:t>。</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58671381"/>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rPr>
                        <a:t>1916</a:t>
                      </a:r>
                      <a:r>
                        <a:rPr kumimoji="1" lang="ja-JP" altLang="en-US" sz="1800" dirty="0">
                          <a:latin typeface="ＭＳ Ｐゴシック" panose="020B0600070205080204" pitchFamily="50" charset="-128"/>
                          <a:ea typeface="ＭＳ Ｐゴシック" panose="020B0600070205080204" pitchFamily="50" charset="-128"/>
                        </a:rPr>
                        <a:t>年</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ＭＳ Ｐゴシック" panose="020B0600070205080204" pitchFamily="50" charset="-128"/>
                          <a:ea typeface="ＭＳ Ｐゴシック" panose="020B0600070205080204" pitchFamily="50" charset="-128"/>
                        </a:rPr>
                        <a:t>日本の工場法の施行</a:t>
                      </a:r>
                      <a:r>
                        <a:rPr kumimoji="1" lang="en-US" altLang="ja-JP" sz="1800" dirty="0">
                          <a:latin typeface="ＭＳ Ｐゴシック" panose="020B0600070205080204" pitchFamily="50" charset="-128"/>
                          <a:ea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rPr>
                        <a:t>1911</a:t>
                      </a:r>
                      <a:r>
                        <a:rPr lang="ja-JP" altLang="en-US" sz="1800" dirty="0">
                          <a:latin typeface="ＭＳ Ｐゴシック" panose="020B0600070205080204" pitchFamily="50" charset="-128"/>
                          <a:ea typeface="ＭＳ Ｐゴシック" panose="020B0600070205080204" pitchFamily="50" charset="-128"/>
                        </a:rPr>
                        <a:t>年、明治</a:t>
                      </a:r>
                      <a:r>
                        <a:rPr lang="en-US" altLang="ja-JP" sz="1800" dirty="0">
                          <a:latin typeface="ＭＳ Ｐゴシック" panose="020B0600070205080204" pitchFamily="50" charset="-128"/>
                          <a:ea typeface="ＭＳ Ｐゴシック" panose="020B0600070205080204" pitchFamily="50" charset="-128"/>
                        </a:rPr>
                        <a:t>44</a:t>
                      </a:r>
                      <a:r>
                        <a:rPr lang="ja-JP" altLang="en-US" sz="1800" dirty="0">
                          <a:latin typeface="ＭＳ Ｐゴシック" panose="020B0600070205080204" pitchFamily="50" charset="-128"/>
                          <a:ea typeface="ＭＳ Ｐゴシック" panose="020B0600070205080204" pitchFamily="50" charset="-128"/>
                        </a:rPr>
                        <a:t>年</a:t>
                      </a:r>
                      <a:r>
                        <a:rPr lang="ja-JP" altLang="ja-JP" sz="1800" dirty="0">
                          <a:latin typeface="ＭＳ Ｐゴシック" panose="020B0600070205080204" pitchFamily="50" charset="-128"/>
                          <a:ea typeface="ＭＳ Ｐゴシック" panose="020B0600070205080204" pitchFamily="50" charset="-128"/>
                        </a:rPr>
                        <a:t>公布</a:t>
                      </a:r>
                      <a:r>
                        <a:rPr lang="en-US" altLang="ja-JP" sz="1800" dirty="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ea typeface="ＭＳ Ｐゴシック" panose="020B0600070205080204" pitchFamily="50" charset="-128"/>
                        </a:rPr>
                        <a:t>　</a:t>
                      </a:r>
                      <a:r>
                        <a:rPr lang="ja-JP" altLang="ja-JP" sz="1800" dirty="0">
                          <a:latin typeface="ＭＳ Ｐゴシック" panose="020B0600070205080204" pitchFamily="50" charset="-128"/>
                          <a:ea typeface="ＭＳ Ｐゴシック" panose="020B0600070205080204" pitchFamily="50" charset="-128"/>
                        </a:rPr>
                        <a:t>製糸業では14時間労働、紡績業では女子深夜営業が認められていた</a:t>
                      </a:r>
                      <a:r>
                        <a:rPr lang="ja-JP" altLang="en-US" sz="1800" dirty="0">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19067387"/>
                  </a:ext>
                </a:extLst>
              </a:tr>
              <a:tr h="483874">
                <a:tc>
                  <a:txBody>
                    <a:bodyPr/>
                    <a:lstStyle/>
                    <a:p>
                      <a:r>
                        <a:rPr lang="en-US" altLang="ja-JP" sz="1800" dirty="0">
                          <a:latin typeface="ＭＳ Ｐゴシック" panose="020B0600070205080204" pitchFamily="50" charset="-128"/>
                          <a:ea typeface="ＭＳ Ｐゴシック" panose="020B0600070205080204" pitchFamily="50" charset="-128"/>
                          <a:sym typeface="Wingdings"/>
                        </a:rPr>
                        <a:t>1917</a:t>
                      </a:r>
                      <a:r>
                        <a:rPr lang="ja-JP" altLang="en-US" sz="1800" dirty="0">
                          <a:latin typeface="ＭＳ Ｐゴシック" panose="020B0600070205080204" pitchFamily="50" charset="-128"/>
                          <a:ea typeface="ＭＳ Ｐゴシック" panose="020B0600070205080204" pitchFamily="50" charset="-128"/>
                          <a:sym typeface="Wingdings"/>
                        </a:rPr>
                        <a:t>年 </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sym typeface="Wingdings"/>
                        </a:rPr>
                        <a:t>ロシア革命  </a:t>
                      </a:r>
                      <a:r>
                        <a:rPr lang="en-US" altLang="ja-JP" sz="1800" dirty="0">
                          <a:latin typeface="ＭＳ Ｐゴシック" panose="020B0600070205080204" pitchFamily="50" charset="-128"/>
                          <a:ea typeface="ＭＳ Ｐゴシック" panose="020B0600070205080204" pitchFamily="50" charset="-128"/>
                          <a:sym typeface="Wingdings"/>
                        </a:rPr>
                        <a:t>8</a:t>
                      </a:r>
                      <a:r>
                        <a:rPr lang="ja-JP" altLang="en-US" sz="1800" dirty="0">
                          <a:latin typeface="ＭＳ Ｐゴシック" panose="020B0600070205080204" pitchFamily="50" charset="-128"/>
                          <a:ea typeface="ＭＳ Ｐゴシック" panose="020B0600070205080204" pitchFamily="50" charset="-128"/>
                          <a:sym typeface="Wingdings"/>
                        </a:rPr>
                        <a:t>時間労働制の公布</a:t>
                      </a:r>
                      <a:r>
                        <a:rPr kumimoji="1" lang="ja-JP" altLang="en-US" sz="1800" dirty="0">
                          <a:latin typeface="ＭＳ Ｐゴシック" panose="020B0600070205080204" pitchFamily="50" charset="-128"/>
                          <a:ea typeface="ＭＳ Ｐゴシック" panose="020B0600070205080204" pitchFamily="50" charset="-128"/>
                          <a:sym typeface="Wingdings"/>
                        </a:rPr>
                        <a:t>。世界に大きく影響を与える。</a:t>
                      </a:r>
                      <a:endParaRPr lang="en-US" altLang="ja-JP" sz="1800" b="1" dirty="0">
                        <a:solidFill>
                          <a:schemeClr val="tx1"/>
                        </a:solidFill>
                        <a:latin typeface="ＭＳ Ｐゴシック" panose="020B0600070205080204" pitchFamily="50" charset="-128"/>
                        <a:ea typeface="ＭＳ Ｐゴシック" panose="020B0600070205080204" pitchFamily="50" charset="-128"/>
                        <a:sym typeface="Wingdings"/>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24301360"/>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sym typeface="Wingdings"/>
                        </a:rPr>
                        <a:t>1919</a:t>
                      </a:r>
                      <a:r>
                        <a:rPr kumimoji="1" lang="ja-JP" altLang="en-US" sz="1800" dirty="0">
                          <a:latin typeface="ＭＳ Ｐゴシック" panose="020B0600070205080204" pitchFamily="50" charset="-128"/>
                          <a:ea typeface="ＭＳ Ｐゴシック" panose="020B0600070205080204" pitchFamily="50" charset="-128"/>
                          <a:sym typeface="Wingdings"/>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ＭＳ Ｐゴシック" panose="020B0600070205080204" pitchFamily="50" charset="-128"/>
                          <a:ea typeface="ＭＳ Ｐゴシック" panose="020B0600070205080204" pitchFamily="50" charset="-128"/>
                          <a:sym typeface="Wingdings"/>
                        </a:rPr>
                        <a:t>ILO  </a:t>
                      </a:r>
                      <a:r>
                        <a:rPr lang="ja-JP" altLang="en-US" sz="1800" dirty="0">
                          <a:latin typeface="ＭＳ Ｐゴシック" panose="020B0600070205080204" pitchFamily="50" charset="-128"/>
                          <a:ea typeface="ＭＳ Ｐゴシック" panose="020B0600070205080204" pitchFamily="50" charset="-128"/>
                          <a:sym typeface="Wingdings"/>
                        </a:rPr>
                        <a:t>第</a:t>
                      </a:r>
                      <a:r>
                        <a:rPr lang="en-US" altLang="ja-JP" sz="1800" dirty="0">
                          <a:latin typeface="ＭＳ Ｐゴシック" panose="020B0600070205080204" pitchFamily="50" charset="-128"/>
                          <a:ea typeface="ＭＳ Ｐゴシック" panose="020B0600070205080204" pitchFamily="50" charset="-128"/>
                          <a:sym typeface="Wingdings"/>
                        </a:rPr>
                        <a:t>1</a:t>
                      </a:r>
                      <a:r>
                        <a:rPr lang="ja-JP" altLang="en-US" sz="1800" dirty="0">
                          <a:latin typeface="ＭＳ Ｐゴシック" panose="020B0600070205080204" pitchFamily="50" charset="-128"/>
                          <a:ea typeface="ＭＳ Ｐゴシック" panose="020B0600070205080204" pitchFamily="50" charset="-128"/>
                          <a:sym typeface="Wingdings"/>
                        </a:rPr>
                        <a:t>号条約を採択　</a:t>
                      </a:r>
                      <a:r>
                        <a:rPr lang="en-US" altLang="ja-JP" sz="1800" dirty="0">
                          <a:latin typeface="ＭＳ Ｐゴシック" panose="020B0600070205080204" pitchFamily="50" charset="-128"/>
                          <a:ea typeface="ＭＳ Ｐゴシック" panose="020B0600070205080204" pitchFamily="50" charset="-128"/>
                          <a:sym typeface="Wingdings"/>
                        </a:rPr>
                        <a:t>(</a:t>
                      </a:r>
                      <a:r>
                        <a:rPr lang="ja-JP" altLang="en-US" sz="1800" dirty="0">
                          <a:latin typeface="ＭＳ Ｐゴシック" panose="020B0600070205080204" pitchFamily="50" charset="-128"/>
                          <a:ea typeface="ＭＳ Ｐゴシック" panose="020B0600070205080204" pitchFamily="50" charset="-128"/>
                          <a:sym typeface="Wingdings"/>
                        </a:rPr>
                        <a:t>労働基本権にもとづく、労働時間の短縮と週休制の原則、</a:t>
                      </a:r>
                      <a:r>
                        <a:rPr lang="en-US" altLang="ja-JP" sz="1800" dirty="0">
                          <a:latin typeface="ＭＳ Ｐゴシック" panose="020B0600070205080204" pitchFamily="50" charset="-128"/>
                          <a:ea typeface="ＭＳ Ｐゴシック" panose="020B0600070205080204" pitchFamily="50" charset="-128"/>
                          <a:sym typeface="Wingdings"/>
                        </a:rPr>
                        <a:t>1</a:t>
                      </a:r>
                      <a:r>
                        <a:rPr lang="ja-JP" altLang="en-US" sz="1800" dirty="0">
                          <a:latin typeface="ＭＳ Ｐゴシック" panose="020B0600070205080204" pitchFamily="50" charset="-128"/>
                          <a:ea typeface="ＭＳ Ｐゴシック" panose="020B0600070205080204" pitchFamily="50" charset="-128"/>
                          <a:sym typeface="Wingdings"/>
                        </a:rPr>
                        <a:t>日</a:t>
                      </a:r>
                      <a:r>
                        <a:rPr lang="en-US" altLang="ja-JP" sz="1800" dirty="0">
                          <a:latin typeface="ＭＳ Ｐゴシック" panose="020B0600070205080204" pitchFamily="50" charset="-128"/>
                          <a:ea typeface="ＭＳ Ｐゴシック" panose="020B0600070205080204" pitchFamily="50" charset="-128"/>
                          <a:sym typeface="Wingdings"/>
                        </a:rPr>
                        <a:t>8</a:t>
                      </a:r>
                      <a:r>
                        <a:rPr lang="ja-JP" altLang="en-US" sz="1800" dirty="0">
                          <a:latin typeface="ＭＳ Ｐゴシック" panose="020B0600070205080204" pitchFamily="50" charset="-128"/>
                          <a:ea typeface="ＭＳ Ｐゴシック" panose="020B0600070205080204" pitchFamily="50" charset="-128"/>
                          <a:sym typeface="Wingdings"/>
                        </a:rPr>
                        <a:t>時間</a:t>
                      </a:r>
                      <a:r>
                        <a:rPr lang="en-US" altLang="ja-JP" sz="1800" dirty="0">
                          <a:latin typeface="ＭＳ Ｐゴシック" panose="020B0600070205080204" pitchFamily="50" charset="-128"/>
                          <a:ea typeface="ＭＳ Ｐゴシック" panose="020B0600070205080204" pitchFamily="50" charset="-128"/>
                          <a:sym typeface="Wingdings"/>
                        </a:rPr>
                        <a:t>1</a:t>
                      </a:r>
                      <a:r>
                        <a:rPr lang="ja-JP" altLang="en-US" sz="1800" dirty="0">
                          <a:latin typeface="ＭＳ Ｐゴシック" panose="020B0600070205080204" pitchFamily="50" charset="-128"/>
                          <a:ea typeface="ＭＳ Ｐゴシック" panose="020B0600070205080204" pitchFamily="50" charset="-128"/>
                          <a:sym typeface="Wingdings"/>
                        </a:rPr>
                        <a:t>週</a:t>
                      </a:r>
                      <a:r>
                        <a:rPr lang="en-US" altLang="ja-JP" sz="1800" dirty="0">
                          <a:latin typeface="ＭＳ Ｐゴシック" panose="020B0600070205080204" pitchFamily="50" charset="-128"/>
                          <a:ea typeface="ＭＳ Ｐゴシック" panose="020B0600070205080204" pitchFamily="50" charset="-128"/>
                          <a:sym typeface="Wingdings"/>
                        </a:rPr>
                        <a:t>48</a:t>
                      </a:r>
                      <a:r>
                        <a:rPr lang="ja-JP" altLang="en-US" sz="1800" dirty="0">
                          <a:latin typeface="ＭＳ Ｐゴシック" panose="020B0600070205080204" pitchFamily="50" charset="-128"/>
                          <a:ea typeface="ＭＳ Ｐゴシック" panose="020B0600070205080204" pitchFamily="50" charset="-128"/>
                          <a:sym typeface="Wingdings"/>
                        </a:rPr>
                        <a:t>時間</a:t>
                      </a:r>
                      <a:r>
                        <a:rPr lang="en-US" altLang="ja-JP" sz="1800" dirty="0">
                          <a:latin typeface="ＭＳ Ｐゴシック" panose="020B0600070205080204" pitchFamily="50" charset="-128"/>
                          <a:ea typeface="ＭＳ Ｐゴシック" panose="020B0600070205080204" pitchFamily="50" charset="-128"/>
                          <a:sym typeface="Wingdings"/>
                        </a:rPr>
                        <a:t>)</a:t>
                      </a:r>
                      <a:r>
                        <a:rPr lang="ja-JP" altLang="en-US" sz="1800" dirty="0">
                          <a:latin typeface="ＭＳ Ｐゴシック" panose="020B0600070205080204" pitchFamily="50" charset="-128"/>
                          <a:ea typeface="ＭＳ Ｐゴシック" panose="020B0600070205080204" pitchFamily="50" charset="-128"/>
                          <a:sym typeface="Wingdings"/>
                        </a:rPr>
                        <a:t>　</a:t>
                      </a:r>
                      <a:endParaRPr lang="en-US" altLang="ja-JP" sz="1800" dirty="0">
                        <a:latin typeface="ＭＳ Ｐゴシック" panose="020B0600070205080204" pitchFamily="50" charset="-128"/>
                        <a:ea typeface="ＭＳ Ｐゴシック" panose="020B0600070205080204" pitchFamily="50"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sym typeface="Wingdings"/>
                        </a:rPr>
                        <a:t>日本政府の未批准の理由</a:t>
                      </a:r>
                      <a:endParaRPr lang="en-US" altLang="ja-JP" sz="1800" dirty="0">
                        <a:latin typeface="ＭＳ Ｐゴシック" panose="020B0600070205080204" pitchFamily="50" charset="-128"/>
                        <a:ea typeface="ＭＳ Ｐゴシック" panose="020B0600070205080204" pitchFamily="50"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sym typeface="Wingdings"/>
                        </a:rPr>
                        <a:t>　 </a:t>
                      </a:r>
                      <a:r>
                        <a:rPr lang="ja-JP" altLang="en-US" sz="1800" dirty="0">
                          <a:latin typeface="ＭＳ Ｐゴシック" panose="020B0600070205080204" pitchFamily="50" charset="-128"/>
                          <a:ea typeface="ＭＳ Ｐゴシック" panose="020B0600070205080204" pitchFamily="50" charset="-128"/>
                        </a:rPr>
                        <a:t>①時間外労働の限度は公機関が定めるべきである。</a:t>
                      </a:r>
                      <a:endParaRPr lang="en-US" altLang="ja-JP" sz="1800" dirty="0">
                        <a:latin typeface="ＭＳ Ｐゴシック" panose="020B0600070205080204" pitchFamily="50" charset="-128"/>
                        <a:ea typeface="ＭＳ Ｐゴシック" panose="020B0600070205080204" pitchFamily="50" charset="-128"/>
                      </a:endParaRPr>
                    </a:p>
                    <a:p>
                      <a:pPr algn="l"/>
                      <a:r>
                        <a:rPr lang="ja-JP" altLang="en-US" sz="1800" dirty="0">
                          <a:latin typeface="ＭＳ Ｐゴシック" panose="020B0600070205080204" pitchFamily="50" charset="-128"/>
                          <a:ea typeface="ＭＳ Ｐゴシック" panose="020B0600070205080204" pitchFamily="50" charset="-128"/>
                        </a:rPr>
                        <a:t>　 ②変形労働時間の限度が日本の労働基準法と異なる。</a:t>
                      </a:r>
                      <a:endParaRPr kumimoji="1" lang="ja-JP" altLang="en-US" sz="18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021491"/>
                  </a:ext>
                </a:extLst>
              </a:tr>
              <a:tr h="483874">
                <a:tc>
                  <a:txBody>
                    <a:bodyPr/>
                    <a:lstStyle/>
                    <a:p>
                      <a:r>
                        <a:rPr lang="en-US" altLang="ja-JP" sz="1800" dirty="0">
                          <a:latin typeface="ＭＳ Ｐゴシック" panose="020B0600070205080204" pitchFamily="50" charset="-128"/>
                          <a:ea typeface="ＭＳ Ｐゴシック" panose="020B0600070205080204" pitchFamily="50" charset="-128"/>
                          <a:sym typeface="Wingdings"/>
                        </a:rPr>
                        <a:t>1929</a:t>
                      </a:r>
                      <a:r>
                        <a:rPr lang="ja-JP" altLang="en-US" sz="1800" dirty="0">
                          <a:latin typeface="ＭＳ Ｐゴシック" panose="020B0600070205080204" pitchFamily="50" charset="-128"/>
                          <a:ea typeface="ＭＳ Ｐゴシック" panose="020B0600070205080204" pitchFamily="50" charset="-128"/>
                          <a:sym typeface="Wingdings"/>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sym typeface="Wingdings"/>
                        </a:rPr>
                        <a:t>ナチスが</a:t>
                      </a:r>
                      <a:r>
                        <a:rPr lang="en-US" altLang="ja-JP" sz="1800" dirty="0">
                          <a:latin typeface="ＭＳ Ｐゴシック" panose="020B0600070205080204" pitchFamily="50" charset="-128"/>
                          <a:ea typeface="ＭＳ Ｐゴシック" panose="020B0600070205080204" pitchFamily="50" charset="-128"/>
                          <a:sym typeface="Wingdings"/>
                        </a:rPr>
                        <a:t>2</a:t>
                      </a:r>
                      <a:r>
                        <a:rPr lang="ja-JP" altLang="en-US" sz="1800" dirty="0">
                          <a:latin typeface="ＭＳ Ｐゴシック" panose="020B0600070205080204" pitchFamily="50" charset="-128"/>
                          <a:ea typeface="ＭＳ Ｐゴシック" panose="020B0600070205080204" pitchFamily="50" charset="-128"/>
                          <a:sym typeface="Wingdings"/>
                        </a:rPr>
                        <a:t>週間の欧州周遊旅行</a:t>
                      </a:r>
                      <a:endParaRPr kumimoji="1" lang="ja-JP" altLang="en-US" sz="18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3954900"/>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sym typeface="Wingdings"/>
                        </a:rPr>
                        <a:t>1936</a:t>
                      </a:r>
                      <a:r>
                        <a:rPr kumimoji="1" lang="ja-JP" altLang="en-US" sz="1800" dirty="0">
                          <a:latin typeface="ＭＳ Ｐゴシック" panose="020B0600070205080204" pitchFamily="50" charset="-128"/>
                          <a:ea typeface="ＭＳ Ｐゴシック" panose="020B0600070205080204" pitchFamily="50" charset="-128"/>
                          <a:sym typeface="Wingdings"/>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ts val="1260"/>
                        </a:lnSpc>
                        <a:spcBef>
                          <a:spcPts val="0"/>
                        </a:spcBef>
                        <a:spcAft>
                          <a:spcPts val="0"/>
                        </a:spcAft>
                        <a:buClrTx/>
                        <a:buSzTx/>
                        <a:buFontTx/>
                        <a:buNone/>
                        <a:tabLst/>
                        <a:defRPr/>
                      </a:pPr>
                      <a:r>
                        <a:rPr kumimoji="1" lang="ja-JP" altLang="en-US" sz="1800" dirty="0">
                          <a:latin typeface="ＭＳ Ｐゴシック" panose="020B0600070205080204" pitchFamily="50" charset="-128"/>
                          <a:ea typeface="ＭＳ Ｐゴシック" panose="020B0600070205080204" pitchFamily="50" charset="-128"/>
                          <a:sym typeface="Wingdings"/>
                        </a:rPr>
                        <a:t>フランス人民戦線内閣　週</a:t>
                      </a:r>
                      <a:r>
                        <a:rPr kumimoji="1" lang="en-US" altLang="ja-JP" sz="1800" dirty="0">
                          <a:latin typeface="ＭＳ Ｐゴシック" panose="020B0600070205080204" pitchFamily="50" charset="-128"/>
                          <a:ea typeface="ＭＳ Ｐゴシック" panose="020B0600070205080204" pitchFamily="50" charset="-128"/>
                          <a:sym typeface="Wingdings"/>
                        </a:rPr>
                        <a:t>40</a:t>
                      </a:r>
                      <a:r>
                        <a:rPr kumimoji="1" lang="ja-JP" altLang="en-US" sz="1800" dirty="0">
                          <a:latin typeface="ＭＳ Ｐゴシック" panose="020B0600070205080204" pitchFamily="50" charset="-128"/>
                          <a:ea typeface="ＭＳ Ｐゴシック" panose="020B0600070205080204" pitchFamily="50" charset="-128"/>
                          <a:sym typeface="Wingdings"/>
                        </a:rPr>
                        <a:t>時間、</a:t>
                      </a:r>
                      <a:r>
                        <a:rPr lang="en-US" altLang="ja-JP" sz="1800" dirty="0">
                          <a:latin typeface="ＭＳ Ｐゴシック" panose="020B0600070205080204" pitchFamily="50" charset="-128"/>
                          <a:ea typeface="ＭＳ Ｐゴシック" panose="020B0600070205080204" pitchFamily="50" charset="-128"/>
                          <a:sym typeface="Wingdings"/>
                        </a:rPr>
                        <a:t>2</a:t>
                      </a:r>
                      <a:r>
                        <a:rPr kumimoji="1" lang="ja-JP" altLang="en-US" sz="1800" dirty="0">
                          <a:latin typeface="ＭＳ Ｐゴシック" panose="020B0600070205080204" pitchFamily="50" charset="-128"/>
                          <a:ea typeface="ＭＳ Ｐゴシック" panose="020B0600070205080204" pitchFamily="50" charset="-128"/>
                          <a:sym typeface="Wingdings"/>
                        </a:rPr>
                        <a:t>週間の有給休暇法 </a:t>
                      </a:r>
                      <a:r>
                        <a:rPr kumimoji="1" lang="en-US" altLang="ja-JP" sz="1800" dirty="0">
                          <a:latin typeface="ＭＳ Ｐゴシック" panose="020B0600070205080204" pitchFamily="50" charset="-128"/>
                          <a:ea typeface="ＭＳ Ｐゴシック" panose="020B0600070205080204" pitchFamily="50" charset="-128"/>
                          <a:sym typeface="Wingdings"/>
                        </a:rPr>
                        <a:t>(</a:t>
                      </a:r>
                      <a:r>
                        <a:rPr kumimoji="1" lang="ja-JP" altLang="en-US" sz="1800" dirty="0">
                          <a:latin typeface="ＭＳ Ｐゴシック" panose="020B0600070205080204" pitchFamily="50" charset="-128"/>
                          <a:ea typeface="ＭＳ Ｐゴシック" panose="020B0600070205080204" pitchFamily="50" charset="-128"/>
                          <a:sym typeface="Wingdings"/>
                        </a:rPr>
                        <a:t>バカンスの起源）</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49829252"/>
                  </a:ext>
                </a:extLst>
              </a:tr>
              <a:tr h="483874">
                <a:tc>
                  <a:txBody>
                    <a:bodyPr/>
                    <a:lstStyle/>
                    <a:p>
                      <a:r>
                        <a:rPr kumimoji="1" lang="en-US" altLang="ja-JP" sz="1800" dirty="0">
                          <a:latin typeface="ＭＳ Ｐゴシック" panose="020B0600070205080204" pitchFamily="50" charset="-128"/>
                          <a:ea typeface="ＭＳ Ｐゴシック" panose="020B0600070205080204" pitchFamily="50" charset="-128"/>
                        </a:rPr>
                        <a:t>1947</a:t>
                      </a:r>
                      <a:r>
                        <a:rPr kumimoji="1" lang="ja-JP" altLang="en-US" sz="1800" dirty="0">
                          <a:latin typeface="ＭＳ Ｐゴシック" panose="020B0600070205080204" pitchFamily="50" charset="-128"/>
                          <a:ea typeface="ＭＳ Ｐゴシック" panose="020B0600070205080204" pitchFamily="50" charset="-128"/>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nSpc>
                          <a:spcPts val="1260"/>
                        </a:lnSpc>
                        <a:spcBef>
                          <a:spcPts val="0"/>
                        </a:spcBef>
                        <a:spcAft>
                          <a:spcPts val="0"/>
                        </a:spcAft>
                      </a:pPr>
                      <a:r>
                        <a:rPr kumimoji="1" lang="ja-JP" altLang="en-US" sz="1800" dirty="0">
                          <a:latin typeface="ＭＳ Ｐゴシック" panose="020B0600070205080204" pitchFamily="50" charset="-128"/>
                          <a:ea typeface="ＭＳ Ｐゴシック" panose="020B0600070205080204" pitchFamily="50" charset="-128"/>
                        </a:rPr>
                        <a:t>労働基準法制定 </a:t>
                      </a:r>
                      <a:r>
                        <a:rPr kumimoji="1" lang="en-US" altLang="ja-JP" sz="1800" dirty="0">
                          <a:latin typeface="ＭＳ Ｐゴシック" panose="020B0600070205080204" pitchFamily="50" charset="-128"/>
                          <a:ea typeface="ＭＳ Ｐゴシック" panose="020B0600070205080204" pitchFamily="50" charset="-128"/>
                        </a:rPr>
                        <a:t>(</a:t>
                      </a:r>
                      <a:r>
                        <a:rPr kumimoji="1" lang="ja-JP" altLang="en-US" sz="1800" dirty="0">
                          <a:latin typeface="ＭＳ Ｐゴシック" panose="020B0600070205080204" pitchFamily="50" charset="-128"/>
                          <a:ea typeface="ＭＳ Ｐゴシック" panose="020B0600070205080204" pitchFamily="50" charset="-128"/>
                        </a:rPr>
                        <a:t>本則は</a:t>
                      </a:r>
                      <a:r>
                        <a:rPr kumimoji="1" lang="en-US" altLang="ja-JP" sz="1800" dirty="0">
                          <a:latin typeface="ＭＳ Ｐゴシック" panose="020B0600070205080204" pitchFamily="50" charset="-128"/>
                          <a:ea typeface="ＭＳ Ｐゴシック" panose="020B0600070205080204" pitchFamily="50" charset="-128"/>
                        </a:rPr>
                        <a:t>1</a:t>
                      </a:r>
                      <a:r>
                        <a:rPr kumimoji="1" lang="ja-JP" altLang="en-US" sz="1800" dirty="0">
                          <a:latin typeface="ＭＳ Ｐゴシック" panose="020B0600070205080204" pitchFamily="50" charset="-128"/>
                          <a:ea typeface="ＭＳ Ｐゴシック" panose="020B0600070205080204" pitchFamily="50" charset="-128"/>
                        </a:rPr>
                        <a:t>日</a:t>
                      </a:r>
                      <a:r>
                        <a:rPr kumimoji="1" lang="en-US" altLang="ja-JP" sz="1800" dirty="0">
                          <a:latin typeface="ＭＳ Ｐゴシック" panose="020B0600070205080204" pitchFamily="50" charset="-128"/>
                          <a:ea typeface="ＭＳ Ｐゴシック" panose="020B0600070205080204" pitchFamily="50" charset="-128"/>
                        </a:rPr>
                        <a:t>8</a:t>
                      </a:r>
                      <a:r>
                        <a:rPr kumimoji="1" lang="ja-JP" altLang="en-US" sz="1800" dirty="0">
                          <a:latin typeface="ＭＳ Ｐゴシック" panose="020B0600070205080204" pitchFamily="50" charset="-128"/>
                          <a:ea typeface="ＭＳ Ｐゴシック" panose="020B0600070205080204" pitchFamily="50" charset="-128"/>
                        </a:rPr>
                        <a:t>時間、</a:t>
                      </a:r>
                      <a:r>
                        <a:rPr kumimoji="1" lang="en-US" altLang="ja-JP" sz="1800" dirty="0">
                          <a:latin typeface="ＭＳ Ｐゴシック" panose="020B0600070205080204" pitchFamily="50" charset="-128"/>
                          <a:ea typeface="ＭＳ Ｐゴシック" panose="020B0600070205080204" pitchFamily="50" charset="-128"/>
                        </a:rPr>
                        <a:t>1</a:t>
                      </a:r>
                      <a:r>
                        <a:rPr kumimoji="1" lang="ja-JP" altLang="en-US" sz="1800" dirty="0">
                          <a:latin typeface="ＭＳ Ｐゴシック" panose="020B0600070205080204" pitchFamily="50" charset="-128"/>
                          <a:ea typeface="ＭＳ Ｐゴシック" panose="020B0600070205080204" pitchFamily="50" charset="-128"/>
                        </a:rPr>
                        <a:t>週</a:t>
                      </a:r>
                      <a:r>
                        <a:rPr kumimoji="1" lang="en-US" altLang="ja-JP" sz="1800" dirty="0">
                          <a:latin typeface="ＭＳ Ｐゴシック" panose="020B0600070205080204" pitchFamily="50" charset="-128"/>
                          <a:ea typeface="ＭＳ Ｐゴシック" panose="020B0600070205080204" pitchFamily="50" charset="-128"/>
                        </a:rPr>
                        <a:t>48</a:t>
                      </a:r>
                      <a:r>
                        <a:rPr kumimoji="1" lang="ja-JP" altLang="en-US" sz="1800" dirty="0">
                          <a:latin typeface="ＭＳ Ｐゴシック" panose="020B0600070205080204" pitchFamily="50" charset="-128"/>
                          <a:ea typeface="ＭＳ Ｐゴシック" panose="020B0600070205080204" pitchFamily="50" charset="-128"/>
                        </a:rPr>
                        <a:t>時間</a:t>
                      </a:r>
                      <a:r>
                        <a:rPr kumimoji="1" lang="en-US" altLang="ja-JP" sz="1800" dirty="0">
                          <a:latin typeface="ＭＳ Ｐゴシック" panose="020B0600070205080204" pitchFamily="50" charset="-128"/>
                          <a:ea typeface="ＭＳ Ｐゴシック" panose="020B0600070205080204" pitchFamily="50" charset="-128"/>
                        </a:rPr>
                        <a:t>)</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85300363"/>
                  </a:ext>
                </a:extLst>
              </a:tr>
              <a:tr h="483874">
                <a:tc>
                  <a:txBody>
                    <a:bodyPr/>
                    <a:lstStyle/>
                    <a:p>
                      <a:r>
                        <a:rPr lang="en-US" altLang="ja-JP" sz="1800" dirty="0">
                          <a:latin typeface="ＭＳ Ｐゴシック" panose="020B0600070205080204" pitchFamily="50" charset="-128"/>
                          <a:ea typeface="ＭＳ Ｐゴシック" panose="020B0600070205080204" pitchFamily="50" charset="-128"/>
                        </a:rPr>
                        <a:t>1987</a:t>
                      </a:r>
                      <a:r>
                        <a:rPr lang="ja-JP" altLang="en-US" sz="1800" dirty="0">
                          <a:latin typeface="ＭＳ Ｐゴシック" panose="020B0600070205080204" pitchFamily="50" charset="-128"/>
                          <a:ea typeface="ＭＳ Ｐゴシック" panose="020B0600070205080204" pitchFamily="50" charset="-128"/>
                        </a:rPr>
                        <a:t>年</a:t>
                      </a:r>
                      <a:endParaRPr kumimoji="1" lang="ja-JP" altLang="en-US" sz="1800" b="1"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indent="0" algn="l" defTabSz="914400" rtl="0" eaLnBrk="1" fontAlgn="auto" latinLnBrk="0" hangingPunct="1">
                        <a:lnSpc>
                          <a:spcPts val="126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rPr>
                        <a:t>労働基準法改正 </a:t>
                      </a:r>
                      <a:r>
                        <a:rPr lang="en-US" altLang="ja-JP" sz="1800" dirty="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ea typeface="ＭＳ Ｐゴシック" panose="020B0600070205080204" pitchFamily="50" charset="-128"/>
                        </a:rPr>
                        <a:t>本則は</a:t>
                      </a:r>
                      <a:r>
                        <a:rPr lang="en-US" altLang="ja-JP" sz="1800" dirty="0">
                          <a:latin typeface="ＭＳ Ｐゴシック" panose="020B0600070205080204" pitchFamily="50" charset="-128"/>
                          <a:ea typeface="ＭＳ Ｐゴシック" panose="020B0600070205080204" pitchFamily="50" charset="-128"/>
                        </a:rPr>
                        <a:t>1</a:t>
                      </a:r>
                      <a:r>
                        <a:rPr lang="ja-JP" altLang="en-US" sz="1800" dirty="0">
                          <a:latin typeface="ＭＳ Ｐゴシック" panose="020B0600070205080204" pitchFamily="50" charset="-128"/>
                          <a:ea typeface="ＭＳ Ｐゴシック" panose="020B0600070205080204" pitchFamily="50" charset="-128"/>
                        </a:rPr>
                        <a:t>日</a:t>
                      </a:r>
                      <a:r>
                        <a:rPr lang="en-US" altLang="ja-JP" sz="1800" dirty="0">
                          <a:latin typeface="ＭＳ Ｐゴシック" panose="020B0600070205080204" pitchFamily="50" charset="-128"/>
                          <a:ea typeface="ＭＳ Ｐゴシック" panose="020B0600070205080204" pitchFamily="50" charset="-128"/>
                        </a:rPr>
                        <a:t>8</a:t>
                      </a:r>
                      <a:r>
                        <a:rPr lang="ja-JP" altLang="en-US" sz="1800" dirty="0">
                          <a:latin typeface="ＭＳ Ｐゴシック" panose="020B0600070205080204" pitchFamily="50" charset="-128"/>
                          <a:ea typeface="ＭＳ Ｐゴシック" panose="020B0600070205080204" pitchFamily="50" charset="-128"/>
                        </a:rPr>
                        <a:t>時間、</a:t>
                      </a:r>
                      <a:r>
                        <a:rPr lang="en-US" altLang="ja-JP" sz="1800" dirty="0">
                          <a:latin typeface="ＭＳ Ｐゴシック" panose="020B0600070205080204" pitchFamily="50" charset="-128"/>
                          <a:ea typeface="ＭＳ Ｐゴシック" panose="020B0600070205080204" pitchFamily="50" charset="-128"/>
                        </a:rPr>
                        <a:t>1</a:t>
                      </a:r>
                      <a:r>
                        <a:rPr lang="ja-JP" altLang="en-US" sz="1800" dirty="0">
                          <a:latin typeface="ＭＳ Ｐゴシック" panose="020B0600070205080204" pitchFamily="50" charset="-128"/>
                          <a:ea typeface="ＭＳ Ｐゴシック" panose="020B0600070205080204" pitchFamily="50" charset="-128"/>
                        </a:rPr>
                        <a:t>週</a:t>
                      </a:r>
                      <a:r>
                        <a:rPr lang="en-US" altLang="ja-JP" sz="1800" dirty="0">
                          <a:latin typeface="ＭＳ Ｐゴシック" panose="020B0600070205080204" pitchFamily="50" charset="-128"/>
                          <a:ea typeface="ＭＳ Ｐゴシック" panose="020B0600070205080204" pitchFamily="50" charset="-128"/>
                        </a:rPr>
                        <a:t>40</a:t>
                      </a:r>
                      <a:r>
                        <a:rPr lang="ja-JP" altLang="en-US" sz="1800" dirty="0">
                          <a:latin typeface="ＭＳ Ｐゴシック" panose="020B0600070205080204" pitchFamily="50" charset="-128"/>
                          <a:ea typeface="ＭＳ Ｐゴシック" panose="020B0600070205080204" pitchFamily="50" charset="-128"/>
                        </a:rPr>
                        <a:t>時間）</a:t>
                      </a:r>
                      <a:endParaRPr kumimoji="1" lang="ja-JP" altLang="en-US" sz="1800" b="1"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371607679"/>
                  </a:ext>
                </a:extLst>
              </a:tr>
            </a:tbl>
          </a:graphicData>
        </a:graphic>
      </p:graphicFrame>
      <p:sp>
        <p:nvSpPr>
          <p:cNvPr id="6" name="スライド番号プレースホルダー 5"/>
          <p:cNvSpPr>
            <a:spLocks noGrp="1"/>
          </p:cNvSpPr>
          <p:nvPr>
            <p:ph type="sldNum" sz="quarter" idx="12"/>
          </p:nvPr>
        </p:nvSpPr>
        <p:spPr/>
        <p:txBody>
          <a:bodyPr/>
          <a:lstStyle/>
          <a:p>
            <a:fld id="{4FAB73BC-B049-4115-A692-8D63A059BFB8}" type="slidenum">
              <a:rPr lang="en-US" smtClean="0"/>
              <a:pPr/>
              <a:t>3</a:t>
            </a:fld>
            <a:endParaRPr lang="en-US" dirty="0"/>
          </a:p>
        </p:txBody>
      </p:sp>
      <p:sp>
        <p:nvSpPr>
          <p:cNvPr id="11" name="正方形/長方形 10"/>
          <p:cNvSpPr/>
          <p:nvPr/>
        </p:nvSpPr>
        <p:spPr>
          <a:xfrm>
            <a:off x="3925615" y="1024758"/>
            <a:ext cx="9017876" cy="598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第一インター</a:t>
            </a:r>
            <a:r>
              <a:rPr kumimoji="1" lang="ja-JP" altLang="en-US"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b="1" dirty="0">
                <a:solidFill>
                  <a:schemeClr val="tx1"/>
                </a:solidFill>
                <a:latin typeface="ＭＳ Ｐゴシック" panose="020B0600070205080204" pitchFamily="50" charset="-128"/>
                <a:ea typeface="ＭＳ Ｐゴシック" panose="020B0600070205080204" pitchFamily="50" charset="-128"/>
              </a:rPr>
              <a:t>1866</a:t>
            </a:r>
            <a:r>
              <a:rPr kumimoji="1" lang="ja-JP" altLang="en-US" b="1"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から労基法（</a:t>
            </a:r>
            <a:r>
              <a:rPr kumimoji="1" lang="en-US" altLang="ja-JP" b="1" dirty="0">
                <a:solidFill>
                  <a:schemeClr val="tx1"/>
                </a:solidFill>
                <a:latin typeface="ＭＳ Ｐゴシック" panose="020B0600070205080204" pitchFamily="50" charset="-128"/>
                <a:ea typeface="ＭＳ Ｐゴシック" panose="020B0600070205080204" pitchFamily="50" charset="-128"/>
              </a:rPr>
              <a:t>1947</a:t>
            </a:r>
            <a:r>
              <a:rPr kumimoji="1" lang="ja-JP" altLang="en-US" b="1"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）まで</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120</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年。それから</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年！</a:t>
            </a:r>
          </a:p>
        </p:txBody>
      </p:sp>
      <p:sp>
        <p:nvSpPr>
          <p:cNvPr id="12" name="正方形/長方形 11"/>
          <p:cNvSpPr/>
          <p:nvPr/>
        </p:nvSpPr>
        <p:spPr>
          <a:xfrm>
            <a:off x="740978" y="8947393"/>
            <a:ext cx="11845351" cy="881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参考　「労働基準法を骨格とする労働者保護法制の推移」</a:t>
            </a:r>
            <a:r>
              <a:rPr kumimoji="1" lang="en-US" altLang="ja-JP" dirty="0">
                <a:solidFill>
                  <a:schemeClr val="tx1"/>
                </a:solidFill>
                <a:hlinkClick r:id="rId2"/>
              </a:rPr>
              <a:t>https://kumiaizukuri.jimdo.com/up</a:t>
            </a:r>
            <a:r>
              <a:rPr kumimoji="1" lang="ja-JP" altLang="en-US" dirty="0">
                <a:solidFill>
                  <a:schemeClr val="tx1"/>
                </a:solidFill>
                <a:hlinkClick r:id="rId2"/>
              </a:rPr>
              <a:t>テストページ</a:t>
            </a:r>
            <a:r>
              <a:rPr kumimoji="1" lang="en-US" altLang="ja-JP" dirty="0">
                <a:solidFill>
                  <a:schemeClr val="tx1"/>
                </a:solidFill>
                <a:hlinkClick r:id="rId2"/>
              </a:rPr>
              <a:t>/</a:t>
            </a:r>
            <a:endParaRPr kumimoji="1" lang="en-US" altLang="ja-JP" dirty="0">
              <a:solidFill>
                <a:schemeClr val="tx1"/>
              </a:solidFill>
            </a:endParaRPr>
          </a:p>
          <a:p>
            <a:pPr algn="ctr"/>
            <a:endParaRPr kumimoji="1" lang="ja-JP" altLang="en-US" dirty="0">
              <a:solidFill>
                <a:srgbClr val="FF0000"/>
              </a:solidFill>
            </a:endParaRPr>
          </a:p>
        </p:txBody>
      </p:sp>
    </p:spTree>
    <p:extLst>
      <p:ext uri="{BB962C8B-B14F-4D97-AF65-F5344CB8AC3E}">
        <p14:creationId xmlns:p14="http://schemas.microsoft.com/office/powerpoint/2010/main" val="352860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pPr>
              <a:lnSpc>
                <a:spcPct val="100000"/>
              </a:lnSpc>
            </a:pP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明治中頃</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工場生産（産業革命）とともに時間に縛られる生活に入る。</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（「時間の社会史」中公新書）</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endParaRPr kumimoji="1" lang="ja-JP" altLang="en-US" sz="2000" dirty="0"/>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4</a:t>
            </a:fld>
            <a:endParaRPr lang="en-US" dirty="0"/>
          </a:p>
        </p:txBody>
      </p:sp>
      <p:pic>
        <p:nvPicPr>
          <p:cNvPr id="7" name="図 6"/>
          <p:cNvPicPr>
            <a:picLocks noChangeAspect="1"/>
          </p:cNvPicPr>
          <p:nvPr/>
        </p:nvPicPr>
        <p:blipFill>
          <a:blip r:embed="rId2"/>
          <a:stretch>
            <a:fillRect/>
          </a:stretch>
        </p:blipFill>
        <p:spPr>
          <a:xfrm>
            <a:off x="1091890" y="4181169"/>
            <a:ext cx="2024300" cy="2157979"/>
          </a:xfrm>
          <a:prstGeom prst="rect">
            <a:avLst/>
          </a:prstGeom>
        </p:spPr>
      </p:pic>
      <p:sp>
        <p:nvSpPr>
          <p:cNvPr id="8" name="正方形/長方形 7"/>
          <p:cNvSpPr/>
          <p:nvPr/>
        </p:nvSpPr>
        <p:spPr>
          <a:xfrm>
            <a:off x="1091889" y="6558454"/>
            <a:ext cx="2375211" cy="1466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結核に冒され、兄に背おわれ、野麦峠から、ふるさとを見る。</a:t>
            </a:r>
            <a:endParaRPr kumimoji="1" lang="en-US" altLang="ja-JP" dirty="0">
              <a:solidFill>
                <a:schemeClr val="tx1"/>
              </a:solidFill>
            </a:endParaRPr>
          </a:p>
          <a:p>
            <a:r>
              <a:rPr kumimoji="1" lang="ja-JP" altLang="en-US" dirty="0">
                <a:solidFill>
                  <a:schemeClr val="tx1"/>
                </a:solidFill>
              </a:rPr>
              <a:t>主演・大竹しのぶ</a:t>
            </a:r>
          </a:p>
        </p:txBody>
      </p:sp>
      <p:sp>
        <p:nvSpPr>
          <p:cNvPr id="9" name="正方形/長方形 8"/>
          <p:cNvSpPr/>
          <p:nvPr/>
        </p:nvSpPr>
        <p:spPr>
          <a:xfrm>
            <a:off x="3942556" y="815832"/>
            <a:ext cx="8671035" cy="4130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ＭＳ Ｐゴシック" panose="020B0600070205080204" pitchFamily="50" charset="-128"/>
                <a:ea typeface="ＭＳ Ｐゴシック" panose="020B0600070205080204" pitchFamily="50" charset="-128"/>
              </a:rPr>
              <a:t>18</a:t>
            </a:r>
            <a:r>
              <a:rPr lang="ja-JP" altLang="en-US" sz="2000" dirty="0">
                <a:solidFill>
                  <a:schemeClr val="tx1"/>
                </a:solidFill>
                <a:latin typeface="ＭＳ Ｐゴシック" panose="020B0600070205080204" pitchFamily="50" charset="-128"/>
                <a:ea typeface="ＭＳ Ｐゴシック" panose="020B0600070205080204" pitchFamily="50" charset="-128"/>
              </a:rPr>
              <a:t>世紀後半のイギリス</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r>
              <a:rPr lang="ja-JP" altLang="en-US" sz="2800" dirty="0">
                <a:solidFill>
                  <a:schemeClr val="tx1"/>
                </a:solidFill>
                <a:latin typeface="ＭＳ Ｐゴシック" panose="020B0600070205080204" pitchFamily="50" charset="-128"/>
                <a:ea typeface="ＭＳ Ｐゴシック" panose="020B0600070205080204" pitchFamily="50" charset="-128"/>
              </a:rPr>
              <a:t>労働時間の突然の延長は「産業革命」とともにやってきた</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a:p>
            <a:pPr>
              <a:buFont typeface="Wingdings" pitchFamily="2" charset="2"/>
              <a:buNone/>
            </a:pP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buFont typeface="Wingdings" pitchFamily="2" charset="2"/>
              <a:buNone/>
            </a:pPr>
            <a:r>
              <a:rPr lang="en-US" altLang="ja-JP" sz="2000" dirty="0">
                <a:solidFill>
                  <a:schemeClr val="tx1"/>
                </a:solidFill>
                <a:latin typeface="ＭＳ Ｐゴシック" panose="020B0600070205080204" pitchFamily="50" charset="-128"/>
                <a:ea typeface="ＭＳ Ｐゴシック" panose="020B0600070205080204" pitchFamily="50" charset="-128"/>
              </a:rPr>
              <a:t>19</a:t>
            </a:r>
            <a:r>
              <a:rPr lang="ja-JP" altLang="en-US" sz="2000" dirty="0">
                <a:solidFill>
                  <a:schemeClr val="tx1"/>
                </a:solidFill>
                <a:latin typeface="ＭＳ Ｐゴシック" panose="020B0600070205080204" pitchFamily="50" charset="-128"/>
                <a:ea typeface="ＭＳ Ｐゴシック" panose="020B0600070205080204" pitchFamily="50" charset="-128"/>
              </a:rPr>
              <a:t>世紀初－　「１日</a:t>
            </a:r>
            <a:r>
              <a:rPr lang="en-US" altLang="ja-JP" sz="2000" dirty="0">
                <a:solidFill>
                  <a:schemeClr val="tx1"/>
                </a:solidFill>
                <a:latin typeface="ＭＳ Ｐゴシック" panose="020B0600070205080204" pitchFamily="50" charset="-128"/>
                <a:ea typeface="ＭＳ Ｐゴシック" panose="020B0600070205080204" pitchFamily="50" charset="-128"/>
              </a:rPr>
              <a:t>12</a:t>
            </a:r>
            <a:r>
              <a:rPr lang="ja-JP" altLang="en-US" sz="2000" dirty="0">
                <a:solidFill>
                  <a:schemeClr val="tx1"/>
                </a:solidFill>
                <a:latin typeface="ＭＳ Ｐゴシック" panose="020B0600070205080204" pitchFamily="50" charset="-128"/>
                <a:ea typeface="ＭＳ Ｐゴシック" panose="020B0600070205080204" pitchFamily="50" charset="-128"/>
              </a:rPr>
              <a:t>時間、週</a:t>
            </a:r>
            <a:r>
              <a:rPr lang="en-US" altLang="ja-JP" sz="2000" dirty="0">
                <a:solidFill>
                  <a:schemeClr val="tx1"/>
                </a:solidFill>
                <a:latin typeface="ＭＳ Ｐゴシック" panose="020B0600070205080204" pitchFamily="50" charset="-128"/>
                <a:ea typeface="ＭＳ Ｐゴシック" panose="020B0600070205080204" pitchFamily="50" charset="-128"/>
              </a:rPr>
              <a:t>70</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時間の労働を強いられた」</a:t>
            </a:r>
          </a:p>
          <a:p>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動力、機械の導入</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←疲れない。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rgbClr val="FF0000"/>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生産量を飛躍的に増やした。</a:t>
            </a:r>
          </a:p>
          <a:p>
            <a:r>
              <a:rPr lang="ja-JP" altLang="en-US" sz="2000" dirty="0">
                <a:solidFill>
                  <a:srgbClr val="FF0000"/>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熟練を不要とした。←安価な労働力として女性、子どもが働かされた。</a:t>
            </a:r>
          </a:p>
          <a:p>
            <a:r>
              <a:rPr lang="ja-JP" altLang="en-US" sz="2000" dirty="0">
                <a:solidFill>
                  <a:srgbClr val="FF0000"/>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技術は労働を軽減し、時短を可能とした。</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endParaRPr lang="ja-JP" altLang="en-US" sz="2000" dirty="0">
              <a:solidFill>
                <a:schemeClr val="tx1"/>
              </a:solidFill>
              <a:latin typeface="ＭＳ Ｐゴシック" panose="020B0600070205080204" pitchFamily="50" charset="-128"/>
              <a:ea typeface="ＭＳ Ｐゴシック" panose="020B0600070205080204" pitchFamily="50" charset="-128"/>
            </a:endParaRPr>
          </a:p>
          <a:p>
            <a:pPr>
              <a:buFont typeface="Wingdings" pitchFamily="2" charset="2"/>
              <a:buNone/>
            </a:pP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生産工程の管理権は工場主に移った</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p>
          <a:p>
            <a:r>
              <a:rPr lang="ja-JP" altLang="en-US" sz="2000" dirty="0">
                <a:solidFill>
                  <a:srgbClr val="FF0000"/>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時間、労働強度が引き上げられた。</a:t>
            </a:r>
          </a:p>
          <a:p>
            <a:r>
              <a:rPr lang="ja-JP" altLang="en-US" sz="2000" dirty="0">
                <a:solidFill>
                  <a:srgbClr val="FF0000"/>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償却を早めるため、深夜労働が登場する。労働時間</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3934085" y="5802478"/>
            <a:ext cx="6423860" cy="1631216"/>
          </a:xfrm>
          <a:prstGeom prst="rect">
            <a:avLst/>
          </a:prstGeom>
        </p:spPr>
        <p:txBody>
          <a:bodyPr wrap="square">
            <a:spAutoFit/>
          </a:bodyPr>
          <a:lstStyle/>
          <a:p>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1</a:t>
            </a:r>
            <a:r>
              <a:rPr lang="ja-JP" altLang="en-US" sz="2000" dirty="0">
                <a:latin typeface="ＭＳ Ｐゴシック" panose="020B0600070205080204" pitchFamily="50" charset="-128"/>
                <a:ea typeface="ＭＳ Ｐゴシック" panose="020B0600070205080204" pitchFamily="50" charset="-128"/>
              </a:rPr>
              <a:t>日の労働時間は短きも</a:t>
            </a:r>
            <a:r>
              <a:rPr lang="en-US" altLang="ja-JP" sz="2000" dirty="0">
                <a:latin typeface="ＭＳ Ｐゴシック" panose="020B0600070205080204" pitchFamily="50" charset="-128"/>
                <a:ea typeface="ＭＳ Ｐゴシック" panose="020B0600070205080204" pitchFamily="50" charset="-128"/>
              </a:rPr>
              <a:t>12</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3</a:t>
            </a:r>
            <a:r>
              <a:rPr lang="ja-JP" altLang="en-US" sz="2000" dirty="0">
                <a:latin typeface="ＭＳ Ｐゴシック" panose="020B0600070205080204" pitchFamily="50" charset="-128"/>
                <a:ea typeface="ＭＳ Ｐゴシック" panose="020B0600070205080204" pitchFamily="50" charset="-128"/>
              </a:rPr>
              <a:t>時間下ることなく、長きは</a:t>
            </a:r>
            <a:r>
              <a:rPr lang="en-US" altLang="ja-JP" sz="2000" dirty="0">
                <a:latin typeface="ＭＳ Ｐゴシック" panose="020B0600070205080204" pitchFamily="50" charset="-128"/>
                <a:ea typeface="ＭＳ Ｐゴシック" panose="020B0600070205080204" pitchFamily="50" charset="-128"/>
              </a:rPr>
              <a:t>17</a:t>
            </a:r>
            <a:r>
              <a:rPr lang="ja-JP" altLang="en-US" sz="2000" dirty="0">
                <a:latin typeface="ＭＳ Ｐゴシック" panose="020B0600070205080204" pitchFamily="50" charset="-128"/>
                <a:ea typeface="ＭＳ Ｐゴシック" panose="020B0600070205080204" pitchFamily="50" charset="-128"/>
              </a:rPr>
              <a:t>～</a:t>
            </a:r>
            <a:r>
              <a:rPr lang="en-US" altLang="ja-JP" sz="2000" dirty="0">
                <a:latin typeface="ＭＳ Ｐゴシック" panose="020B0600070205080204" pitchFamily="50" charset="-128"/>
                <a:ea typeface="ＭＳ Ｐゴシック" panose="020B0600070205080204" pitchFamily="50" charset="-128"/>
              </a:rPr>
              <a:t>8</a:t>
            </a:r>
            <a:r>
              <a:rPr lang="ja-JP" altLang="en-US" sz="2000" dirty="0">
                <a:latin typeface="ＭＳ Ｐゴシック" panose="020B0600070205080204" pitchFamily="50" charset="-128"/>
                <a:ea typeface="ＭＳ Ｐゴシック" panose="020B0600070205080204" pitchFamily="50" charset="-128"/>
              </a:rPr>
              <a:t>時間に達するものもあり」 「年期満了し帰郷するときは、気抜けと工場における過度の労働の結果、多くは病気を惹起し、甚だしきは死に至るもの往々これありき」　　　　　　　　　</a:t>
            </a:r>
            <a:endParaRPr lang="en-US" altLang="ja-JP" sz="2000" dirty="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　　　　　　　　　　　（農商務省まとめの「職工事情」（</a:t>
            </a:r>
            <a:r>
              <a:rPr lang="en-US" altLang="ja-JP" sz="2000" dirty="0">
                <a:latin typeface="ＭＳ Ｐゴシック" panose="020B0600070205080204" pitchFamily="50" charset="-128"/>
                <a:ea typeface="ＭＳ Ｐゴシック" panose="020B0600070205080204" pitchFamily="50" charset="-128"/>
              </a:rPr>
              <a:t>1903 </a:t>
            </a:r>
            <a:r>
              <a:rPr lang="ja-JP" altLang="en-US" sz="2000" dirty="0">
                <a:latin typeface="ＭＳ Ｐゴシック" panose="020B0600070205080204" pitchFamily="50" charset="-128"/>
                <a:ea typeface="ＭＳ Ｐゴシック" panose="020B0600070205080204" pitchFamily="50" charset="-128"/>
              </a:rPr>
              <a:t>）</a:t>
            </a:r>
          </a:p>
        </p:txBody>
      </p:sp>
      <p:sp>
        <p:nvSpPr>
          <p:cNvPr id="11" name="正方形/長方形 10"/>
          <p:cNvSpPr/>
          <p:nvPr/>
        </p:nvSpPr>
        <p:spPr>
          <a:xfrm>
            <a:off x="3942556" y="4946398"/>
            <a:ext cx="8671035" cy="71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ＭＳ Ｐゴシック" panose="020B0600070205080204" pitchFamily="50" charset="-128"/>
                <a:ea typeface="ＭＳ Ｐゴシック" panose="020B0600070205080204" pitchFamily="50" charset="-128"/>
              </a:rPr>
              <a:t>明治末には「過労死」が発生していた</a:t>
            </a:r>
          </a:p>
        </p:txBody>
      </p:sp>
      <p:sp>
        <p:nvSpPr>
          <p:cNvPr id="12" name="正方形/長方形 11"/>
          <p:cNvSpPr/>
          <p:nvPr/>
        </p:nvSpPr>
        <p:spPr>
          <a:xfrm>
            <a:off x="3982558" y="7561119"/>
            <a:ext cx="6415389" cy="1015663"/>
          </a:xfrm>
          <a:prstGeom prst="rect">
            <a:avLst/>
          </a:prstGeom>
        </p:spPr>
        <p:txBody>
          <a:bodyPr wrap="square">
            <a:spAutoFit/>
          </a:bodyPr>
          <a:lstStyle/>
          <a:p>
            <a:r>
              <a:rPr lang="ja-JP" altLang="en-US" sz="2000" dirty="0">
                <a:latin typeface="ＭＳ Ｐゴシック" panose="020B0600070205080204" pitchFamily="50" charset="-128"/>
                <a:ea typeface="ＭＳ Ｐゴシック" panose="020B0600070205080204" pitchFamily="50" charset="-128"/>
              </a:rPr>
              <a:t>「過労による結果の衰弱や頓死」 「今や労働運動は賃金問題でも権利問題でもなく、生命問題である」　　　</a:t>
            </a:r>
          </a:p>
          <a:p>
            <a:pPr>
              <a:buFont typeface="Wingdings" pitchFamily="2" charset="2"/>
              <a:buNone/>
            </a:pPr>
            <a:r>
              <a:rPr lang="ja-JP" altLang="en-US" sz="2000" dirty="0">
                <a:latin typeface="ＭＳ Ｐゴシック" panose="020B0600070205080204" pitchFamily="50" charset="-128"/>
                <a:ea typeface="ＭＳ Ｐゴシック" panose="020B0600070205080204" pitchFamily="50" charset="-128"/>
              </a:rPr>
              <a:t>　　　　　　　　　　　　（「労働世界」　労働組合期成会１</a:t>
            </a:r>
            <a:r>
              <a:rPr lang="en-US" altLang="ja-JP" sz="2000" dirty="0">
                <a:latin typeface="ＭＳ Ｐゴシック" panose="020B0600070205080204" pitchFamily="50" charset="-128"/>
                <a:ea typeface="ＭＳ Ｐゴシック" panose="020B0600070205080204" pitchFamily="50" charset="-128"/>
              </a:rPr>
              <a:t>991</a:t>
            </a:r>
            <a:r>
              <a:rPr lang="ja-JP" altLang="en-US" sz="2000" dirty="0">
                <a:latin typeface="ＭＳ Ｐゴシック" panose="020B0600070205080204" pitchFamily="50" charset="-128"/>
                <a:ea typeface="ＭＳ Ｐゴシック" panose="020B0600070205080204" pitchFamily="50" charset="-128"/>
              </a:rPr>
              <a:t>）</a:t>
            </a:r>
            <a:endParaRPr kumimoji="1" lang="ja-JP" altLang="en-US" sz="2000" dirty="0">
              <a:latin typeface="ＭＳ Ｐゴシック" panose="020B0600070205080204" pitchFamily="50" charset="-128"/>
              <a:ea typeface="ＭＳ Ｐゴシック" panose="020B0600070205080204" pitchFamily="50" charset="-128"/>
            </a:endParaRPr>
          </a:p>
        </p:txBody>
      </p:sp>
      <p:pic>
        <p:nvPicPr>
          <p:cNvPr id="13" name="Picture 2" descr="C:\Users\佐藤陵一\Pictures\MP Navigator EX\2010_03_30\IMG_0001.jpg"/>
          <p:cNvPicPr>
            <a:picLocks noChangeAspect="1" noChangeArrowheads="1"/>
          </p:cNvPicPr>
          <p:nvPr/>
        </p:nvPicPr>
        <p:blipFill>
          <a:blip r:embed="rId3" cstate="print"/>
          <a:srcRect/>
          <a:stretch>
            <a:fillRect/>
          </a:stretch>
        </p:blipFill>
        <p:spPr bwMode="auto">
          <a:xfrm>
            <a:off x="10572063" y="5446979"/>
            <a:ext cx="2041528" cy="3020995"/>
          </a:xfrm>
          <a:prstGeom prst="rect">
            <a:avLst/>
          </a:prstGeom>
          <a:solidFill>
            <a:schemeClr val="tx1">
              <a:lumMod val="50000"/>
              <a:lumOff val="50000"/>
            </a:schemeClr>
          </a:solidFill>
          <a:ln w="3175">
            <a:solidFill>
              <a:schemeClr val="tx1"/>
            </a:solidFill>
            <a:prstDash val="sysDot"/>
          </a:ln>
        </p:spPr>
      </p:pic>
    </p:spTree>
    <p:extLst>
      <p:ext uri="{BB962C8B-B14F-4D97-AF65-F5344CB8AC3E}">
        <p14:creationId xmlns:p14="http://schemas.microsoft.com/office/powerpoint/2010/main" val="405334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fontScale="90000"/>
          </a:bodyPr>
          <a:lstStyle/>
          <a:p>
            <a:pPr>
              <a:lnSpc>
                <a:spcPct val="100000"/>
              </a:lnSpc>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政府は</a:t>
            </a:r>
            <a:r>
              <a:rPr lang="en-US" altLang="ja-JP" sz="2000" dirty="0">
                <a:solidFill>
                  <a:schemeClr val="tx1"/>
                </a:solidFill>
                <a:latin typeface="ＭＳ Ｐゴシック" panose="020B0600070205080204" pitchFamily="50" charset="-128"/>
                <a:ea typeface="ＭＳ Ｐゴシック" panose="020B0600070205080204" pitchFamily="50" charset="-128"/>
              </a:rPr>
              <a:t>OECD</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に日本の労働時間は</a:t>
            </a:r>
            <a:r>
              <a:rPr kumimoji="1" lang="en-US" altLang="ja-JP" sz="3100" b="1" dirty="0">
                <a:solidFill>
                  <a:schemeClr val="tx1"/>
                </a:solidFill>
                <a:latin typeface="ＭＳ Ｐゴシック" panose="020B0600070205080204" pitchFamily="50" charset="-128"/>
                <a:ea typeface="ＭＳ Ｐゴシック" panose="020B0600070205080204" pitchFamily="50" charset="-128"/>
              </a:rPr>
              <a:t>1,746</a:t>
            </a:r>
            <a:r>
              <a:rPr kumimoji="1" lang="ja-JP" altLang="en-US" sz="3100" dirty="0">
                <a:solidFill>
                  <a:schemeClr val="tx1"/>
                </a:solidFill>
                <a:latin typeface="ＭＳ Ｐゴシック" panose="020B0600070205080204" pitchFamily="50" charset="-128"/>
                <a:ea typeface="ＭＳ Ｐゴシック" panose="020B0600070205080204" pitchFamily="50" charset="-128"/>
              </a:rPr>
              <a:t>時間</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と報告している。</a:t>
            </a: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r>
              <a:rPr kumimoji="1" lang="ja-JP" altLang="en-US" sz="2000"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solidFill>
                  <a:schemeClr val="tx1"/>
                </a:solidFill>
                <a:latin typeface="ＭＳ Ｐゴシック" panose="020B0600070205080204" pitchFamily="50" charset="-128"/>
                <a:ea typeface="ＭＳ Ｐゴシック" panose="020B0600070205080204" pitchFamily="50" charset="-128"/>
              </a:rPr>
              <a:t>（</a:t>
            </a:r>
            <a:r>
              <a:rPr lang="en-US" altLang="ja-JP" sz="2000" dirty="0">
                <a:solidFill>
                  <a:schemeClr val="tx1"/>
                </a:solidFill>
                <a:latin typeface="ＭＳ Ｐゴシック" panose="020B0600070205080204" pitchFamily="50" charset="-128"/>
                <a:ea typeface="ＭＳ Ｐゴシック" panose="020B0600070205080204" pitchFamily="50" charset="-128"/>
              </a:rPr>
              <a:t>2012</a:t>
            </a:r>
            <a:r>
              <a:rPr lang="ja-JP" altLang="en-US" sz="2000" dirty="0">
                <a:solidFill>
                  <a:schemeClr val="tx1"/>
                </a:solidFill>
                <a:latin typeface="ＭＳ Ｐゴシック" panose="020B0600070205080204" pitchFamily="50" charset="-128"/>
                <a:ea typeface="ＭＳ Ｐゴシック" panose="020B0600070205080204" pitchFamily="50" charset="-128"/>
              </a:rPr>
              <a:t>年）</a:t>
            </a: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方程式は</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2,018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時間（一般労働者の年間総労働時間）</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×70.6</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1,093</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時間（パート労働者の年間総労働時間）</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×29.4</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r>
              <a:rPr lang="en-US" altLang="ja-JP" sz="2000" dirty="0">
                <a:solidFill>
                  <a:schemeClr val="tx1"/>
                </a:solidFill>
                <a:latin typeface="ＭＳ Ｐゴシック" panose="020B0600070205080204" pitchFamily="50" charset="-128"/>
                <a:ea typeface="ＭＳ Ｐゴシック" panose="020B0600070205080204" pitchFamily="50" charset="-128"/>
              </a:rPr>
              <a:t>1,746</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時間というもの。</a:t>
            </a:r>
            <a:r>
              <a:rPr lang="en-US" altLang="ja-JP" sz="2000" dirty="0">
                <a:solidFill>
                  <a:schemeClr val="tx1"/>
                </a:solidFill>
                <a:latin typeface="ＭＳ Ｐゴシック" panose="020B0600070205080204" pitchFamily="50" charset="-128"/>
                <a:ea typeface="ＭＳ Ｐゴシック" panose="020B0600070205080204" pitchFamily="50" charset="-128"/>
              </a:rPr>
              <a:t>29.4</a:t>
            </a:r>
            <a:r>
              <a:rPr lang="ja-JP" altLang="en-US" sz="2000" dirty="0">
                <a:solidFill>
                  <a:schemeClr val="tx1"/>
                </a:solidFill>
                <a:latin typeface="ＭＳ Ｐゴシック" panose="020B0600070205080204" pitchFamily="50" charset="-128"/>
                <a:ea typeface="ＭＳ Ｐゴシック" panose="020B0600070205080204" pitchFamily="50" charset="-128"/>
              </a:rPr>
              <a:t>％とはパート労働者の比率で残りが一般と厚労省が発表。</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en-US" altLang="ja-JP" sz="2000" dirty="0">
                <a:solidFill>
                  <a:schemeClr val="tx1"/>
                </a:solidFill>
                <a:latin typeface="ＭＳ Ｐゴシック" panose="020B0600070205080204" pitchFamily="50" charset="-128"/>
                <a:ea typeface="ＭＳ Ｐゴシック" panose="020B0600070205080204" pitchFamily="50" charset="-128"/>
              </a:rPr>
              <a:t>1,746</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時間は加重平均であり、日本の</a:t>
            </a:r>
            <a:r>
              <a:rPr lang="ja-JP" altLang="en-US" sz="2000" u="sng" dirty="0">
                <a:solidFill>
                  <a:schemeClr val="tx1"/>
                </a:solidFill>
                <a:latin typeface="ＭＳ Ｐゴシック" panose="020B0600070205080204" pitchFamily="50" charset="-128"/>
                <a:ea typeface="ＭＳ Ｐゴシック" panose="020B0600070205080204" pitchFamily="50" charset="-128"/>
              </a:rPr>
              <a:t>労働時間は二極化</a:t>
            </a:r>
            <a:r>
              <a:rPr lang="ja-JP" altLang="en-US" sz="2000" dirty="0">
                <a:solidFill>
                  <a:schemeClr val="tx1"/>
                </a:solidFill>
                <a:latin typeface="ＭＳ Ｐゴシック" panose="020B0600070205080204" pitchFamily="50" charset="-128"/>
                <a:ea typeface="ＭＳ Ｐゴシック" panose="020B0600070205080204" pitchFamily="50" charset="-128"/>
              </a:rPr>
              <a:t>し、過労死するほどの長時間労働が隠されている。</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en-US" altLang="ja-JP" sz="2000" dirty="0">
                <a:solidFill>
                  <a:schemeClr val="tx1"/>
                </a:solidFill>
                <a:latin typeface="ＭＳ Ｐゴシック" panose="020B0600070205080204" pitchFamily="50" charset="-128"/>
                <a:ea typeface="ＭＳ Ｐゴシック" panose="020B0600070205080204" pitchFamily="50" charset="-128"/>
              </a:rPr>
              <a:t>2,018</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時間を</a:t>
            </a:r>
            <a:r>
              <a:rPr lang="en-US" altLang="ja-JP" sz="2000" dirty="0">
                <a:solidFill>
                  <a:schemeClr val="tx1"/>
                </a:solidFill>
                <a:latin typeface="ＭＳ Ｐゴシック" panose="020B0600070205080204" pitchFamily="50" charset="-128"/>
                <a:ea typeface="ＭＳ Ｐゴシック" panose="020B0600070205080204" pitchFamily="50" charset="-128"/>
              </a:rPr>
              <a:t>229</a:t>
            </a:r>
            <a:r>
              <a:rPr lang="ja-JP" altLang="en-US" sz="2000" dirty="0">
                <a:solidFill>
                  <a:schemeClr val="tx1"/>
                </a:solidFill>
                <a:latin typeface="ＭＳ Ｐゴシック" panose="020B0600070205080204" pitchFamily="50" charset="-128"/>
                <a:ea typeface="ＭＳ Ｐゴシック" panose="020B0600070205080204" pitchFamily="50" charset="-128"/>
              </a:rPr>
              <a:t>日で割ると</a:t>
            </a:r>
            <a:r>
              <a:rPr lang="en-US" altLang="ja-JP" sz="2000" dirty="0">
                <a:solidFill>
                  <a:schemeClr val="tx1"/>
                </a:solidFill>
                <a:latin typeface="ＭＳ Ｐゴシック" panose="020B0600070205080204" pitchFamily="50" charset="-128"/>
                <a:ea typeface="ＭＳ Ｐゴシック" panose="020B0600070205080204" pitchFamily="50" charset="-128"/>
              </a:rPr>
              <a:t>8.8</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時間。つまり、一般労働者は毎日</a:t>
            </a:r>
            <a:r>
              <a:rPr lang="en-US" altLang="ja-JP" sz="2000" dirty="0">
                <a:solidFill>
                  <a:schemeClr val="tx1"/>
                </a:solidFill>
                <a:latin typeface="ＭＳ Ｐゴシック" panose="020B0600070205080204" pitchFamily="50" charset="-128"/>
                <a:ea typeface="ＭＳ Ｐゴシック" panose="020B0600070205080204" pitchFamily="50" charset="-128"/>
              </a:rPr>
              <a:t>0.8</a:t>
            </a:r>
            <a:r>
              <a:rPr lang="ja-JP" altLang="en-US" sz="2000" dirty="0">
                <a:solidFill>
                  <a:schemeClr val="tx1"/>
                </a:solidFill>
                <a:latin typeface="ＭＳ Ｐゴシック" panose="020B0600070205080204" pitchFamily="50" charset="-128"/>
                <a:ea typeface="ＭＳ Ｐゴシック" panose="020B0600070205080204" pitchFamily="50" charset="-128"/>
              </a:rPr>
              <a:t>時間残業である。</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000" dirty="0">
                <a:solidFill>
                  <a:schemeClr val="tx1"/>
                </a:solidFill>
                <a:latin typeface="ＭＳ Ｐゴシック" panose="020B0600070205080204" pitchFamily="50" charset="-128"/>
                <a:ea typeface="ＭＳ Ｐゴシック" panose="020B0600070205080204" pitchFamily="50" charset="-128"/>
              </a:rPr>
            </a:br>
            <a:r>
              <a:rPr lang="ja-JP" altLang="en-US" sz="2000" dirty="0">
                <a:solidFill>
                  <a:schemeClr val="tx1"/>
                </a:solidFill>
                <a:latin typeface="ＭＳ Ｐゴシック" panose="020B0600070205080204" pitchFamily="50" charset="-128"/>
                <a:ea typeface="ＭＳ Ｐゴシック" panose="020B0600070205080204" pitchFamily="50" charset="-128"/>
              </a:rPr>
              <a:t>フランス並みの週</a:t>
            </a:r>
            <a:r>
              <a:rPr lang="en-US" altLang="ja-JP" sz="2000" dirty="0">
                <a:solidFill>
                  <a:schemeClr val="tx1"/>
                </a:solidFill>
                <a:latin typeface="ＭＳ Ｐゴシック" panose="020B0600070205080204" pitchFamily="50" charset="-128"/>
                <a:ea typeface="ＭＳ Ｐゴシック" panose="020B0600070205080204" pitchFamily="50" charset="-128"/>
              </a:rPr>
              <a:t>35</a:t>
            </a:r>
            <a:r>
              <a:rPr lang="ja-JP" altLang="en-US" sz="2000" dirty="0">
                <a:solidFill>
                  <a:schemeClr val="tx1"/>
                </a:solidFill>
                <a:latin typeface="ＭＳ Ｐゴシック" panose="020B0600070205080204" pitchFamily="50" charset="-128"/>
                <a:ea typeface="ＭＳ Ｐゴシック" panose="020B0600070205080204" pitchFamily="50" charset="-128"/>
              </a:rPr>
              <a:t>時間では年間</a:t>
            </a:r>
            <a:r>
              <a:rPr lang="en-US" altLang="ja-JP" sz="2000" dirty="0">
                <a:solidFill>
                  <a:schemeClr val="tx1"/>
                </a:solidFill>
                <a:latin typeface="ＭＳ Ｐゴシック" panose="020B0600070205080204" pitchFamily="50" charset="-128"/>
                <a:ea typeface="ＭＳ Ｐゴシック" panose="020B0600070205080204" pitchFamily="50" charset="-128"/>
              </a:rPr>
              <a:t>18,24.9</a:t>
            </a:r>
            <a:r>
              <a:rPr lang="ja-JP" altLang="en-US" sz="2000" dirty="0">
                <a:solidFill>
                  <a:schemeClr val="tx1"/>
                </a:solidFill>
                <a:latin typeface="ＭＳ Ｐゴシック" panose="020B0600070205080204" pitchFamily="50" charset="-128"/>
                <a:ea typeface="ＭＳ Ｐゴシック" panose="020B0600070205080204" pitchFamily="50" charset="-128"/>
              </a:rPr>
              <a:t>時間（＝</a:t>
            </a:r>
            <a:r>
              <a:rPr lang="en-US" altLang="ja-JP" sz="2000" dirty="0">
                <a:solidFill>
                  <a:schemeClr val="tx1"/>
                </a:solidFill>
                <a:latin typeface="ＭＳ Ｐゴシック" panose="020B0600070205080204" pitchFamily="50" charset="-128"/>
                <a:ea typeface="ＭＳ Ｐゴシック" panose="020B0600070205080204" pitchFamily="50" charset="-128"/>
              </a:rPr>
              <a:t>35×52.14</a:t>
            </a:r>
            <a:r>
              <a:rPr lang="ja-JP" altLang="en-US" sz="2000" dirty="0">
                <a:solidFill>
                  <a:schemeClr val="tx1"/>
                </a:solidFill>
                <a:latin typeface="ＭＳ Ｐゴシック" panose="020B0600070205080204" pitchFamily="50" charset="-128"/>
                <a:ea typeface="ＭＳ Ｐゴシック" panose="020B0600070205080204" pitchFamily="50" charset="-128"/>
              </a:rPr>
              <a:t>週）となる。</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正方形/長方形 4"/>
          <p:cNvSpPr/>
          <p:nvPr/>
        </p:nvSpPr>
        <p:spPr>
          <a:xfrm>
            <a:off x="3862552" y="1072055"/>
            <a:ext cx="8734096"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ＭＳ Ｐゴシック" panose="020B0600070205080204" pitchFamily="50" charset="-128"/>
                <a:ea typeface="ＭＳ Ｐゴシック" panose="020B0600070205080204" pitchFamily="50" charset="-128"/>
              </a:rPr>
              <a:t>そもそも、法第</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32</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条の「週</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時間」「</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日</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時間」の働き方は「完全週休</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日制」に相当する！</a:t>
            </a:r>
            <a:endParaRPr kumimoji="1" lang="en-US" altLang="ja-JP" sz="28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8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－具体的に労働時間と労働日を見る－</a:t>
            </a:r>
          </a:p>
        </p:txBody>
      </p:sp>
      <p:sp>
        <p:nvSpPr>
          <p:cNvPr id="8" name="正方形/長方形 7"/>
          <p:cNvSpPr/>
          <p:nvPr/>
        </p:nvSpPr>
        <p:spPr>
          <a:xfrm>
            <a:off x="3862552" y="2502743"/>
            <a:ext cx="8734096" cy="623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年は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365</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週間は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7</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年は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52</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週（</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365÷7</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52.14</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週）</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4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「週</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40</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時間」なので年間の労働時間の上限は、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2085.7</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時間（＝</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 40×52.14)</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2,085</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時間</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と押さえる。</a:t>
            </a:r>
            <a:b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b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これは、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年間、祝祭日に関係なく、週</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40</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時間、</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日も休まず働く場合である。</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4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時間」なので年間の労働日数の上限は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260.7</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2085.6÷8</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260</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と押さえる。</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休日は自動的に</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105</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日と決まる。求人票の「</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105</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日」とは、週休</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2</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日、年間休日が</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105</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日ということである。</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会社は「</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36</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協定」を結び、①</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時間を超えて、さらに、②休日出勤で労働時間と労働日を延長することになる。</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　</a:t>
            </a:r>
          </a:p>
        </p:txBody>
      </p:sp>
    </p:spTree>
    <p:extLst>
      <p:ext uri="{BB962C8B-B14F-4D97-AF65-F5344CB8AC3E}">
        <p14:creationId xmlns:p14="http://schemas.microsoft.com/office/powerpoint/2010/main" val="19407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6</a:t>
            </a:fld>
            <a:endParaRPr lang="en-US" dirty="0"/>
          </a:p>
        </p:txBody>
      </p:sp>
      <p:sp>
        <p:nvSpPr>
          <p:cNvPr id="5" name="正方形/長方形 4"/>
          <p:cNvSpPr/>
          <p:nvPr/>
        </p:nvSpPr>
        <p:spPr>
          <a:xfrm>
            <a:off x="4035972" y="1087822"/>
            <a:ext cx="8623738" cy="76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全国より長く働いている北海道の労働者</a:t>
            </a:r>
          </a:p>
        </p:txBody>
      </p:sp>
      <p:graphicFrame>
        <p:nvGraphicFramePr>
          <p:cNvPr id="9" name="表 8"/>
          <p:cNvGraphicFramePr>
            <a:graphicFrameLocks noGrp="1"/>
          </p:cNvGraphicFramePr>
          <p:nvPr>
            <p:extLst>
              <p:ext uri="{D42A27DB-BD31-4B8C-83A1-F6EECF244321}">
                <p14:modId xmlns:p14="http://schemas.microsoft.com/office/powerpoint/2010/main" val="1539014908"/>
              </p:ext>
            </p:extLst>
          </p:nvPr>
        </p:nvGraphicFramePr>
        <p:xfrm>
          <a:off x="4036971" y="1956413"/>
          <a:ext cx="8276897" cy="1870488"/>
        </p:xfrm>
        <a:graphic>
          <a:graphicData uri="http://schemas.openxmlformats.org/drawingml/2006/table">
            <a:tbl>
              <a:tblPr firstRow="1" bandRow="1">
                <a:tableStyleId>{5C22544A-7EE6-4342-B048-85BDC9FD1C3A}</a:tableStyleId>
              </a:tblPr>
              <a:tblGrid>
                <a:gridCol w="3151048">
                  <a:extLst>
                    <a:ext uri="{9D8B030D-6E8A-4147-A177-3AD203B41FA5}">
                      <a16:colId xmlns:a16="http://schemas.microsoft.com/office/drawing/2014/main" val="345647532"/>
                    </a:ext>
                  </a:extLst>
                </a:gridCol>
                <a:gridCol w="2575550">
                  <a:extLst>
                    <a:ext uri="{9D8B030D-6E8A-4147-A177-3AD203B41FA5}">
                      <a16:colId xmlns:a16="http://schemas.microsoft.com/office/drawing/2014/main" val="1674823066"/>
                    </a:ext>
                  </a:extLst>
                </a:gridCol>
                <a:gridCol w="2550299">
                  <a:extLst>
                    <a:ext uri="{9D8B030D-6E8A-4147-A177-3AD203B41FA5}">
                      <a16:colId xmlns:a16="http://schemas.microsoft.com/office/drawing/2014/main" val="182240213"/>
                    </a:ext>
                  </a:extLst>
                </a:gridCol>
              </a:tblGrid>
              <a:tr h="370840">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2015</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年度</a:t>
                      </a:r>
                    </a:p>
                  </a:txBody>
                  <a:tcPr>
                    <a:lnL w="12700" cmpd="sng">
                      <a:noFill/>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北海道</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全国</a:t>
                      </a:r>
                    </a:p>
                  </a:txBody>
                  <a:tcPr>
                    <a:lnL w="12700" cap="flat" cmpd="sng" algn="ctr">
                      <a:solidFill>
                        <a:schemeClr val="tx1"/>
                      </a:solidFill>
                      <a:prstDash val="sysDot"/>
                      <a:round/>
                      <a:headEnd type="none" w="med" len="med"/>
                      <a:tailEnd type="none" w="med" len="med"/>
                    </a:lnL>
                    <a:lnR w="12700" cmpd="sng">
                      <a:noFill/>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5272020"/>
                  </a:ext>
                </a:extLst>
              </a:tr>
              <a:tr h="370840">
                <a:tc>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年間総労働時間</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1,768</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1,734</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2993980"/>
                  </a:ext>
                </a:extLst>
              </a:tr>
              <a:tr h="370840">
                <a:tc>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所定内労働時間</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1650</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1602</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6473592"/>
                  </a:ext>
                </a:extLst>
              </a:tr>
              <a:tr h="370840">
                <a:tc>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時間外労働</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 125</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  132</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時間</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068337"/>
                  </a:ext>
                </a:extLst>
              </a:tr>
              <a:tr h="387128">
                <a:tc gridSpan="3">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規模</a:t>
                      </a: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人以上、パートを含む。（「毎月勤労者統計調査」総務省） </a:t>
                      </a:r>
                      <a:endParaRPr kumimoji="1" lang="en-US" altLang="ja-JP" sz="18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85190924"/>
                  </a:ext>
                </a:extLst>
              </a:tr>
            </a:tbl>
          </a:graphicData>
        </a:graphic>
      </p:graphicFrame>
      <p:sp>
        <p:nvSpPr>
          <p:cNvPr id="10" name="正方形/長方形 9"/>
          <p:cNvSpPr/>
          <p:nvPr/>
        </p:nvSpPr>
        <p:spPr>
          <a:xfrm>
            <a:off x="4065999" y="4035098"/>
            <a:ext cx="8623738" cy="2071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週</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60</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時間以上働いている労働者の割合</a:t>
            </a:r>
            <a:r>
              <a:rPr kumimoji="1" lang="ja-JP" altLang="en-US" dirty="0">
                <a:solidFill>
                  <a:sysClr val="windowText" lastClr="000000"/>
                </a:solidFill>
                <a:latin typeface="ＭＳ Ｐゴシック" panose="020B0600070205080204" pitchFamily="50" charset="-128"/>
                <a:ea typeface="ＭＳ Ｐゴシック" panose="020B0600070205080204" pitchFamily="50" charset="-128"/>
              </a:rPr>
              <a:t>（「労働力調査」総務省）</a:t>
            </a:r>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❐全国</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9.2</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％、道内</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13.5</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(2012</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年度）</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❐政府は全国で週</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60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時間以上働いている労働者の比率を</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10.0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％。これを</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2020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年には</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％削減する方針を閣議決定した。（</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2010.6.18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29916739"/>
              </p:ext>
            </p:extLst>
          </p:nvPr>
        </p:nvGraphicFramePr>
        <p:xfrm>
          <a:off x="4088187" y="6901653"/>
          <a:ext cx="8276895" cy="1752600"/>
        </p:xfrm>
        <a:graphic>
          <a:graphicData uri="http://schemas.openxmlformats.org/drawingml/2006/table">
            <a:tbl>
              <a:tblPr firstRow="1" bandRow="1">
                <a:tableStyleId>{5C22544A-7EE6-4342-B048-85BDC9FD1C3A}</a:tableStyleId>
              </a:tblPr>
              <a:tblGrid>
                <a:gridCol w="3163114">
                  <a:extLst>
                    <a:ext uri="{9D8B030D-6E8A-4147-A177-3AD203B41FA5}">
                      <a16:colId xmlns:a16="http://schemas.microsoft.com/office/drawing/2014/main" val="782204"/>
                    </a:ext>
                  </a:extLst>
                </a:gridCol>
                <a:gridCol w="2540000">
                  <a:extLst>
                    <a:ext uri="{9D8B030D-6E8A-4147-A177-3AD203B41FA5}">
                      <a16:colId xmlns:a16="http://schemas.microsoft.com/office/drawing/2014/main" val="230491763"/>
                    </a:ext>
                  </a:extLst>
                </a:gridCol>
                <a:gridCol w="2573781">
                  <a:extLst>
                    <a:ext uri="{9D8B030D-6E8A-4147-A177-3AD203B41FA5}">
                      <a16:colId xmlns:a16="http://schemas.microsoft.com/office/drawing/2014/main" val="3561687231"/>
                    </a:ext>
                  </a:extLst>
                </a:gridCol>
              </a:tblGrid>
              <a:tr h="370840">
                <a:tc>
                  <a:txBody>
                    <a:bodyPr/>
                    <a:lstStyle/>
                    <a:p>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2014</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年度</a:t>
                      </a:r>
                    </a:p>
                  </a:txBody>
                  <a:tcPr>
                    <a:lnL w="12700" cmpd="sng">
                      <a:noFill/>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北海道</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全国</a:t>
                      </a:r>
                    </a:p>
                  </a:txBody>
                  <a:tcPr>
                    <a:lnL w="12700" cap="flat" cmpd="sng" algn="ctr">
                      <a:solidFill>
                        <a:schemeClr val="tx1"/>
                      </a:solidFill>
                      <a:prstDash val="sysDot"/>
                      <a:round/>
                      <a:headEnd type="none" w="med" len="med"/>
                      <a:tailEnd type="none" w="med" len="med"/>
                    </a:lnL>
                    <a:lnR w="12700" cmpd="sng">
                      <a:noFill/>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1196923"/>
                  </a:ext>
                </a:extLst>
              </a:tr>
              <a:tr h="370840">
                <a:tc>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完全週休企業</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34.6</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a:t>
                      </a:r>
                      <a:endParaRPr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800" b="0" dirty="0">
                          <a:solidFill>
                            <a:schemeClr val="tx1"/>
                          </a:solidFill>
                          <a:latin typeface="ＭＳ Ｐゴシック" panose="020B0600070205080204" pitchFamily="50" charset="-128"/>
                          <a:ea typeface="ＭＳ Ｐゴシック" panose="020B0600070205080204" pitchFamily="50" charset="-128"/>
                        </a:rPr>
                        <a:t>46.9</a:t>
                      </a:r>
                      <a:r>
                        <a:rPr lang="ja-JP" altLang="en-US" sz="1800" b="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662432"/>
                  </a:ext>
                </a:extLst>
              </a:tr>
              <a:tr h="370840">
                <a:tc>
                  <a:txBody>
                    <a:bodyPr/>
                    <a:lstStyle/>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なんらかの週休</a:t>
                      </a: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日制</a:t>
                      </a: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38.6</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37.4</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5778040"/>
                  </a:ext>
                </a:extLst>
              </a:tr>
              <a:tr h="232390">
                <a:tc gridSpan="3">
                  <a:txBody>
                    <a:bodyPr/>
                    <a:lstStyle/>
                    <a:p>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隔週、月</a:t>
                      </a: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回連休など。規模</a:t>
                      </a: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30</a:t>
                      </a: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人以上の企業と事業所調査。</a:t>
                      </a:r>
                      <a:endParaRPr kumimoji="1" lang="en-US" altLang="ja-JP" sz="1800" b="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「就業条件総合調査」（厚労省）、「労働福祉調査」（道）</a:t>
                      </a:r>
                    </a:p>
                  </a:txBody>
                  <a:tcPr>
                    <a:lnL w="12700" cmpd="sng">
                      <a:noFill/>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801232183"/>
                  </a:ext>
                </a:extLst>
              </a:tr>
            </a:tbl>
          </a:graphicData>
        </a:graphic>
      </p:graphicFrame>
      <p:sp>
        <p:nvSpPr>
          <p:cNvPr id="13" name="正方形/長方形 12"/>
          <p:cNvSpPr/>
          <p:nvPr/>
        </p:nvSpPr>
        <p:spPr>
          <a:xfrm>
            <a:off x="4065999" y="6148058"/>
            <a:ext cx="8276896" cy="618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ＭＳ Ｐゴシック" panose="020B0600070205080204" pitchFamily="50" charset="-128"/>
                <a:ea typeface="ＭＳ Ｐゴシック" panose="020B0600070205080204" pitchFamily="50" charset="-128"/>
              </a:rPr>
              <a:t>週休</a:t>
            </a:r>
            <a:r>
              <a:rPr kumimoji="1" lang="en-US" altLang="ja-JP" sz="28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日制の実施状況</a:t>
            </a:r>
          </a:p>
        </p:txBody>
      </p:sp>
      <p:graphicFrame>
        <p:nvGraphicFramePr>
          <p:cNvPr id="14" name="表 13"/>
          <p:cNvGraphicFramePr>
            <a:graphicFrameLocks noGrp="1"/>
          </p:cNvGraphicFramePr>
          <p:nvPr>
            <p:extLst>
              <p:ext uri="{D42A27DB-BD31-4B8C-83A1-F6EECF244321}">
                <p14:modId xmlns:p14="http://schemas.microsoft.com/office/powerpoint/2010/main" val="820610059"/>
              </p:ext>
            </p:extLst>
          </p:nvPr>
        </p:nvGraphicFramePr>
        <p:xfrm>
          <a:off x="454646" y="3343113"/>
          <a:ext cx="2717502" cy="4434840"/>
        </p:xfrm>
        <a:graphic>
          <a:graphicData uri="http://schemas.openxmlformats.org/drawingml/2006/table">
            <a:tbl>
              <a:tblPr firstRow="1" bandRow="1">
                <a:tableStyleId>{7DF18680-E054-41AD-8BC1-D1AEF772440D}</a:tableStyleId>
              </a:tblPr>
              <a:tblGrid>
                <a:gridCol w="905834">
                  <a:extLst>
                    <a:ext uri="{9D8B030D-6E8A-4147-A177-3AD203B41FA5}">
                      <a16:colId xmlns:a16="http://schemas.microsoft.com/office/drawing/2014/main" val="2172649013"/>
                    </a:ext>
                  </a:extLst>
                </a:gridCol>
                <a:gridCol w="905834">
                  <a:extLst>
                    <a:ext uri="{9D8B030D-6E8A-4147-A177-3AD203B41FA5}">
                      <a16:colId xmlns:a16="http://schemas.microsoft.com/office/drawing/2014/main" val="3770567611"/>
                    </a:ext>
                  </a:extLst>
                </a:gridCol>
                <a:gridCol w="905834">
                  <a:extLst>
                    <a:ext uri="{9D8B030D-6E8A-4147-A177-3AD203B41FA5}">
                      <a16:colId xmlns:a16="http://schemas.microsoft.com/office/drawing/2014/main" val="3165556410"/>
                    </a:ext>
                  </a:extLst>
                </a:gridCol>
              </a:tblGrid>
              <a:tr h="370840">
                <a:tc>
                  <a:txBody>
                    <a:bodyPr/>
                    <a:lstStyle/>
                    <a:p>
                      <a:pPr algn="ctr">
                        <a:lnSpc>
                          <a:spcPct val="150000"/>
                        </a:lnSpc>
                      </a:pP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万人</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442941"/>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パート</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44</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51.2</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4745990"/>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派遣</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15</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17.4</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6249005"/>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契約</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4</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4.7</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6471686"/>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嘱託</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13</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15.1</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2643212"/>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アルバイト</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6</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7.0</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3472132"/>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その他</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4</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4.7</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9962179"/>
                  </a:ext>
                </a:extLst>
              </a:tr>
              <a:tr h="370840">
                <a:tc>
                  <a:txBody>
                    <a:bodyPr/>
                    <a:lstStyle/>
                    <a:p>
                      <a:pPr algn="ctr">
                        <a:lnSpc>
                          <a:spcPct val="150000"/>
                        </a:lnSpc>
                      </a:pPr>
                      <a:r>
                        <a:rPr kumimoji="1" lang="ja-JP" altLang="en-US" sz="1800" b="0" dirty="0">
                          <a:solidFill>
                            <a:schemeClr val="tx1"/>
                          </a:solidFill>
                          <a:latin typeface="ＭＳ Ｐゴシック" panose="020B0600070205080204" pitchFamily="50" charset="-128"/>
                          <a:ea typeface="ＭＳ Ｐゴシック" panose="020B0600070205080204" pitchFamily="50" charset="-128"/>
                        </a:rPr>
                        <a:t>計</a:t>
                      </a:r>
                    </a:p>
                  </a:txBody>
                  <a:tcPr>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50000"/>
                        </a:lnSpc>
                      </a:pPr>
                      <a:r>
                        <a:rPr kumimoji="1" lang="en-US" altLang="ja-JP" sz="1800" b="0" dirty="0">
                          <a:solidFill>
                            <a:schemeClr val="tx1"/>
                          </a:solidFill>
                          <a:latin typeface="ＭＳ Ｐゴシック" panose="020B0600070205080204" pitchFamily="50" charset="-128"/>
                          <a:ea typeface="ＭＳ Ｐゴシック" panose="020B0600070205080204" pitchFamily="50" charset="-128"/>
                        </a:rPr>
                        <a:t>86</a:t>
                      </a: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50000"/>
                        </a:lnSpc>
                      </a:pPr>
                      <a:endParaRPr kumimoji="1" lang="ja-JP" altLang="en-US" sz="18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2768283"/>
                  </a:ext>
                </a:extLst>
              </a:tr>
            </a:tbl>
          </a:graphicData>
        </a:graphic>
      </p:graphicFrame>
      <p:sp>
        <p:nvSpPr>
          <p:cNvPr id="15" name="正方形/長方形 14"/>
          <p:cNvSpPr/>
          <p:nvPr/>
        </p:nvSpPr>
        <p:spPr>
          <a:xfrm>
            <a:off x="273995" y="1956412"/>
            <a:ext cx="3078804" cy="1258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道内の労働者　（</a:t>
            </a:r>
            <a:r>
              <a:rPr kumimoji="1" lang="en-US" altLang="ja-JP" dirty="0">
                <a:solidFill>
                  <a:schemeClr val="tx1"/>
                </a:solidFill>
                <a:latin typeface="ＭＳ Ｐゴシック" panose="020B0600070205080204" pitchFamily="50" charset="-128"/>
                <a:ea typeface="ＭＳ Ｐゴシック" panose="020B0600070205080204" pitchFamily="50" charset="-128"/>
              </a:rPr>
              <a:t>2015</a:t>
            </a:r>
            <a:r>
              <a:rPr kumimoji="1" lang="ja-JP" altLang="en-US" dirty="0">
                <a:solidFill>
                  <a:schemeClr val="tx1"/>
                </a:solidFill>
                <a:latin typeface="ＭＳ Ｐゴシック" panose="020B0600070205080204" pitchFamily="50" charset="-128"/>
                <a:ea typeface="ＭＳ Ｐゴシック" panose="020B0600070205080204" pitchFamily="50" charset="-128"/>
              </a:rPr>
              <a:t>年度）</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 正規労働者　 　</a:t>
            </a:r>
            <a:r>
              <a:rPr kumimoji="1" lang="en-US" altLang="ja-JP" dirty="0">
                <a:solidFill>
                  <a:schemeClr val="tx1"/>
                </a:solidFill>
                <a:latin typeface="ＭＳ Ｐゴシック" panose="020B0600070205080204" pitchFamily="50" charset="-128"/>
                <a:ea typeface="ＭＳ Ｐゴシック" panose="020B0600070205080204" pitchFamily="50" charset="-128"/>
              </a:rPr>
              <a:t>127</a:t>
            </a:r>
            <a:r>
              <a:rPr kumimoji="1" lang="ja-JP" altLang="en-US" dirty="0">
                <a:solidFill>
                  <a:schemeClr val="tx1"/>
                </a:solidFill>
                <a:latin typeface="ＭＳ Ｐゴシック" panose="020B0600070205080204" pitchFamily="50" charset="-128"/>
                <a:ea typeface="ＭＳ Ｐゴシック" panose="020B0600070205080204" pitchFamily="50" charset="-128"/>
              </a:rPr>
              <a:t>万人</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 非正規労働者　　</a:t>
            </a:r>
            <a:r>
              <a:rPr kumimoji="1" lang="en-US" altLang="ja-JP" dirty="0">
                <a:solidFill>
                  <a:schemeClr val="tx1"/>
                </a:solidFill>
                <a:latin typeface="ＭＳ Ｐゴシック" panose="020B0600070205080204" pitchFamily="50" charset="-128"/>
                <a:ea typeface="ＭＳ Ｐゴシック" panose="020B0600070205080204" pitchFamily="50" charset="-128"/>
              </a:rPr>
              <a:t>86</a:t>
            </a:r>
            <a:r>
              <a:rPr kumimoji="1" lang="ja-JP" altLang="en-US" dirty="0">
                <a:solidFill>
                  <a:schemeClr val="tx1"/>
                </a:solidFill>
                <a:latin typeface="ＭＳ Ｐゴシック" panose="020B0600070205080204" pitchFamily="50" charset="-128"/>
                <a:ea typeface="ＭＳ Ｐゴシック" panose="020B0600070205080204" pitchFamily="50" charset="-128"/>
              </a:rPr>
              <a:t>万人</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                   （</a:t>
            </a:r>
            <a:r>
              <a:rPr kumimoji="1" lang="en-US" altLang="ja-JP" dirty="0">
                <a:solidFill>
                  <a:schemeClr val="tx1"/>
                </a:solidFill>
                <a:latin typeface="ＭＳ Ｐゴシック" panose="020B0600070205080204" pitchFamily="50" charset="-128"/>
                <a:ea typeface="ＭＳ Ｐゴシック" panose="020B0600070205080204" pitchFamily="50" charset="-128"/>
              </a:rPr>
              <a:t>40.4</a:t>
            </a: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648509" y="7777953"/>
            <a:ext cx="271750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（「労働力調査」、総務省）</a:t>
            </a:r>
          </a:p>
        </p:txBody>
      </p:sp>
    </p:spTree>
    <p:extLst>
      <p:ext uri="{BB962C8B-B14F-4D97-AF65-F5344CB8AC3E}">
        <p14:creationId xmlns:p14="http://schemas.microsoft.com/office/powerpoint/2010/main" val="270123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3995" y="1623323"/>
            <a:ext cx="3193106" cy="3279753"/>
          </a:xfrm>
          <a:solidFill>
            <a:schemeClr val="bg1"/>
          </a:solidFill>
        </p:spPr>
        <p:txBody>
          <a:bodyPr>
            <a:normAutofit fontScale="90000"/>
          </a:bodyPr>
          <a:lstStyle/>
          <a:p>
            <a:pPr>
              <a:lnSpc>
                <a:spcPct val="100000"/>
              </a:lnSpc>
            </a:pP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解釈</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r>
              <a:rPr kumimoji="1" lang="ja-JP" altLang="en-US" sz="27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例えば、</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ヵ月をとって週の平均が「</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時間」を超えていなければ、ある週に「</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時間」を超え、ある日に「</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時間」を超えて働かせることができる。</a:t>
            </a: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br>
              <a:rPr kumimoji="1" lang="en-US" altLang="ja-JP" sz="2000" dirty="0">
                <a:solidFill>
                  <a:schemeClr val="tx1"/>
                </a:solidFill>
                <a:latin typeface="ＭＳ Ｐゴシック" panose="020B0600070205080204" pitchFamily="50" charset="-128"/>
                <a:ea typeface="ＭＳ Ｐゴシック" panose="020B0600070205080204" pitchFamily="50" charset="-128"/>
              </a:rPr>
            </a:br>
            <a:r>
              <a:rPr kumimoji="1" lang="ja-JP" altLang="en-US" sz="27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「労使協定」（＝</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36</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協定）を労働基準監督署に届出なければならない。</a:t>
            </a:r>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7</a:t>
            </a:fld>
            <a:endParaRPr lang="en-US" dirty="0"/>
          </a:p>
        </p:txBody>
      </p:sp>
      <p:sp>
        <p:nvSpPr>
          <p:cNvPr id="5" name="正方形/長方形 4"/>
          <p:cNvSpPr/>
          <p:nvPr/>
        </p:nvSpPr>
        <p:spPr>
          <a:xfrm>
            <a:off x="3972910" y="1118825"/>
            <a:ext cx="8607973" cy="49666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ja-JP" sz="2400" dirty="0">
                <a:solidFill>
                  <a:schemeClr val="tx1"/>
                </a:solidFill>
                <a:latin typeface="ＭＳ Ｐゴシック" panose="020B0600070205080204" pitchFamily="50" charset="-128"/>
                <a:ea typeface="ＭＳ Ｐゴシック" panose="020B0600070205080204" pitchFamily="50" charset="-128"/>
              </a:rPr>
              <a:t>第</a:t>
            </a:r>
            <a:r>
              <a:rPr lang="en-US" altLang="ja-JP" sz="2400" dirty="0">
                <a:solidFill>
                  <a:schemeClr val="tx1"/>
                </a:solidFill>
                <a:latin typeface="ＭＳ Ｐゴシック" panose="020B0600070205080204" pitchFamily="50" charset="-128"/>
                <a:ea typeface="ＭＳ Ｐゴシック" panose="020B0600070205080204" pitchFamily="50" charset="-128"/>
              </a:rPr>
              <a:t>32</a:t>
            </a:r>
            <a:r>
              <a:rPr lang="ja-JP" altLang="ja-JP" sz="2400" dirty="0">
                <a:solidFill>
                  <a:schemeClr val="tx1"/>
                </a:solidFill>
                <a:latin typeface="ＭＳ Ｐゴシック" panose="020B0600070205080204" pitchFamily="50" charset="-128"/>
                <a:ea typeface="ＭＳ Ｐゴシック" panose="020B0600070205080204" pitchFamily="50" charset="-128"/>
              </a:rPr>
              <a:t>条の</a:t>
            </a:r>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en-US" sz="2400" dirty="0">
                <a:solidFill>
                  <a:schemeClr val="tx1"/>
                </a:solidFill>
                <a:latin typeface="ＭＳ Ｐゴシック" panose="020B0600070205080204" pitchFamily="50" charset="-128"/>
                <a:ea typeface="ＭＳ Ｐゴシック" panose="020B0600070205080204" pitchFamily="50" charset="-128"/>
              </a:rPr>
              <a:t>（変形労働　</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en-US" sz="2400" dirty="0">
                <a:solidFill>
                  <a:schemeClr val="tx1"/>
                </a:solidFill>
                <a:latin typeface="ＭＳ Ｐゴシック" panose="020B0600070205080204" pitchFamily="50" charset="-128"/>
                <a:ea typeface="ＭＳ Ｐゴシック" panose="020B0600070205080204" pitchFamily="50" charset="-128"/>
              </a:rPr>
              <a:t>ヵ月以内）</a:t>
            </a:r>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ja-JP" sz="2400" dirty="0">
                <a:solidFill>
                  <a:schemeClr val="tx1"/>
                </a:solidFill>
                <a:latin typeface="ＭＳ Ｐゴシック" panose="020B0600070205080204" pitchFamily="50" charset="-128"/>
                <a:ea typeface="ＭＳ Ｐゴシック" panose="020B0600070205080204" pitchFamily="50" charset="-128"/>
              </a:rPr>
              <a:t>使用者は、当該事業場に、労働者の過半数で組織する労働組合がある場合においてはその労働組合、労働者の過半数で組織する労働組合がない場合においては労働者の過半数を代表する者との書面による協定により、又は就業規則その他これに準ずるものにより、</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箇月以内の一定の期間を平均し</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週間当たりの労働時間が前条第</a:t>
            </a:r>
            <a:r>
              <a:rPr lang="ja-JP" altLang="en-US" sz="2400" dirty="0">
                <a:solidFill>
                  <a:schemeClr val="tx1"/>
                </a:solidFill>
                <a:latin typeface="ＭＳ Ｐゴシック" panose="020B0600070205080204" pitchFamily="50" charset="-128"/>
                <a:ea typeface="ＭＳ Ｐゴシック" panose="020B0600070205080204" pitchFamily="50" charset="-128"/>
              </a:rPr>
              <a:t>　１</a:t>
            </a:r>
            <a:r>
              <a:rPr lang="ja-JP" altLang="ja-JP" sz="2400" dirty="0">
                <a:solidFill>
                  <a:schemeClr val="tx1"/>
                </a:solidFill>
                <a:latin typeface="ＭＳ Ｐゴシック" panose="020B0600070205080204" pitchFamily="50" charset="-128"/>
                <a:ea typeface="ＭＳ Ｐゴシック" panose="020B0600070205080204" pitchFamily="50" charset="-128"/>
              </a:rPr>
              <a:t>項の労働時間を超えない定めをしたときは、同条の規定にかかわらず、その定めにより、特定された週において同項の労働時間又は特定された日において同条第</a:t>
            </a:r>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ja-JP" sz="2400" dirty="0">
                <a:solidFill>
                  <a:schemeClr val="tx1"/>
                </a:solidFill>
                <a:latin typeface="ＭＳ Ｐゴシック" panose="020B0600070205080204" pitchFamily="50" charset="-128"/>
                <a:ea typeface="ＭＳ Ｐゴシック" panose="020B0600070205080204" pitchFamily="50" charset="-128"/>
              </a:rPr>
              <a:t>項の労働時間を超えて、労働させることができる。</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endParaRPr lang="ja-JP"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ja-JP" sz="2400" dirty="0">
                <a:solidFill>
                  <a:schemeClr val="tx1"/>
                </a:solidFill>
                <a:latin typeface="ＭＳ Ｐゴシック" panose="020B0600070205080204" pitchFamily="50" charset="-128"/>
                <a:ea typeface="ＭＳ Ｐゴシック" panose="020B0600070205080204" pitchFamily="50" charset="-128"/>
              </a:rPr>
              <a:t>　使用者は、厚生労働省令で定めるところにより、前項の協定を行政官庁に届け出なければならない。</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3972909" y="6362011"/>
            <a:ext cx="8607973" cy="1736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ヵ月単位の変形労働時間制の具体例</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rPr>
              <a:t>URL</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hlinkClick r:id="rId2"/>
              </a:rPr>
              <a:t>https://kumiaizukuri.jimdo.com/</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hlinkClick r:id="rId2"/>
              </a:rPr>
              <a:t>時間外労働と残業代</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hlinkClick r:id="rId2"/>
              </a:rPr>
              <a:t>/</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hlinkClick r:id="rId2"/>
              </a:rPr>
              <a:t>時間規制の</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hlinkClick r:id="rId2"/>
              </a:rPr>
              <a:t>-</a:t>
            </a:r>
            <a:r>
              <a:rPr kumimoji="1" lang="ja-JP" altLang="en-US" sz="2400" dirty="0">
                <a:solidFill>
                  <a:sysClr val="windowText" lastClr="000000"/>
                </a:solidFill>
                <a:latin typeface="ＭＳ Ｐゴシック" panose="020B0600070205080204" pitchFamily="50" charset="-128"/>
                <a:ea typeface="ＭＳ Ｐゴシック" panose="020B0600070205080204" pitchFamily="50" charset="-128"/>
                <a:hlinkClick r:id="rId2"/>
              </a:rPr>
              <a:t>例外</a:t>
            </a:r>
            <a:r>
              <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hlinkClick r:id="rId2"/>
              </a:rPr>
              <a:t>/</a:t>
            </a:r>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1498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fontScale="90000"/>
          </a:bodyPr>
          <a:lstStyle/>
          <a:p>
            <a:pPr>
              <a:lnSpc>
                <a:spcPct val="100000"/>
              </a:lnSpc>
            </a:pPr>
            <a:r>
              <a:rPr lang="ja-JP" altLang="en-US" sz="2700" dirty="0">
                <a:solidFill>
                  <a:schemeClr val="tx1"/>
                </a:solidFill>
                <a:latin typeface="+mn-ea"/>
              </a:rPr>
              <a:t>労働基準法の</a:t>
            </a:r>
            <a:br>
              <a:rPr lang="en-US" altLang="ja-JP" sz="2700" dirty="0">
                <a:solidFill>
                  <a:schemeClr val="tx1"/>
                </a:solidFill>
                <a:latin typeface="+mn-ea"/>
              </a:rPr>
            </a:br>
            <a:r>
              <a:rPr lang="ja-JP" altLang="en-US" sz="2700" dirty="0">
                <a:solidFill>
                  <a:schemeClr val="tx1"/>
                </a:solidFill>
                <a:latin typeface="+mn-ea"/>
              </a:rPr>
              <a:t>変形労働バージョン</a:t>
            </a:r>
            <a:br>
              <a:rPr lang="en-US" altLang="ja-JP" sz="2700" dirty="0">
                <a:solidFill>
                  <a:schemeClr val="tx1"/>
                </a:solidFill>
                <a:latin typeface="+mn-ea"/>
              </a:rPr>
            </a:br>
            <a:br>
              <a:rPr lang="en-US" altLang="ja-JP" sz="2700" dirty="0">
                <a:solidFill>
                  <a:schemeClr val="tx1"/>
                </a:solidFill>
                <a:latin typeface="+mn-ea"/>
              </a:rPr>
            </a:br>
            <a:r>
              <a:rPr lang="ja-JP" altLang="en-US" sz="1800" dirty="0">
                <a:solidFill>
                  <a:schemeClr val="tx1"/>
                </a:solidFill>
                <a:latin typeface="+mn-ea"/>
              </a:rPr>
              <a:t>❶</a:t>
            </a:r>
            <a:r>
              <a:rPr lang="en-US" altLang="ja-JP" sz="1800" dirty="0">
                <a:solidFill>
                  <a:schemeClr val="tx1"/>
                </a:solidFill>
                <a:latin typeface="+mn-ea"/>
              </a:rPr>
              <a:t>1</a:t>
            </a:r>
            <a:r>
              <a:rPr lang="ja-JP" altLang="en-US" sz="1800" dirty="0">
                <a:solidFill>
                  <a:schemeClr val="tx1"/>
                </a:solidFill>
                <a:latin typeface="+mn-ea"/>
              </a:rPr>
              <a:t>ヵ月単位の変形労働時間制　</a:t>
            </a:r>
            <a:br>
              <a:rPr lang="en-US" altLang="ja-JP" sz="1800" dirty="0">
                <a:solidFill>
                  <a:schemeClr val="tx1"/>
                </a:solidFill>
                <a:latin typeface="+mn-ea"/>
              </a:rPr>
            </a:br>
            <a:r>
              <a:rPr lang="ja-JP" altLang="en-US" sz="1800" dirty="0">
                <a:solidFill>
                  <a:schemeClr val="tx1"/>
                </a:solidFill>
                <a:latin typeface="+mn-ea"/>
              </a:rPr>
              <a:t>　→　第</a:t>
            </a:r>
            <a:r>
              <a:rPr lang="en-US" altLang="ja-JP" sz="1800" dirty="0">
                <a:solidFill>
                  <a:schemeClr val="tx1"/>
                </a:solidFill>
                <a:latin typeface="+mn-ea"/>
              </a:rPr>
              <a:t>32</a:t>
            </a:r>
            <a:r>
              <a:rPr lang="ja-JP" altLang="en-US" sz="1800" dirty="0">
                <a:solidFill>
                  <a:schemeClr val="tx1"/>
                </a:solidFill>
                <a:latin typeface="+mn-ea"/>
              </a:rPr>
              <a:t>条の</a:t>
            </a:r>
            <a:r>
              <a:rPr lang="en-US" altLang="ja-JP" sz="1800" dirty="0">
                <a:solidFill>
                  <a:schemeClr val="tx1"/>
                </a:solidFill>
                <a:latin typeface="+mn-ea"/>
              </a:rPr>
              <a:t>2</a:t>
            </a:r>
            <a:br>
              <a:rPr lang="en-US" altLang="ja-JP" sz="1800" dirty="0">
                <a:solidFill>
                  <a:schemeClr val="tx1"/>
                </a:solidFill>
                <a:latin typeface="+mn-ea"/>
              </a:rPr>
            </a:br>
            <a:br>
              <a:rPr lang="en-US" altLang="ja-JP" sz="1800" dirty="0">
                <a:solidFill>
                  <a:schemeClr val="tx1"/>
                </a:solidFill>
                <a:latin typeface="+mn-ea"/>
              </a:rPr>
            </a:br>
            <a:r>
              <a:rPr lang="ja-JP" altLang="en-US" sz="1800" dirty="0">
                <a:solidFill>
                  <a:schemeClr val="tx1"/>
                </a:solidFill>
                <a:latin typeface="+mn-ea"/>
              </a:rPr>
              <a:t>❷フレックスタイム制　　　　　　　　　　　</a:t>
            </a:r>
            <a:br>
              <a:rPr lang="en-US" altLang="ja-JP" sz="1800" dirty="0">
                <a:solidFill>
                  <a:schemeClr val="tx1"/>
                </a:solidFill>
                <a:latin typeface="+mn-ea"/>
              </a:rPr>
            </a:br>
            <a:r>
              <a:rPr lang="ja-JP" altLang="en-US" sz="1800" dirty="0">
                <a:solidFill>
                  <a:schemeClr val="tx1"/>
                </a:solidFill>
                <a:latin typeface="+mn-ea"/>
              </a:rPr>
              <a:t>　→　第</a:t>
            </a:r>
            <a:r>
              <a:rPr lang="en-US" altLang="ja-JP" sz="1800" dirty="0">
                <a:solidFill>
                  <a:schemeClr val="tx1"/>
                </a:solidFill>
                <a:latin typeface="+mn-ea"/>
              </a:rPr>
              <a:t>32</a:t>
            </a:r>
            <a:r>
              <a:rPr lang="ja-JP" altLang="en-US" sz="1800" dirty="0">
                <a:solidFill>
                  <a:schemeClr val="tx1"/>
                </a:solidFill>
                <a:latin typeface="+mn-ea"/>
              </a:rPr>
              <a:t>条の</a:t>
            </a:r>
            <a:r>
              <a:rPr lang="en-US" altLang="ja-JP" sz="1800" dirty="0">
                <a:solidFill>
                  <a:schemeClr val="tx1"/>
                </a:solidFill>
                <a:latin typeface="+mn-ea"/>
              </a:rPr>
              <a:t>3</a:t>
            </a:r>
            <a:br>
              <a:rPr lang="en-US" altLang="ja-JP" sz="1800" dirty="0">
                <a:solidFill>
                  <a:schemeClr val="tx1"/>
                </a:solidFill>
                <a:latin typeface="+mn-ea"/>
              </a:rPr>
            </a:br>
            <a:br>
              <a:rPr lang="en-US" altLang="ja-JP" sz="1800" dirty="0">
                <a:solidFill>
                  <a:schemeClr val="tx1"/>
                </a:solidFill>
                <a:latin typeface="+mn-ea"/>
              </a:rPr>
            </a:br>
            <a:r>
              <a:rPr lang="ja-JP" altLang="en-US" sz="1800" dirty="0">
                <a:solidFill>
                  <a:schemeClr val="tx1"/>
                </a:solidFill>
                <a:latin typeface="+mn-ea"/>
              </a:rPr>
              <a:t>➌１年単位の変形労働時間制　　　　　　　　　</a:t>
            </a:r>
            <a:br>
              <a:rPr lang="en-US" altLang="ja-JP" sz="1800" dirty="0">
                <a:solidFill>
                  <a:schemeClr val="tx1"/>
                </a:solidFill>
                <a:latin typeface="+mn-ea"/>
              </a:rPr>
            </a:br>
            <a:r>
              <a:rPr lang="ja-JP" altLang="en-US" sz="1800" dirty="0">
                <a:solidFill>
                  <a:schemeClr val="tx1"/>
                </a:solidFill>
                <a:latin typeface="+mn-ea"/>
              </a:rPr>
              <a:t>　→　第</a:t>
            </a:r>
            <a:r>
              <a:rPr lang="en-US" altLang="ja-JP" sz="1800" dirty="0">
                <a:solidFill>
                  <a:schemeClr val="tx1"/>
                </a:solidFill>
                <a:latin typeface="+mn-ea"/>
              </a:rPr>
              <a:t>32</a:t>
            </a:r>
            <a:r>
              <a:rPr lang="ja-JP" altLang="en-US" sz="1800" dirty="0">
                <a:solidFill>
                  <a:schemeClr val="tx1"/>
                </a:solidFill>
                <a:latin typeface="+mn-ea"/>
              </a:rPr>
              <a:t>条の</a:t>
            </a:r>
            <a:r>
              <a:rPr lang="en-US" altLang="ja-JP" sz="1800" dirty="0">
                <a:solidFill>
                  <a:schemeClr val="tx1"/>
                </a:solidFill>
                <a:latin typeface="+mn-ea"/>
              </a:rPr>
              <a:t>4</a:t>
            </a:r>
            <a:br>
              <a:rPr lang="en-US" altLang="ja-JP" sz="1800" dirty="0">
                <a:solidFill>
                  <a:schemeClr val="tx1"/>
                </a:solidFill>
                <a:latin typeface="+mn-ea"/>
              </a:rPr>
            </a:br>
            <a:br>
              <a:rPr lang="en-US" altLang="ja-JP" sz="1800" dirty="0">
                <a:solidFill>
                  <a:schemeClr val="tx1"/>
                </a:solidFill>
                <a:latin typeface="+mn-ea"/>
              </a:rPr>
            </a:br>
            <a:r>
              <a:rPr lang="ja-JP" altLang="en-US" sz="1800" dirty="0">
                <a:solidFill>
                  <a:schemeClr val="tx1"/>
                </a:solidFill>
                <a:latin typeface="+mn-ea"/>
              </a:rPr>
              <a:t>➍</a:t>
            </a:r>
            <a:r>
              <a:rPr lang="en-US" altLang="ja-JP" sz="1800" dirty="0">
                <a:solidFill>
                  <a:schemeClr val="tx1"/>
                </a:solidFill>
                <a:latin typeface="+mn-ea"/>
              </a:rPr>
              <a:t>1</a:t>
            </a:r>
            <a:r>
              <a:rPr lang="ja-JP" altLang="en-US" sz="1800" dirty="0">
                <a:solidFill>
                  <a:schemeClr val="tx1"/>
                </a:solidFill>
                <a:latin typeface="+mn-ea"/>
              </a:rPr>
              <a:t>週間単位の非定型的変形労</a:t>
            </a:r>
            <a:br>
              <a:rPr lang="en-US" altLang="ja-JP" sz="1800" dirty="0">
                <a:solidFill>
                  <a:schemeClr val="tx1"/>
                </a:solidFill>
                <a:latin typeface="+mn-ea"/>
              </a:rPr>
            </a:br>
            <a:r>
              <a:rPr lang="ja-JP" altLang="en-US" sz="1800" dirty="0">
                <a:solidFill>
                  <a:schemeClr val="tx1"/>
                </a:solidFill>
                <a:latin typeface="+mn-ea"/>
              </a:rPr>
              <a:t>　働制 →  第</a:t>
            </a:r>
            <a:r>
              <a:rPr lang="en-US" altLang="ja-JP" sz="1800" dirty="0">
                <a:solidFill>
                  <a:schemeClr val="tx1"/>
                </a:solidFill>
                <a:latin typeface="+mn-ea"/>
              </a:rPr>
              <a:t>32</a:t>
            </a:r>
            <a:r>
              <a:rPr lang="ja-JP" altLang="en-US" sz="1800" dirty="0">
                <a:solidFill>
                  <a:schemeClr val="tx1"/>
                </a:solidFill>
                <a:latin typeface="+mn-ea"/>
              </a:rPr>
              <a:t>条の</a:t>
            </a:r>
            <a:r>
              <a:rPr lang="en-US" altLang="ja-JP" sz="1800" dirty="0">
                <a:solidFill>
                  <a:schemeClr val="tx1"/>
                </a:solidFill>
                <a:latin typeface="+mn-ea"/>
              </a:rPr>
              <a:t>5</a:t>
            </a:r>
            <a:br>
              <a:rPr lang="en-US" altLang="ja-JP" sz="1800" dirty="0">
                <a:solidFill>
                  <a:schemeClr val="tx1"/>
                </a:solidFill>
                <a:latin typeface="+mn-ea"/>
              </a:rPr>
            </a:br>
            <a:br>
              <a:rPr lang="en-US" altLang="ja-JP" sz="1800" dirty="0">
                <a:solidFill>
                  <a:schemeClr val="tx1"/>
                </a:solidFill>
                <a:latin typeface="+mn-ea"/>
              </a:rPr>
            </a:br>
            <a:r>
              <a:rPr lang="ja-JP" altLang="en-US" sz="1800" dirty="0">
                <a:solidFill>
                  <a:schemeClr val="tx1"/>
                </a:solidFill>
                <a:latin typeface="+mn-ea"/>
              </a:rPr>
              <a:t>❺裁量労働みなし制　　　　　　　　　　</a:t>
            </a:r>
            <a:br>
              <a:rPr lang="en-US" altLang="ja-JP" sz="1800" dirty="0">
                <a:solidFill>
                  <a:schemeClr val="tx1"/>
                </a:solidFill>
                <a:latin typeface="+mn-ea"/>
              </a:rPr>
            </a:br>
            <a:r>
              <a:rPr lang="ja-JP" altLang="en-US" sz="1800" dirty="0">
                <a:solidFill>
                  <a:schemeClr val="tx1"/>
                </a:solidFill>
                <a:latin typeface="+mn-ea"/>
              </a:rPr>
              <a:t>　→  第</a:t>
            </a:r>
            <a:r>
              <a:rPr lang="en-US" altLang="ja-JP" sz="1800" dirty="0">
                <a:solidFill>
                  <a:schemeClr val="tx1"/>
                </a:solidFill>
                <a:latin typeface="+mn-ea"/>
              </a:rPr>
              <a:t>38</a:t>
            </a:r>
            <a:r>
              <a:rPr lang="ja-JP" altLang="en-US" sz="1800" dirty="0">
                <a:solidFill>
                  <a:schemeClr val="tx1"/>
                </a:solidFill>
                <a:latin typeface="+mn-ea"/>
              </a:rPr>
              <a:t>条の</a:t>
            </a:r>
            <a:r>
              <a:rPr lang="en-US" altLang="ja-JP" sz="1800" dirty="0">
                <a:solidFill>
                  <a:schemeClr val="tx1"/>
                </a:solidFill>
                <a:latin typeface="+mn-ea"/>
              </a:rPr>
              <a:t>3</a:t>
            </a:r>
            <a:br>
              <a:rPr lang="en-US" altLang="ja-JP" sz="1800" dirty="0">
                <a:solidFill>
                  <a:schemeClr val="tx1"/>
                </a:solidFill>
                <a:latin typeface="+mn-ea"/>
              </a:rPr>
            </a:br>
            <a:br>
              <a:rPr lang="en-US" altLang="ja-JP" sz="1800" dirty="0">
                <a:solidFill>
                  <a:schemeClr val="tx1"/>
                </a:solidFill>
                <a:latin typeface="+mn-ea"/>
              </a:rPr>
            </a:br>
            <a:r>
              <a:rPr lang="ja-JP" altLang="en-US" sz="1800" dirty="0">
                <a:solidFill>
                  <a:schemeClr val="tx1"/>
                </a:solidFill>
                <a:latin typeface="+mn-ea"/>
              </a:rPr>
              <a:t>❻企画業務裁量労働制　　　　　　　　　　　　　</a:t>
            </a:r>
            <a:br>
              <a:rPr lang="en-US" altLang="ja-JP" sz="1800" dirty="0">
                <a:solidFill>
                  <a:schemeClr val="tx1"/>
                </a:solidFill>
                <a:latin typeface="+mn-ea"/>
              </a:rPr>
            </a:br>
            <a:r>
              <a:rPr lang="ja-JP" altLang="en-US" sz="1800" dirty="0">
                <a:solidFill>
                  <a:schemeClr val="tx1"/>
                </a:solidFill>
                <a:latin typeface="+mn-ea"/>
              </a:rPr>
              <a:t>　→  第</a:t>
            </a:r>
            <a:r>
              <a:rPr lang="en-US" altLang="ja-JP" sz="1800" dirty="0">
                <a:solidFill>
                  <a:schemeClr val="tx1"/>
                </a:solidFill>
                <a:latin typeface="+mn-ea"/>
              </a:rPr>
              <a:t>38</a:t>
            </a:r>
            <a:r>
              <a:rPr lang="ja-JP" altLang="en-US" sz="1800" dirty="0">
                <a:solidFill>
                  <a:schemeClr val="tx1"/>
                </a:solidFill>
                <a:latin typeface="+mn-ea"/>
              </a:rPr>
              <a:t>条の</a:t>
            </a:r>
            <a:r>
              <a:rPr lang="en-US" altLang="ja-JP" sz="1800" dirty="0">
                <a:solidFill>
                  <a:schemeClr val="tx1"/>
                </a:solidFill>
                <a:latin typeface="+mn-ea"/>
              </a:rPr>
              <a:t>4</a:t>
            </a:r>
            <a:br>
              <a:rPr lang="en-US" altLang="ja-JP" sz="1800" dirty="0">
                <a:solidFill>
                  <a:schemeClr val="tx1"/>
                </a:solidFill>
                <a:latin typeface="+mn-ea"/>
              </a:rPr>
            </a:br>
            <a:br>
              <a:rPr lang="en-US" altLang="ja-JP" sz="1800" dirty="0">
                <a:solidFill>
                  <a:schemeClr val="tx1"/>
                </a:solidFill>
                <a:latin typeface="+mn-ea"/>
              </a:rPr>
            </a:br>
            <a:br>
              <a:rPr lang="en-US" altLang="ja-JP" sz="1800" dirty="0">
                <a:solidFill>
                  <a:schemeClr val="tx1"/>
                </a:solidFill>
                <a:latin typeface="+mn-ea"/>
              </a:rPr>
            </a:br>
            <a:br>
              <a:rPr lang="en-US" altLang="ja-JP" sz="1800" dirty="0">
                <a:solidFill>
                  <a:schemeClr val="tx1"/>
                </a:solidFill>
                <a:latin typeface="+mn-ea"/>
              </a:rPr>
            </a:br>
            <a:br>
              <a:rPr lang="en-US" altLang="ja-JP" sz="1800" dirty="0">
                <a:solidFill>
                  <a:schemeClr val="tx1"/>
                </a:solidFill>
                <a:latin typeface="+mn-ea"/>
              </a:rPr>
            </a:br>
            <a:endParaRPr kumimoji="1" lang="ja-JP" altLang="en-US" sz="1800" dirty="0"/>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8</a:t>
            </a:fld>
            <a:endParaRPr lang="en-US" dirty="0"/>
          </a:p>
        </p:txBody>
      </p:sp>
      <p:sp>
        <p:nvSpPr>
          <p:cNvPr id="5" name="正方形/長方形 4"/>
          <p:cNvSpPr/>
          <p:nvPr/>
        </p:nvSpPr>
        <p:spPr>
          <a:xfrm>
            <a:off x="3887738" y="928915"/>
            <a:ext cx="8797748" cy="1901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「変形」の論理は、「</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日</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時間」の原則に対して「平均して週</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40</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時間以内に収まっていれば、いろんなバリエーションがあって</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時間を超えてもよい」というもの。政府は「弾力運用」というが、人間は</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伸び縮み</a:t>
            </a:r>
            <a:r>
              <a:rPr kumimoji="1" lang="en-US" altLang="ja-JP" sz="28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2800" dirty="0">
                <a:solidFill>
                  <a:sysClr val="windowText" lastClr="000000"/>
                </a:solidFill>
                <a:latin typeface="ＭＳ Ｐゴシック" panose="020B0600070205080204" pitchFamily="50" charset="-128"/>
                <a:ea typeface="ＭＳ Ｐゴシック" panose="020B0600070205080204" pitchFamily="50" charset="-128"/>
              </a:rPr>
              <a:t>はしない。</a:t>
            </a:r>
          </a:p>
        </p:txBody>
      </p:sp>
      <p:graphicFrame>
        <p:nvGraphicFramePr>
          <p:cNvPr id="6" name="表 5"/>
          <p:cNvGraphicFramePr>
            <a:graphicFrameLocks noGrp="1"/>
          </p:cNvGraphicFramePr>
          <p:nvPr>
            <p:extLst>
              <p:ext uri="{D42A27DB-BD31-4B8C-83A1-F6EECF244321}">
                <p14:modId xmlns:p14="http://schemas.microsoft.com/office/powerpoint/2010/main" val="1549482766"/>
              </p:ext>
            </p:extLst>
          </p:nvPr>
        </p:nvGraphicFramePr>
        <p:xfrm>
          <a:off x="3929190" y="2830286"/>
          <a:ext cx="8586580" cy="5478547"/>
        </p:xfrm>
        <a:graphic>
          <a:graphicData uri="http://schemas.openxmlformats.org/drawingml/2006/table">
            <a:tbl>
              <a:tblPr firstRow="1" bandRow="1">
                <a:tableStyleId>{5C22544A-7EE6-4342-B048-85BDC9FD1C3A}</a:tableStyleId>
              </a:tblPr>
              <a:tblGrid>
                <a:gridCol w="2221385">
                  <a:extLst>
                    <a:ext uri="{9D8B030D-6E8A-4147-A177-3AD203B41FA5}">
                      <a16:colId xmlns:a16="http://schemas.microsoft.com/office/drawing/2014/main" val="166598924"/>
                    </a:ext>
                  </a:extLst>
                </a:gridCol>
                <a:gridCol w="2427368">
                  <a:extLst>
                    <a:ext uri="{9D8B030D-6E8A-4147-A177-3AD203B41FA5}">
                      <a16:colId xmlns:a16="http://schemas.microsoft.com/office/drawing/2014/main" val="1136306052"/>
                    </a:ext>
                  </a:extLst>
                </a:gridCol>
                <a:gridCol w="3937827">
                  <a:extLst>
                    <a:ext uri="{9D8B030D-6E8A-4147-A177-3AD203B41FA5}">
                      <a16:colId xmlns:a16="http://schemas.microsoft.com/office/drawing/2014/main" val="294314173"/>
                    </a:ext>
                  </a:extLst>
                </a:gridCol>
              </a:tblGrid>
              <a:tr h="443035">
                <a:tc gridSpan="3">
                  <a:txBody>
                    <a:bodyPr/>
                    <a:lstStyle/>
                    <a:p>
                      <a:r>
                        <a:rPr kumimoji="1" lang="ja-JP" altLang="en-US" sz="2000" b="0" dirty="0">
                          <a:solidFill>
                            <a:schemeClr val="tx1"/>
                          </a:solidFill>
                          <a:latin typeface="+mn-ea"/>
                          <a:ea typeface="+mn-ea"/>
                        </a:rPr>
                        <a:t>使用者の立場から労働時間の「弾力運用」を見ると</a:t>
                      </a:r>
                      <a:r>
                        <a:rPr kumimoji="1" lang="en-US" altLang="ja-JP" sz="2000" b="0" dirty="0">
                          <a:solidFill>
                            <a:schemeClr val="tx1"/>
                          </a:solidFill>
                          <a:latin typeface="+mn-ea"/>
                          <a:ea typeface="+mn-ea"/>
                        </a:rPr>
                        <a:t>‥</a:t>
                      </a:r>
                      <a:endParaRPr kumimoji="1" lang="ja-JP" altLang="en-US" sz="2000" b="0" dirty="0">
                        <a:solidFill>
                          <a:schemeClr val="tx1"/>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52883077"/>
                  </a:ext>
                </a:extLst>
              </a:tr>
              <a:tr h="579354">
                <a:tc rowSpan="2">
                  <a:txBody>
                    <a:bodyPr/>
                    <a:lstStyle/>
                    <a:p>
                      <a:r>
                        <a:rPr kumimoji="1" lang="ja-JP" altLang="en-US" sz="1800" b="0" dirty="0">
                          <a:solidFill>
                            <a:schemeClr val="tx1"/>
                          </a:solidFill>
                          <a:latin typeface="+mn-ea"/>
                          <a:ea typeface="+mn-ea"/>
                        </a:rPr>
                        <a:t>業務に繁閑が少ない</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休日が週に</a:t>
                      </a:r>
                      <a:r>
                        <a:rPr kumimoji="1" lang="en-US" altLang="ja-JP" sz="1800" b="0" dirty="0">
                          <a:solidFill>
                            <a:schemeClr val="tx1"/>
                          </a:solidFill>
                          <a:latin typeface="+mn-ea"/>
                          <a:ea typeface="+mn-ea"/>
                        </a:rPr>
                        <a:t>2</a:t>
                      </a:r>
                      <a:r>
                        <a:rPr kumimoji="1" lang="ja-JP" altLang="en-US" sz="1800" b="0" dirty="0">
                          <a:solidFill>
                            <a:schemeClr val="tx1"/>
                          </a:solidFill>
                          <a:latin typeface="+mn-ea"/>
                          <a:ea typeface="+mn-ea"/>
                        </a:rPr>
                        <a:t>日程度確保できる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完全週休</a:t>
                      </a:r>
                      <a:r>
                        <a:rPr kumimoji="1" lang="en-US" altLang="ja-JP" sz="1800" b="0" dirty="0">
                          <a:solidFill>
                            <a:schemeClr val="tx1"/>
                          </a:solidFill>
                          <a:latin typeface="+mn-ea"/>
                          <a:ea typeface="+mn-ea"/>
                        </a:rPr>
                        <a:t>2</a:t>
                      </a:r>
                      <a:r>
                        <a:rPr kumimoji="1" lang="ja-JP" altLang="en-US" sz="1800" b="0" dirty="0">
                          <a:solidFill>
                            <a:schemeClr val="tx1"/>
                          </a:solidFill>
                          <a:latin typeface="+mn-ea"/>
                          <a:ea typeface="+mn-ea"/>
                        </a:rPr>
                        <a:t>日制度（</a:t>
                      </a:r>
                      <a:r>
                        <a:rPr kumimoji="1" lang="en-US" altLang="ja-JP" sz="1800" b="0" dirty="0">
                          <a:solidFill>
                            <a:schemeClr val="tx1"/>
                          </a:solidFill>
                          <a:latin typeface="+mn-ea"/>
                          <a:ea typeface="+mn-ea"/>
                        </a:rPr>
                        <a:t>32</a:t>
                      </a:r>
                      <a:r>
                        <a:rPr kumimoji="1" lang="ja-JP" altLang="en-US" sz="1800" b="0" dirty="0">
                          <a:solidFill>
                            <a:schemeClr val="tx1"/>
                          </a:solidFill>
                          <a:latin typeface="+mn-ea"/>
                          <a:ea typeface="+mn-ea"/>
                        </a:rPr>
                        <a:t>条）</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547636929"/>
                  </a:ext>
                </a:extLst>
              </a:tr>
              <a:tr h="579354">
                <a:tc vMerge="1">
                  <a:txBody>
                    <a:bodyPr/>
                    <a:lstStyle/>
                    <a:p>
                      <a:endParaRPr kumimoji="1" lang="ja-JP" altLang="en-US" sz="1600" dirty="0"/>
                    </a:p>
                  </a:txBody>
                  <a:tcPr/>
                </a:tc>
                <a:tc>
                  <a:txBody>
                    <a:bodyPr/>
                    <a:lstStyle/>
                    <a:p>
                      <a:r>
                        <a:rPr kumimoji="1" lang="en-US" altLang="ja-JP" sz="1800" b="0" dirty="0">
                          <a:solidFill>
                            <a:schemeClr val="tx1"/>
                          </a:solidFill>
                          <a:latin typeface="+mn-ea"/>
                          <a:ea typeface="+mn-ea"/>
                        </a:rPr>
                        <a:t>1</a:t>
                      </a:r>
                      <a:r>
                        <a:rPr kumimoji="1" lang="ja-JP" altLang="en-US" sz="1800" b="0" dirty="0">
                          <a:solidFill>
                            <a:schemeClr val="tx1"/>
                          </a:solidFill>
                          <a:latin typeface="+mn-ea"/>
                          <a:ea typeface="+mn-ea"/>
                        </a:rPr>
                        <a:t>日に所定時間が短縮できる。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土曜半日。月～金が</a:t>
                      </a:r>
                      <a:r>
                        <a:rPr kumimoji="1" lang="en-US" altLang="ja-JP" sz="1800" b="0" dirty="0">
                          <a:solidFill>
                            <a:schemeClr val="tx1"/>
                          </a:solidFill>
                          <a:latin typeface="+mn-ea"/>
                          <a:ea typeface="+mn-ea"/>
                        </a:rPr>
                        <a:t>7</a:t>
                      </a:r>
                      <a:r>
                        <a:rPr kumimoji="1" lang="ja-JP" altLang="en-US" sz="1800" b="0" dirty="0">
                          <a:solidFill>
                            <a:schemeClr val="tx1"/>
                          </a:solidFill>
                          <a:latin typeface="+mn-ea"/>
                          <a:ea typeface="+mn-ea"/>
                        </a:rPr>
                        <a:t>時間</a:t>
                      </a:r>
                      <a:r>
                        <a:rPr kumimoji="1" lang="en-US" altLang="ja-JP" sz="1800" b="0" dirty="0">
                          <a:solidFill>
                            <a:schemeClr val="tx1"/>
                          </a:solidFill>
                          <a:latin typeface="+mn-ea"/>
                          <a:ea typeface="+mn-ea"/>
                        </a:rPr>
                        <a:t>20</a:t>
                      </a:r>
                      <a:r>
                        <a:rPr kumimoji="1" lang="ja-JP" altLang="en-US" sz="1800" b="0" dirty="0">
                          <a:solidFill>
                            <a:schemeClr val="tx1"/>
                          </a:solidFill>
                          <a:latin typeface="+mn-ea"/>
                          <a:ea typeface="+mn-ea"/>
                        </a:rPr>
                        <a:t>分。土曜日が</a:t>
                      </a:r>
                      <a:r>
                        <a:rPr kumimoji="1" lang="en-US" altLang="ja-JP" sz="1800" b="0" dirty="0">
                          <a:solidFill>
                            <a:schemeClr val="tx1"/>
                          </a:solidFill>
                          <a:latin typeface="+mn-ea"/>
                          <a:ea typeface="+mn-ea"/>
                        </a:rPr>
                        <a:t>3</a:t>
                      </a:r>
                      <a:r>
                        <a:rPr kumimoji="1" lang="ja-JP" altLang="en-US" sz="1800" b="0" dirty="0">
                          <a:solidFill>
                            <a:schemeClr val="tx1"/>
                          </a:solidFill>
                          <a:latin typeface="+mn-ea"/>
                          <a:ea typeface="+mn-ea"/>
                        </a:rPr>
                        <a:t>時間</a:t>
                      </a:r>
                      <a:r>
                        <a:rPr kumimoji="1" lang="en-US" altLang="ja-JP" sz="1800" b="0" dirty="0">
                          <a:solidFill>
                            <a:schemeClr val="tx1"/>
                          </a:solidFill>
                          <a:latin typeface="+mn-ea"/>
                          <a:ea typeface="+mn-ea"/>
                        </a:rPr>
                        <a:t>20</a:t>
                      </a:r>
                      <a:r>
                        <a:rPr kumimoji="1" lang="ja-JP" altLang="en-US" sz="1800" b="0" dirty="0">
                          <a:solidFill>
                            <a:schemeClr val="tx1"/>
                          </a:solidFill>
                          <a:latin typeface="+mn-ea"/>
                          <a:ea typeface="+mn-ea"/>
                        </a:rPr>
                        <a:t>分など。（</a:t>
                      </a:r>
                      <a:r>
                        <a:rPr kumimoji="1" lang="en-US" altLang="ja-JP" sz="1800" b="0" dirty="0">
                          <a:solidFill>
                            <a:schemeClr val="tx1"/>
                          </a:solidFill>
                          <a:latin typeface="+mn-ea"/>
                          <a:ea typeface="+mn-ea"/>
                        </a:rPr>
                        <a:t>32</a:t>
                      </a:r>
                      <a:r>
                        <a:rPr kumimoji="1" lang="ja-JP" altLang="en-US" sz="1800" b="0" dirty="0">
                          <a:solidFill>
                            <a:schemeClr val="tx1"/>
                          </a:solidFill>
                          <a:latin typeface="+mn-ea"/>
                          <a:ea typeface="+mn-ea"/>
                        </a:rPr>
                        <a:t>条）</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239829739"/>
                  </a:ext>
                </a:extLst>
              </a:tr>
              <a:tr h="579354">
                <a:tc rowSpan="2">
                  <a:txBody>
                    <a:bodyPr/>
                    <a:lstStyle/>
                    <a:p>
                      <a:r>
                        <a:rPr kumimoji="1" lang="ja-JP" altLang="en-US" sz="1800" b="0" dirty="0">
                          <a:solidFill>
                            <a:schemeClr val="tx1"/>
                          </a:solidFill>
                          <a:latin typeface="+mn-ea"/>
                          <a:ea typeface="+mn-ea"/>
                        </a:rPr>
                        <a:t>業務に繁閑がある。</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月初め、月末など特定週がいそがしい。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en-US" altLang="ja-JP" sz="1800" b="0" dirty="0">
                          <a:solidFill>
                            <a:schemeClr val="tx1"/>
                          </a:solidFill>
                          <a:latin typeface="+mn-ea"/>
                          <a:ea typeface="+mn-ea"/>
                        </a:rPr>
                        <a:t>1</a:t>
                      </a:r>
                      <a:r>
                        <a:rPr kumimoji="1" lang="ja-JP" altLang="en-US" sz="1800" b="0" dirty="0">
                          <a:solidFill>
                            <a:schemeClr val="tx1"/>
                          </a:solidFill>
                          <a:latin typeface="+mn-ea"/>
                          <a:ea typeface="+mn-ea"/>
                        </a:rPr>
                        <a:t>ヵ月単位の変形（</a:t>
                      </a:r>
                      <a:r>
                        <a:rPr kumimoji="1" lang="en-US" altLang="ja-JP" sz="1800" b="0" dirty="0">
                          <a:solidFill>
                            <a:schemeClr val="tx1"/>
                          </a:solidFill>
                          <a:latin typeface="+mn-ea"/>
                          <a:ea typeface="+mn-ea"/>
                        </a:rPr>
                        <a:t>32</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2</a:t>
                      </a:r>
                      <a:r>
                        <a:rPr kumimoji="1" lang="ja-JP" altLang="en-US" sz="1800" b="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650934721"/>
                  </a:ext>
                </a:extLst>
              </a:tr>
              <a:tr h="579354">
                <a:tc vMerge="1">
                  <a:txBody>
                    <a:bodyPr/>
                    <a:lstStyle/>
                    <a:p>
                      <a:endParaRPr kumimoji="1" lang="ja-JP" altLang="en-US" sz="1600" dirty="0"/>
                    </a:p>
                  </a:txBody>
                  <a:tcPr/>
                </a:tc>
                <a:tc>
                  <a:txBody>
                    <a:bodyPr/>
                    <a:lstStyle/>
                    <a:p>
                      <a:r>
                        <a:rPr kumimoji="1" lang="ja-JP" altLang="en-US" sz="1800" b="0" dirty="0">
                          <a:solidFill>
                            <a:schemeClr val="tx1"/>
                          </a:solidFill>
                          <a:latin typeface="+mn-ea"/>
                          <a:ea typeface="+mn-ea"/>
                        </a:rPr>
                        <a:t>季節的にあるいは特定の月がいそがしい。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en-US" altLang="ja-JP" sz="1800" b="0" dirty="0">
                          <a:solidFill>
                            <a:schemeClr val="tx1"/>
                          </a:solidFill>
                          <a:latin typeface="+mn-ea"/>
                          <a:ea typeface="+mn-ea"/>
                        </a:rPr>
                        <a:t>1</a:t>
                      </a:r>
                      <a:r>
                        <a:rPr kumimoji="1" lang="ja-JP" altLang="en-US" sz="1800" b="0" dirty="0">
                          <a:solidFill>
                            <a:schemeClr val="tx1"/>
                          </a:solidFill>
                          <a:latin typeface="+mn-ea"/>
                          <a:ea typeface="+mn-ea"/>
                        </a:rPr>
                        <a:t>年単位の変形（</a:t>
                      </a:r>
                      <a:r>
                        <a:rPr kumimoji="1" lang="en-US" altLang="ja-JP" sz="1800" b="0" dirty="0">
                          <a:solidFill>
                            <a:schemeClr val="tx1"/>
                          </a:solidFill>
                          <a:latin typeface="+mn-ea"/>
                          <a:ea typeface="+mn-ea"/>
                        </a:rPr>
                        <a:t>32</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4</a:t>
                      </a:r>
                      <a:r>
                        <a:rPr kumimoji="1" lang="ja-JP" altLang="en-US" sz="1800" b="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29131534"/>
                  </a:ext>
                </a:extLst>
              </a:tr>
              <a:tr h="414636">
                <a:tc>
                  <a:txBody>
                    <a:bodyPr/>
                    <a:lstStyle/>
                    <a:p>
                      <a:r>
                        <a:rPr kumimoji="1" lang="ja-JP" altLang="en-US" sz="1800" b="0" dirty="0">
                          <a:solidFill>
                            <a:schemeClr val="tx1"/>
                          </a:solidFill>
                          <a:latin typeface="+mn-ea"/>
                          <a:ea typeface="+mn-ea"/>
                        </a:rPr>
                        <a:t>繁閑がわかるのは直前</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「明日」がいそがしい。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en-US" altLang="ja-JP" sz="1800" b="0" dirty="0">
                          <a:solidFill>
                            <a:schemeClr val="tx1"/>
                          </a:solidFill>
                          <a:latin typeface="+mn-ea"/>
                          <a:ea typeface="+mn-ea"/>
                        </a:rPr>
                        <a:t>1</a:t>
                      </a:r>
                      <a:r>
                        <a:rPr kumimoji="1" lang="ja-JP" altLang="en-US" sz="1800" b="0" dirty="0">
                          <a:solidFill>
                            <a:schemeClr val="tx1"/>
                          </a:solidFill>
                          <a:latin typeface="+mn-ea"/>
                          <a:ea typeface="+mn-ea"/>
                        </a:rPr>
                        <a:t>週間単位の非提携的変形（</a:t>
                      </a:r>
                      <a:r>
                        <a:rPr kumimoji="1" lang="en-US" altLang="ja-JP" sz="1800" b="0" dirty="0">
                          <a:solidFill>
                            <a:schemeClr val="tx1"/>
                          </a:solidFill>
                          <a:latin typeface="+mn-ea"/>
                          <a:ea typeface="+mn-ea"/>
                        </a:rPr>
                        <a:t>35</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2</a:t>
                      </a:r>
                      <a:r>
                        <a:rPr kumimoji="1" lang="ja-JP" altLang="en-US" sz="18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568915132"/>
                  </a:ext>
                </a:extLst>
              </a:tr>
              <a:tr h="414636">
                <a:tc>
                  <a:txBody>
                    <a:bodyPr/>
                    <a:lstStyle/>
                    <a:p>
                      <a:r>
                        <a:rPr kumimoji="1" lang="ja-JP" altLang="en-US" sz="1800" b="0" dirty="0">
                          <a:solidFill>
                            <a:schemeClr val="tx1"/>
                          </a:solidFill>
                          <a:latin typeface="+mn-ea"/>
                          <a:ea typeface="+mn-ea"/>
                        </a:rPr>
                        <a:t>残業代を減らしたい。</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フレックス制（</a:t>
                      </a:r>
                      <a:r>
                        <a:rPr kumimoji="1" lang="en-US" altLang="ja-JP" sz="1800" b="0" dirty="0">
                          <a:solidFill>
                            <a:schemeClr val="tx1"/>
                          </a:solidFill>
                          <a:latin typeface="+mn-ea"/>
                          <a:ea typeface="+mn-ea"/>
                        </a:rPr>
                        <a:t>32</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3</a:t>
                      </a:r>
                      <a:r>
                        <a:rPr kumimoji="1" lang="ja-JP" altLang="en-US" sz="1800" b="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855970414"/>
                  </a:ext>
                </a:extLst>
              </a:tr>
              <a:tr h="414636">
                <a:tc rowSpan="3">
                  <a:txBody>
                    <a:bodyPr/>
                    <a:lstStyle/>
                    <a:p>
                      <a:r>
                        <a:rPr kumimoji="1" lang="ja-JP" altLang="en-US" sz="1800" b="0" dirty="0">
                          <a:solidFill>
                            <a:schemeClr val="tx1"/>
                          </a:solidFill>
                          <a:latin typeface="+mn-ea"/>
                          <a:ea typeface="+mn-ea"/>
                        </a:rPr>
                        <a:t>「柔軟」に働いてもらう</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営業など外勤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事業場外みなし制（</a:t>
                      </a:r>
                      <a:r>
                        <a:rPr kumimoji="1" lang="en-US" altLang="ja-JP" sz="1800" b="0" dirty="0">
                          <a:solidFill>
                            <a:schemeClr val="tx1"/>
                          </a:solidFill>
                          <a:latin typeface="+mn-ea"/>
                          <a:ea typeface="+mn-ea"/>
                        </a:rPr>
                        <a:t>38</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2</a:t>
                      </a:r>
                      <a:r>
                        <a:rPr kumimoji="1" lang="ja-JP" altLang="en-US" sz="18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965612438"/>
                  </a:ext>
                </a:extLst>
              </a:tr>
              <a:tr h="0">
                <a:tc vMerge="1">
                  <a:txBody>
                    <a:bodyPr/>
                    <a:lstStyle/>
                    <a:p>
                      <a:endParaRPr kumimoji="1" lang="ja-JP" altLang="en-US" sz="1600" dirty="0"/>
                    </a:p>
                  </a:txBody>
                  <a:tcPr/>
                </a:tc>
                <a:tc>
                  <a:txBody>
                    <a:bodyPr/>
                    <a:lstStyle/>
                    <a:p>
                      <a:r>
                        <a:rPr kumimoji="1" lang="ja-JP" altLang="en-US" sz="1800" b="0" dirty="0">
                          <a:solidFill>
                            <a:schemeClr val="tx1"/>
                          </a:solidFill>
                          <a:latin typeface="+mn-ea"/>
                          <a:ea typeface="+mn-ea"/>
                        </a:rPr>
                        <a:t>研究開発など</a:t>
                      </a:r>
                      <a:r>
                        <a:rPr kumimoji="1" lang="en-US" altLang="ja-JP" sz="1800" b="0" dirty="0">
                          <a:solidFill>
                            <a:schemeClr val="tx1"/>
                          </a:solidFill>
                          <a:latin typeface="+mn-ea"/>
                          <a:ea typeface="+mn-ea"/>
                        </a:rPr>
                        <a:t>11</a:t>
                      </a:r>
                      <a:r>
                        <a:rPr kumimoji="1" lang="ja-JP" altLang="en-US" sz="1800" b="0" dirty="0">
                          <a:solidFill>
                            <a:schemeClr val="tx1"/>
                          </a:solidFill>
                          <a:latin typeface="+mn-ea"/>
                          <a:ea typeface="+mn-ea"/>
                        </a:rPr>
                        <a:t>業務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裁量労働皆姿勢（</a:t>
                      </a:r>
                      <a:r>
                        <a:rPr kumimoji="1" lang="en-US" altLang="ja-JP" sz="1800" b="0" dirty="0">
                          <a:solidFill>
                            <a:schemeClr val="tx1"/>
                          </a:solidFill>
                          <a:latin typeface="+mn-ea"/>
                          <a:ea typeface="+mn-ea"/>
                        </a:rPr>
                        <a:t>38</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3</a:t>
                      </a:r>
                      <a:r>
                        <a:rPr kumimoji="1" lang="ja-JP" altLang="en-US" sz="18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059126908"/>
                  </a:ext>
                </a:extLst>
              </a:tr>
              <a:tr h="414636">
                <a:tc vMerge="1">
                  <a:txBody>
                    <a:bodyPr/>
                    <a:lstStyle/>
                    <a:p>
                      <a:endParaRPr kumimoji="1" lang="ja-JP" altLang="en-US" sz="1600" dirty="0"/>
                    </a:p>
                  </a:txBody>
                  <a:tcPr/>
                </a:tc>
                <a:tc>
                  <a:txBody>
                    <a:bodyPr/>
                    <a:lstStyle/>
                    <a:p>
                      <a:r>
                        <a:rPr kumimoji="1" lang="ja-JP" altLang="en-US" sz="1800" b="0" dirty="0">
                          <a:solidFill>
                            <a:schemeClr val="tx1"/>
                          </a:solidFill>
                          <a:latin typeface="+mn-ea"/>
                          <a:ea typeface="+mn-ea"/>
                        </a:rPr>
                        <a:t>企画業務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kumimoji="1" lang="ja-JP" altLang="en-US" sz="1800" b="0" dirty="0">
                          <a:solidFill>
                            <a:schemeClr val="tx1"/>
                          </a:solidFill>
                          <a:latin typeface="+mn-ea"/>
                          <a:ea typeface="+mn-ea"/>
                        </a:rPr>
                        <a:t>企画業務型裁量制（第</a:t>
                      </a:r>
                      <a:r>
                        <a:rPr kumimoji="1" lang="en-US" altLang="ja-JP" sz="1800" b="0" dirty="0">
                          <a:solidFill>
                            <a:schemeClr val="tx1"/>
                          </a:solidFill>
                          <a:latin typeface="+mn-ea"/>
                          <a:ea typeface="+mn-ea"/>
                        </a:rPr>
                        <a:t>38</a:t>
                      </a:r>
                      <a:r>
                        <a:rPr kumimoji="1" lang="ja-JP" altLang="en-US" sz="1800" b="0" dirty="0">
                          <a:solidFill>
                            <a:schemeClr val="tx1"/>
                          </a:solidFill>
                          <a:latin typeface="+mn-ea"/>
                          <a:ea typeface="+mn-ea"/>
                        </a:rPr>
                        <a:t>条の</a:t>
                      </a:r>
                      <a:r>
                        <a:rPr kumimoji="1" lang="en-US" altLang="ja-JP" sz="1800" b="0" dirty="0">
                          <a:solidFill>
                            <a:schemeClr val="tx1"/>
                          </a:solidFill>
                          <a:latin typeface="+mn-ea"/>
                          <a:ea typeface="+mn-ea"/>
                        </a:rPr>
                        <a:t>4</a:t>
                      </a:r>
                      <a:r>
                        <a:rPr kumimoji="1" lang="ja-JP" altLang="en-US" sz="18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0147467"/>
                  </a:ext>
                </a:extLst>
              </a:tr>
            </a:tbl>
          </a:graphicData>
        </a:graphic>
      </p:graphicFrame>
    </p:spTree>
    <p:extLst>
      <p:ext uri="{BB962C8B-B14F-4D97-AF65-F5344CB8AC3E}">
        <p14:creationId xmlns:p14="http://schemas.microsoft.com/office/powerpoint/2010/main" val="122930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5" name="コンテンツ プレースホルダー 4"/>
          <p:cNvPicPr>
            <a:picLocks noGrp="1" noChangeAspect="1"/>
          </p:cNvPicPr>
          <p:nvPr>
            <p:ph idx="1"/>
          </p:nvPr>
        </p:nvPicPr>
        <p:blipFill>
          <a:blip r:embed="rId2"/>
          <a:stretch>
            <a:fillRect/>
          </a:stretch>
        </p:blipFill>
        <p:spPr>
          <a:xfrm>
            <a:off x="4736592" y="1353312"/>
            <a:ext cx="7507840" cy="6593018"/>
          </a:xfrm>
          <a:prstGeom prst="rect">
            <a:avLst/>
          </a:prstGeom>
        </p:spPr>
      </p:pic>
      <p:sp>
        <p:nvSpPr>
          <p:cNvPr id="4" name="スライド番号プレースホルダー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779450377"/>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TM03457475[[fn=フレーム]]</Template>
  <TotalTime>2445</TotalTime>
  <Words>1287</Words>
  <Application>Microsoft Office PowerPoint</Application>
  <PresentationFormat>ユーザー設定</PresentationFormat>
  <Paragraphs>199</Paragraphs>
  <Slides>9</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HGP創英角ｺﾞｼｯｸUB</vt:lpstr>
      <vt:lpstr>ＭＳ Ｐゴシック</vt:lpstr>
      <vt:lpstr>ＭＳ Ｐ明朝</vt:lpstr>
      <vt:lpstr>ＭＳ ゴシック</vt:lpstr>
      <vt:lpstr>游ゴシック</vt:lpstr>
      <vt:lpstr>Corbel</vt:lpstr>
      <vt:lpstr>Wingdings</vt:lpstr>
      <vt:lpstr>Wingdings 2</vt:lpstr>
      <vt:lpstr>フレーム</vt:lpstr>
      <vt:lpstr>PowerPoint プレゼンテーション</vt:lpstr>
      <vt:lpstr>「時間は人間の発達の場である。いかなる自由な時間を持たない者、睡眠や食事などによる単なる生理的中断を除いて、その全生涯が資本家のための労働に吸い取られている人間は、役畜にも劣る。彼は単に他人の富を生産するための機械にすぎないのであり、体は壊され、心は荒れ果てる。だが、近代産業の全歴史が示しているように、資本は、阻止されないかぎり、しゃにむに休むことなく労働者階級全体をまさにこのような最大限の荒廃状態に投げ込むことだろう」  　 （「賃金、価格および利潤）</vt:lpstr>
      <vt:lpstr>       〔江戸時代の時間〕  ・日の出から日没を基準に昼、夜を6等分した。単位を一　（いっとき） とし12干支を割り振った。最小単位は「四半刻」（30分）で分や秒の観念はなかった。  ・2時間を4っにわけて一つ時、二つ時、三つ時、四つ時といった。 　「草木も眠る丑三つ時」は2時から2時半である。  〔文明開化で太陽暦を導入〕  ・明治7年、国家祝日を制定。 旧慣にもとづく祭礼や農休日を減らし、富国の勤勉が強いられる。  ・明治8年、官庁が日曜休日。  ・明治10年、官庁の土曜半休。        </vt:lpstr>
      <vt:lpstr>〔明治中頃〕  工場生産（産業革命）とともに時間に縛られる生活に入る。  （「時間の社会史」中公新書）              </vt:lpstr>
      <vt:lpstr>政府はOECDに日本の労働時間は1,746時間と報告している。 　　　　　　　　　　　　　　　（2012年） 方程式は2,018時間（一般労働者の年間総労働時間）×70.6％＋1,093時間（パート労働者の年間総労働時間）×29.4％＝1,746時間というもの。29.4％とはパート労働者の比率で残りが一般と厚労省が発表。  1,746時間は加重平均であり、日本の労働時間は二極化し、過労死するほどの長時間労働が隠されている。  2,018時間を229日で割ると8.8時間。つまり、一般労働者は毎日0.8時間残業である。  フランス並みの週35時間では年間18,24.9時間（＝35×52.14週）となる。</vt:lpstr>
      <vt:lpstr>PowerPoint プレゼンテーション</vt:lpstr>
      <vt:lpstr>〔解釈〕  ▶例えば、1ヵ月をとって週の平均が「40時間」を超えていなければ、ある週に「40時間」を超え、ある日に「8時間」を超えて働かせることができる。  ▶「労使協定」（＝36協定）を労働基準監督署に届出なければならない。</vt:lpstr>
      <vt:lpstr>労働基準法の 変形労働バージョン  ❶1ヵ月単位の変形労働時間制　 　→　第32条の2  ❷フレックスタイム制　　　　　　　　　　　 　→　第32条の3  ➌１年単位の変形労働時間制　　　　　　　　　 　→　第32条の4  ➍1週間単位の非定型的変形労 　働制 →  第32条の5  ❺裁量労働みなし制　　　　　　　　　　 　→  第38条の3  ❻企画業務裁量労働制　　　　　　　　　　　　　 　→  第38条の4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佐藤陵一</dc:creator>
  <cp:lastModifiedBy>佐藤陵一</cp:lastModifiedBy>
  <cp:revision>189</cp:revision>
  <cp:lastPrinted>2017-03-12T10:48:16Z</cp:lastPrinted>
  <dcterms:created xsi:type="dcterms:W3CDTF">2017-01-11T10:53:41Z</dcterms:created>
  <dcterms:modified xsi:type="dcterms:W3CDTF">2017-03-15T11:26:13Z</dcterms:modified>
</cp:coreProperties>
</file>