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notesMasterIdLst>
    <p:notesMasterId r:id="rId8"/>
  </p:notesMasterIdLst>
  <p:sldIdLst>
    <p:sldId id="264" r:id="rId2"/>
    <p:sldId id="265" r:id="rId3"/>
    <p:sldId id="267" r:id="rId4"/>
    <p:sldId id="266" r:id="rId5"/>
    <p:sldId id="268" r:id="rId6"/>
    <p:sldId id="269" r:id="rId7"/>
  </p:sldIdLst>
  <p:sldSz cx="13208000" cy="9906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3" autoAdjust="0"/>
    <p:restoredTop sz="94673" autoAdjust="0"/>
  </p:normalViewPr>
  <p:slideViewPr>
    <p:cSldViewPr snapToGrid="0">
      <p:cViewPr varScale="1">
        <p:scale>
          <a:sx n="58" d="100"/>
          <a:sy n="58"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606854D4-5136-4155-B670-5B347D497027}" type="datetimeFigureOut">
              <a:rPr kumimoji="1" lang="ja-JP" altLang="en-US" smtClean="0"/>
              <a:t>2017/3/14</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C90A894-285E-4E99-8D36-F27C5C42658A}" type="slidenum">
              <a:rPr kumimoji="1" lang="ja-JP" altLang="en-US" smtClean="0"/>
              <a:t>‹#›</a:t>
            </a:fld>
            <a:endParaRPr kumimoji="1" lang="ja-JP" altLang="en-US"/>
          </a:p>
        </p:txBody>
      </p:sp>
    </p:spTree>
    <p:extLst>
      <p:ext uri="{BB962C8B-B14F-4D97-AF65-F5344CB8AC3E}">
        <p14:creationId xmlns:p14="http://schemas.microsoft.com/office/powerpoint/2010/main" val="1521808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90A894-285E-4E99-8D36-F27C5C42658A}" type="slidenum">
              <a:rPr kumimoji="1" lang="ja-JP" altLang="en-US" smtClean="0"/>
              <a:t>1</a:t>
            </a:fld>
            <a:endParaRPr kumimoji="1" lang="ja-JP" altLang="en-US"/>
          </a:p>
        </p:txBody>
      </p:sp>
    </p:spTree>
    <p:extLst>
      <p:ext uri="{BB962C8B-B14F-4D97-AF65-F5344CB8AC3E}">
        <p14:creationId xmlns:p14="http://schemas.microsoft.com/office/powerpoint/2010/main" val="100343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 y="1100667"/>
            <a:ext cx="9903420" cy="7704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042785" y="1100667"/>
            <a:ext cx="3169095" cy="7704668"/>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59002" y="1875536"/>
            <a:ext cx="7924800" cy="4702048"/>
          </a:xfrm>
        </p:spPr>
        <p:txBody>
          <a:bodyPr anchor="b">
            <a:normAutofit/>
          </a:bodyPr>
          <a:lstStyle>
            <a:lvl1pPr algn="l">
              <a:defRPr sz="7800" spc="-144"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91683" y="6745911"/>
            <a:ext cx="7924800" cy="1320800"/>
          </a:xfrm>
        </p:spPr>
        <p:txBody>
          <a:bodyPr anchor="t">
            <a:normAutofit/>
          </a:bodyPr>
          <a:lstStyle>
            <a:lvl1pPr marL="0" indent="0" algn="l">
              <a:buNone/>
              <a:defRPr sz="2889" cap="none" spc="0" baseline="0">
                <a:solidFill>
                  <a:schemeClr val="accent1">
                    <a:lumMod val="20000"/>
                    <a:lumOff val="80000"/>
                  </a:schemeClr>
                </a:solidFill>
              </a:defRPr>
            </a:lvl1pPr>
            <a:lvl2pPr marL="660380" indent="0" algn="ctr">
              <a:buNone/>
              <a:defRPr sz="2889"/>
            </a:lvl2pPr>
            <a:lvl3pPr marL="1320759" indent="0" algn="ctr">
              <a:buNone/>
              <a:defRPr sz="2889"/>
            </a:lvl3pPr>
            <a:lvl4pPr marL="1981139" indent="0" algn="ctr">
              <a:buNone/>
              <a:defRPr sz="2889"/>
            </a:lvl4pPr>
            <a:lvl5pPr marL="2641519" indent="0" algn="ctr">
              <a:buNone/>
              <a:defRPr sz="2889"/>
            </a:lvl5pPr>
            <a:lvl6pPr marL="3301898" indent="0" algn="ctr">
              <a:buNone/>
              <a:defRPr sz="2889"/>
            </a:lvl6pPr>
            <a:lvl7pPr marL="3962278" indent="0" algn="ctr">
              <a:buNone/>
              <a:defRPr sz="2889"/>
            </a:lvl7pPr>
            <a:lvl8pPr marL="4622658" indent="0" algn="ctr">
              <a:buNone/>
              <a:defRPr sz="2889"/>
            </a:lvl8pPr>
            <a:lvl9pPr marL="5283037" indent="0" algn="ctr">
              <a:buNone/>
              <a:defRPr sz="288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706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794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750" y="1430867"/>
            <a:ext cx="3054350" cy="715433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190238" y="1254760"/>
            <a:ext cx="7924800" cy="739648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63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28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190238" y="1875536"/>
            <a:ext cx="7924800" cy="4702048"/>
          </a:xfrm>
        </p:spPr>
        <p:txBody>
          <a:bodyPr anchor="b">
            <a:normAutofit/>
          </a:bodyPr>
          <a:lstStyle>
            <a:lvl1pPr>
              <a:defRPr sz="7800" b="0" spc="-144"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210050" y="6749288"/>
            <a:ext cx="7924800" cy="1320800"/>
          </a:xfrm>
        </p:spPr>
        <p:txBody>
          <a:bodyPr anchor="t">
            <a:normAutofit/>
          </a:bodyPr>
          <a:lstStyle>
            <a:lvl1pPr marL="0" indent="0">
              <a:buNone/>
              <a:defRPr sz="2889" cap="none" spc="0" baseline="0">
                <a:solidFill>
                  <a:schemeClr val="tx1">
                    <a:lumMod val="65000"/>
                    <a:lumOff val="3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7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190238"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469630"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0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190238" y="1478513"/>
            <a:ext cx="3764280" cy="1166707"/>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4190238"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470001" y="1478515"/>
            <a:ext cx="3764280" cy="1174580"/>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8470001"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904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229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08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4190238" y="1254760"/>
            <a:ext cx="7924800" cy="7396480"/>
          </a:xfrm>
        </p:spPr>
        <p:txBody>
          <a:bodyPr/>
          <a:lstStyle>
            <a:lvl1pPr>
              <a:defRPr sz="2889"/>
            </a:lvl1pPr>
            <a:lvl2pPr>
              <a:defRPr sz="2600"/>
            </a:lvl2pPr>
            <a:lvl3pPr>
              <a:defRPr sz="2311"/>
            </a:lvl3pPr>
            <a:lvl4pPr>
              <a:defRPr sz="2022"/>
            </a:lvl4pPr>
            <a:lvl5pPr>
              <a:defRPr sz="2022"/>
            </a:lvl5pPr>
            <a:lvl6pPr>
              <a:defRPr sz="2022"/>
            </a:lvl6pPr>
            <a:lvl7pPr>
              <a:defRPr sz="2022"/>
            </a:lvl7pPr>
            <a:lvl8pPr>
              <a:defRPr sz="2022"/>
            </a:lvl8pPr>
            <a:lvl9pPr>
              <a:defRPr sz="20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77368" y="4820920"/>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01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68198" y="1108494"/>
            <a:ext cx="8791500" cy="7700264"/>
          </a:xfrm>
          <a:solidFill>
            <a:schemeClr val="bg1">
              <a:lumMod val="75000"/>
            </a:schemeClr>
          </a:solidFill>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図を追加</a:t>
            </a:r>
            <a:endParaRPr lang="en-US" dirty="0"/>
          </a:p>
        </p:txBody>
      </p:sp>
      <p:sp>
        <p:nvSpPr>
          <p:cNvPr id="4" name="Text Placeholder 3"/>
          <p:cNvSpPr>
            <a:spLocks noGrp="1"/>
          </p:cNvSpPr>
          <p:nvPr>
            <p:ph type="body" sz="half" idx="2"/>
          </p:nvPr>
        </p:nvSpPr>
        <p:spPr>
          <a:xfrm>
            <a:off x="277368" y="4825314"/>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a:xfrm>
            <a:off x="3790693" y="9181397"/>
            <a:ext cx="6404144" cy="527403"/>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 y="1096264"/>
            <a:ext cx="3730557" cy="77002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3995" y="1623322"/>
            <a:ext cx="3193106" cy="664615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2800519" y="1096264"/>
            <a:ext cx="416052" cy="770026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4191707" y="1248156"/>
            <a:ext cx="7924800" cy="739648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84337" y="9181397"/>
            <a:ext cx="2971800"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3"/>
          </p:nvPr>
        </p:nvSpPr>
        <p:spPr>
          <a:xfrm>
            <a:off x="4191707" y="9181397"/>
            <a:ext cx="6404144"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1520315" y="9181397"/>
            <a:ext cx="1658504" cy="527403"/>
          </a:xfrm>
          <a:prstGeom prst="rect">
            <a:avLst/>
          </a:prstGeom>
        </p:spPr>
        <p:txBody>
          <a:bodyPr vert="horz" lIns="91440" tIns="45720" rIns="91440" bIns="45720" rtlCol="0" anchor="ctr"/>
          <a:lstStyle>
            <a:lvl1pPr algn="r">
              <a:defRPr sz="1589"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119661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ftr="0" dt="0"/>
  <p:txStyles>
    <p:titleStyle>
      <a:lvl1pPr algn="l" defTabSz="1320759" rtl="0" eaLnBrk="1" latinLnBrk="0" hangingPunct="1">
        <a:lnSpc>
          <a:spcPct val="90000"/>
        </a:lnSpc>
        <a:spcBef>
          <a:spcPct val="0"/>
        </a:spcBef>
        <a:buNone/>
        <a:defRPr kumimoji="1" sz="4333" kern="1200" spc="-87" baseline="0">
          <a:solidFill>
            <a:srgbClr val="FFFFFF"/>
          </a:solidFill>
          <a:latin typeface="+mj-lt"/>
          <a:ea typeface="+mj-ea"/>
          <a:cs typeface="+mj-cs"/>
        </a:defRPr>
      </a:lvl1pPr>
    </p:titleStyle>
    <p:bodyStyle>
      <a:lvl1pPr marL="264152" indent="-264152" algn="l" defTabSz="1320759" rtl="0" eaLnBrk="1" latinLnBrk="0" hangingPunct="1">
        <a:lnSpc>
          <a:spcPct val="90000"/>
        </a:lnSpc>
        <a:spcBef>
          <a:spcPts val="1733"/>
        </a:spcBef>
        <a:buClr>
          <a:schemeClr val="accent1"/>
        </a:buClr>
        <a:buFont typeface="Wingdings 2" pitchFamily="18" charset="2"/>
        <a:buChar char=""/>
        <a:defRPr kumimoji="1" sz="2744" kern="1200">
          <a:solidFill>
            <a:schemeClr val="tx1">
              <a:lumMod val="65000"/>
              <a:lumOff val="35000"/>
            </a:schemeClr>
          </a:solidFill>
          <a:latin typeface="+mn-lt"/>
          <a:ea typeface="+mn-ea"/>
          <a:cs typeface="+mn-cs"/>
        </a:defRPr>
      </a:lvl1pPr>
      <a:lvl2pPr marL="990570"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455" kern="1200">
          <a:solidFill>
            <a:schemeClr val="tx1">
              <a:lumMod val="65000"/>
              <a:lumOff val="35000"/>
            </a:schemeClr>
          </a:solidFill>
          <a:latin typeface="+mn-lt"/>
          <a:ea typeface="+mn-ea"/>
          <a:cs typeface="+mn-cs"/>
        </a:defRPr>
      </a:lvl2pPr>
      <a:lvl3pPr marL="165094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167" kern="1200">
          <a:solidFill>
            <a:schemeClr val="tx1">
              <a:lumMod val="65000"/>
              <a:lumOff val="35000"/>
            </a:schemeClr>
          </a:solidFill>
          <a:latin typeface="+mn-lt"/>
          <a:ea typeface="+mn-ea"/>
          <a:cs typeface="+mn-cs"/>
        </a:defRPr>
      </a:lvl3pPr>
      <a:lvl4pPr marL="231132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4pPr>
      <a:lvl5pPr marL="297170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5pPr>
      <a:lvl6pPr marL="363208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6pPr>
      <a:lvl7pPr marL="429246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7pPr>
      <a:lvl8pPr marL="495284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8pPr>
      <a:lvl9pPr marL="5613227"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iwaryo@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kumiaizukuri.jimd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5142" y="1360983"/>
            <a:ext cx="9826171" cy="287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bg1"/>
                </a:solidFill>
                <a:latin typeface="HGP創英角ｺﾞｼｯｸUB" panose="020B0900000000000000" pitchFamily="50" charset="-128"/>
                <a:ea typeface="HGP創英角ｺﾞｼｯｸUB" panose="020B0900000000000000" pitchFamily="50" charset="-128"/>
              </a:rPr>
              <a:t>新しく執行部になったあなたへ</a:t>
            </a:r>
            <a:endParaRPr lang="en-US" altLang="ja-JP" sz="3600" dirty="0">
              <a:solidFill>
                <a:schemeClr val="tx1"/>
              </a:solidFill>
              <a:latin typeface="HGP創英角ｺﾞｼｯｸUB" panose="020B0900000000000000" pitchFamily="50" charset="-128"/>
              <a:ea typeface="HGP創英角ｺﾞｼｯｸUB" panose="020B0900000000000000" pitchFamily="50" charset="-128"/>
            </a:endParaRPr>
          </a:p>
          <a:p>
            <a:pPr algn="ctr"/>
            <a:endParaRPr kumimoji="1" lang="en-US" altLang="ja-JP" sz="28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40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4000" dirty="0">
                <a:solidFill>
                  <a:schemeClr val="bg1"/>
                </a:solidFill>
                <a:latin typeface="HGP創英角ｺﾞｼｯｸUB" panose="020B0900000000000000" pitchFamily="50" charset="-128"/>
                <a:ea typeface="HGP創英角ｺﾞｼｯｸUB" panose="020B0900000000000000" pitchFamily="50" charset="-128"/>
              </a:rPr>
              <a:t>　</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「あ</a:t>
            </a: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ぁ</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、そうなんだ」</a:t>
            </a:r>
            <a:endPar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a:t>
            </a:r>
            <a:r>
              <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労働基準法からの発見</a:t>
            </a:r>
          </a:p>
        </p:txBody>
      </p:sp>
      <p:sp>
        <p:nvSpPr>
          <p:cNvPr id="5" name="正方形/長方形 4"/>
          <p:cNvSpPr/>
          <p:nvPr/>
        </p:nvSpPr>
        <p:spPr>
          <a:xfrm>
            <a:off x="1844824" y="3707904"/>
            <a:ext cx="4320480"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サブタイトル 5"/>
          <p:cNvSpPr>
            <a:spLocks noGrp="1"/>
          </p:cNvSpPr>
          <p:nvPr>
            <p:ph type="subTitle" idx="1"/>
          </p:nvPr>
        </p:nvSpPr>
        <p:spPr>
          <a:xfrm>
            <a:off x="1640114" y="7300686"/>
            <a:ext cx="7476369" cy="766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endParaRPr lang="en-US" altLang="ja-JP" sz="5000" dirty="0">
              <a:solidFill>
                <a:schemeClr val="tx1"/>
              </a:solidFill>
              <a:latin typeface="+mn-ea"/>
            </a:endParaRPr>
          </a:p>
          <a:p>
            <a:pPr algn="ctr"/>
            <a:endParaRPr kumimoji="1" lang="ja-JP" altLang="en-US" dirty="0"/>
          </a:p>
        </p:txBody>
      </p:sp>
      <p:sp>
        <p:nvSpPr>
          <p:cNvPr id="7" name="正方形/長方形 6"/>
          <p:cNvSpPr/>
          <p:nvPr/>
        </p:nvSpPr>
        <p:spPr>
          <a:xfrm>
            <a:off x="10143537" y="3123991"/>
            <a:ext cx="2510972" cy="476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mj-ea"/>
                <a:ea typeface="+mj-ea"/>
              </a:rPr>
              <a:t>学習のねらい</a:t>
            </a:r>
            <a:endParaRPr lang="en-US" altLang="ja-JP" sz="2800" dirty="0">
              <a:solidFill>
                <a:schemeClr val="tx1"/>
              </a:solidFill>
              <a:latin typeface="+mj-ea"/>
              <a:ea typeface="+mj-ea"/>
            </a:endParaRPr>
          </a:p>
          <a:p>
            <a:endParaRPr lang="en-US" altLang="ja-JP" sz="2800" dirty="0">
              <a:solidFill>
                <a:srgbClr val="FF6600"/>
              </a:solidFill>
              <a:latin typeface="+mj-ea"/>
              <a:ea typeface="+mj-ea"/>
            </a:endParaRPr>
          </a:p>
          <a:p>
            <a:r>
              <a:rPr lang="ja-JP" altLang="en-US" sz="2800" dirty="0">
                <a:solidFill>
                  <a:srgbClr val="FF6600"/>
                </a:solidFill>
                <a:latin typeface="+mj-ea"/>
                <a:ea typeface="+mj-ea"/>
              </a:rPr>
              <a:t>❐</a:t>
            </a:r>
            <a:r>
              <a:rPr lang="ja-JP" altLang="en-US" sz="2800" dirty="0">
                <a:solidFill>
                  <a:schemeClr val="tx1"/>
                </a:solidFill>
                <a:latin typeface="+mj-ea"/>
                <a:ea typeface="+mj-ea"/>
              </a:rPr>
              <a:t>労働組合の</a:t>
            </a:r>
            <a:endParaRPr lang="en-US" altLang="ja-JP" sz="2800" dirty="0">
              <a:solidFill>
                <a:schemeClr val="tx1"/>
              </a:solidFill>
              <a:latin typeface="+mj-ea"/>
              <a:ea typeface="+mj-ea"/>
            </a:endParaRPr>
          </a:p>
          <a:p>
            <a:r>
              <a:rPr lang="ja-JP" altLang="en-US" sz="2800" dirty="0">
                <a:solidFill>
                  <a:schemeClr val="tx1"/>
                </a:solidFill>
                <a:latin typeface="+mj-ea"/>
                <a:ea typeface="+mj-ea"/>
              </a:rPr>
              <a:t>　活動に必要　</a:t>
            </a:r>
            <a:endParaRPr lang="en-US" altLang="ja-JP" sz="2800" dirty="0">
              <a:solidFill>
                <a:schemeClr val="tx1"/>
              </a:solidFill>
              <a:latin typeface="+mj-ea"/>
              <a:ea typeface="+mj-ea"/>
            </a:endParaRPr>
          </a:p>
          <a:p>
            <a:r>
              <a:rPr lang="ja-JP" altLang="en-US" sz="2800" dirty="0">
                <a:solidFill>
                  <a:schemeClr val="tx1"/>
                </a:solidFill>
                <a:latin typeface="+mj-ea"/>
                <a:ea typeface="+mj-ea"/>
              </a:rPr>
              <a:t>　な力量を高</a:t>
            </a:r>
            <a:endParaRPr lang="en-US" altLang="ja-JP" sz="2800" dirty="0">
              <a:solidFill>
                <a:schemeClr val="tx1"/>
              </a:solidFill>
              <a:latin typeface="+mj-ea"/>
              <a:ea typeface="+mj-ea"/>
            </a:endParaRPr>
          </a:p>
          <a:p>
            <a:r>
              <a:rPr lang="ja-JP" altLang="en-US" sz="2800" dirty="0">
                <a:solidFill>
                  <a:schemeClr val="tx1"/>
                </a:solidFill>
                <a:latin typeface="+mj-ea"/>
                <a:ea typeface="+mj-ea"/>
              </a:rPr>
              <a:t>　める。</a:t>
            </a:r>
            <a:br>
              <a:rPr lang="en-US" altLang="ja-JP" sz="2800" dirty="0">
                <a:solidFill>
                  <a:schemeClr val="tx1"/>
                </a:solidFill>
                <a:latin typeface="+mj-ea"/>
                <a:ea typeface="+mj-ea"/>
              </a:rPr>
            </a:br>
            <a:endParaRPr lang="en-US" altLang="ja-JP" sz="2800" dirty="0">
              <a:solidFill>
                <a:schemeClr val="tx1"/>
              </a:solidFill>
              <a:latin typeface="+mj-ea"/>
              <a:ea typeface="+mj-ea"/>
            </a:endParaRPr>
          </a:p>
          <a:p>
            <a:r>
              <a:rPr lang="ja-JP" altLang="en-US" sz="2800" dirty="0">
                <a:ln w="0"/>
                <a:solidFill>
                  <a:srgbClr val="FF0000"/>
                </a:solidFill>
                <a:effectLst>
                  <a:outerShdw blurRad="38100" dist="25400" dir="5400000" algn="ctr" rotWithShape="0">
                    <a:srgbClr val="6E747A">
                      <a:alpha val="43000"/>
                    </a:srgbClr>
                  </a:outerShdw>
                </a:effectLst>
                <a:latin typeface="+mj-ea"/>
                <a:ea typeface="+mj-ea"/>
              </a:rPr>
              <a:t>❐</a:t>
            </a:r>
            <a:r>
              <a:rPr lang="ja-JP" altLang="en-US" sz="2800" dirty="0">
                <a:solidFill>
                  <a:schemeClr val="tx1"/>
                </a:solidFill>
                <a:latin typeface="+mj-ea"/>
                <a:ea typeface="+mj-ea"/>
              </a:rPr>
              <a:t>「あぁ、</a:t>
            </a:r>
            <a:r>
              <a:rPr lang="ja-JP" altLang="en-US" sz="2800" dirty="0" err="1">
                <a:solidFill>
                  <a:schemeClr val="tx1"/>
                </a:solidFill>
                <a:latin typeface="+mj-ea"/>
                <a:ea typeface="+mj-ea"/>
              </a:rPr>
              <a:t>そ</a:t>
            </a:r>
            <a:endParaRPr lang="en-US" altLang="ja-JP" sz="2800" dirty="0">
              <a:solidFill>
                <a:schemeClr val="tx1"/>
              </a:solidFill>
              <a:latin typeface="+mj-ea"/>
              <a:ea typeface="+mj-ea"/>
            </a:endParaRPr>
          </a:p>
          <a:p>
            <a:r>
              <a:rPr lang="ja-JP" altLang="en-US" sz="2800" dirty="0">
                <a:solidFill>
                  <a:schemeClr val="tx1"/>
                </a:solidFill>
                <a:latin typeface="+mj-ea"/>
                <a:ea typeface="+mj-ea"/>
              </a:rPr>
              <a:t>　うなんだ」</a:t>
            </a:r>
            <a:endParaRPr lang="en-US" altLang="ja-JP" sz="2800" dirty="0">
              <a:solidFill>
                <a:schemeClr val="tx1"/>
              </a:solidFill>
              <a:latin typeface="+mj-ea"/>
              <a:ea typeface="+mj-ea"/>
            </a:endParaRPr>
          </a:p>
          <a:p>
            <a:r>
              <a:rPr lang="ja-JP" altLang="en-US" sz="2800" dirty="0">
                <a:solidFill>
                  <a:schemeClr val="tx1"/>
                </a:solidFill>
                <a:latin typeface="+mj-ea"/>
                <a:ea typeface="+mj-ea"/>
              </a:rPr>
              <a:t>　を確信に交</a:t>
            </a:r>
            <a:endParaRPr lang="en-US" altLang="ja-JP" sz="2800" dirty="0">
              <a:solidFill>
                <a:schemeClr val="tx1"/>
              </a:solidFill>
              <a:latin typeface="+mj-ea"/>
              <a:ea typeface="+mj-ea"/>
            </a:endParaRPr>
          </a:p>
          <a:p>
            <a:r>
              <a:rPr lang="ja-JP" altLang="en-US" sz="2800" dirty="0">
                <a:solidFill>
                  <a:schemeClr val="tx1"/>
                </a:solidFill>
                <a:latin typeface="+mj-ea"/>
                <a:ea typeface="+mj-ea"/>
              </a:rPr>
              <a:t>　渉に臨む。</a:t>
            </a:r>
            <a:endParaRPr kumimoji="1" lang="ja-JP" altLang="en-US" dirty="0"/>
          </a:p>
        </p:txBody>
      </p:sp>
      <p:sp>
        <p:nvSpPr>
          <p:cNvPr id="10" name="正方形/長方形 9"/>
          <p:cNvSpPr/>
          <p:nvPr/>
        </p:nvSpPr>
        <p:spPr>
          <a:xfrm>
            <a:off x="4285614" y="6168573"/>
            <a:ext cx="5050972" cy="1132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000" b="1" dirty="0">
                <a:solidFill>
                  <a:schemeClr val="bg1"/>
                </a:solidFill>
                <a:latin typeface="+mn-ea"/>
              </a:rPr>
              <a:t>NPO</a:t>
            </a:r>
            <a:r>
              <a:rPr lang="ja-JP" altLang="en-US" sz="2000" b="1" dirty="0">
                <a:solidFill>
                  <a:schemeClr val="bg1"/>
                </a:solidFill>
                <a:latin typeface="+mn-ea"/>
              </a:rPr>
              <a:t>労働相談・組合づくりセンター</a:t>
            </a:r>
            <a:endParaRPr lang="en-US" altLang="ja-JP" sz="2000" b="1" dirty="0">
              <a:solidFill>
                <a:schemeClr val="bg1"/>
              </a:solidFill>
              <a:latin typeface="+mn-ea"/>
            </a:endParaRPr>
          </a:p>
          <a:p>
            <a:pPr algn="r"/>
            <a:r>
              <a:rPr lang="ja-JP" altLang="en-US" sz="2000" b="1" dirty="0">
                <a:solidFill>
                  <a:schemeClr val="bg1"/>
                </a:solidFill>
                <a:latin typeface="+mn-ea"/>
              </a:rPr>
              <a:t>札幌市白石区菊水</a:t>
            </a:r>
            <a:r>
              <a:rPr lang="en-US" altLang="ja-JP" sz="2000" b="1" dirty="0">
                <a:solidFill>
                  <a:schemeClr val="bg1"/>
                </a:solidFill>
                <a:latin typeface="+mn-ea"/>
              </a:rPr>
              <a:t>3</a:t>
            </a:r>
            <a:r>
              <a:rPr lang="ja-JP" altLang="en-US" sz="2000" b="1" dirty="0">
                <a:solidFill>
                  <a:schemeClr val="bg1"/>
                </a:solidFill>
                <a:latin typeface="+mn-ea"/>
              </a:rPr>
              <a:t>条</a:t>
            </a:r>
            <a:r>
              <a:rPr lang="en-US" altLang="ja-JP" sz="2000" b="1" dirty="0">
                <a:solidFill>
                  <a:schemeClr val="bg1"/>
                </a:solidFill>
                <a:latin typeface="+mn-ea"/>
              </a:rPr>
              <a:t>2</a:t>
            </a:r>
            <a:r>
              <a:rPr lang="ja-JP" altLang="en-US" sz="2000" b="1" dirty="0">
                <a:solidFill>
                  <a:schemeClr val="bg1"/>
                </a:solidFill>
                <a:latin typeface="+mn-ea"/>
              </a:rPr>
              <a:t>丁目</a:t>
            </a:r>
            <a:r>
              <a:rPr lang="en-US" altLang="ja-JP" sz="2000" b="1" dirty="0">
                <a:solidFill>
                  <a:schemeClr val="bg1"/>
                </a:solidFill>
                <a:latin typeface="+mn-ea"/>
              </a:rPr>
              <a:t>1</a:t>
            </a:r>
            <a:r>
              <a:rPr lang="ja-JP" altLang="en-US" sz="2000" b="1" dirty="0">
                <a:solidFill>
                  <a:schemeClr val="bg1"/>
                </a:solidFill>
                <a:latin typeface="+mn-ea"/>
              </a:rPr>
              <a:t>－</a:t>
            </a:r>
            <a:r>
              <a:rPr lang="en-US" altLang="ja-JP" sz="2000" b="1" dirty="0">
                <a:solidFill>
                  <a:schemeClr val="bg1"/>
                </a:solidFill>
                <a:latin typeface="+mn-ea"/>
              </a:rPr>
              <a:t>10</a:t>
            </a:r>
          </a:p>
          <a:p>
            <a:pPr algn="r"/>
            <a:r>
              <a:rPr kumimoji="1" lang="ja-JP" altLang="en-US" sz="2000" b="1" dirty="0">
                <a:solidFill>
                  <a:schemeClr val="bg1"/>
                </a:solidFill>
                <a:latin typeface="+mn-ea"/>
              </a:rPr>
              <a:t>☎</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561</a:t>
            </a:r>
            <a:r>
              <a:rPr kumimoji="1" lang="ja-JP" altLang="en-US" sz="2000" b="1" dirty="0">
                <a:solidFill>
                  <a:schemeClr val="bg1"/>
                </a:solidFill>
                <a:latin typeface="+mn-ea"/>
              </a:rPr>
              <a:t>－</a:t>
            </a:r>
            <a:r>
              <a:rPr kumimoji="1" lang="en-US" altLang="ja-JP" sz="2000" b="1" dirty="0">
                <a:solidFill>
                  <a:schemeClr val="bg1"/>
                </a:solidFill>
                <a:latin typeface="+mn-ea"/>
              </a:rPr>
              <a:t>8808</a:t>
            </a:r>
            <a:r>
              <a:rPr kumimoji="1" lang="ja-JP" altLang="en-US" sz="2000" b="1" dirty="0">
                <a:solidFill>
                  <a:schemeClr val="bg1"/>
                </a:solidFill>
                <a:latin typeface="+mn-ea"/>
              </a:rPr>
              <a:t>　📠</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398</a:t>
            </a:r>
            <a:r>
              <a:rPr kumimoji="1" lang="ja-JP" altLang="en-US" sz="2000" b="1" dirty="0">
                <a:solidFill>
                  <a:schemeClr val="bg1"/>
                </a:solidFill>
                <a:latin typeface="+mn-ea"/>
              </a:rPr>
              <a:t>－</a:t>
            </a:r>
            <a:r>
              <a:rPr kumimoji="1" lang="en-US" altLang="ja-JP" sz="2000" b="1" dirty="0">
                <a:solidFill>
                  <a:schemeClr val="bg1"/>
                </a:solidFill>
                <a:latin typeface="+mn-ea"/>
              </a:rPr>
              <a:t>7871</a:t>
            </a:r>
          </a:p>
        </p:txBody>
      </p:sp>
      <p:sp>
        <p:nvSpPr>
          <p:cNvPr id="11" name="正方形/長方形 10"/>
          <p:cNvSpPr/>
          <p:nvPr/>
        </p:nvSpPr>
        <p:spPr>
          <a:xfrm>
            <a:off x="5092565" y="7300686"/>
            <a:ext cx="4244021" cy="81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b="1" dirty="0">
                <a:solidFill>
                  <a:schemeClr val="tx1"/>
                </a:solidFill>
                <a:latin typeface="+mn-ea"/>
              </a:rPr>
              <a:t>e</a:t>
            </a:r>
            <a:r>
              <a:rPr kumimoji="1" lang="ja-JP" altLang="en-US" b="1" dirty="0">
                <a:solidFill>
                  <a:schemeClr val="tx1"/>
                </a:solidFill>
                <a:latin typeface="+mn-ea"/>
              </a:rPr>
              <a:t>メール　</a:t>
            </a:r>
            <a:r>
              <a:rPr kumimoji="1" lang="en-US" altLang="ja-JP" b="1" dirty="0">
                <a:solidFill>
                  <a:schemeClr val="tx1"/>
                </a:solidFill>
                <a:latin typeface="+mn-ea"/>
                <a:hlinkClick r:id="rId3"/>
              </a:rPr>
              <a:t>moiwaryo@gmail.com</a:t>
            </a:r>
            <a:endParaRPr kumimoji="1" lang="en-US" altLang="ja-JP" b="1" dirty="0">
              <a:solidFill>
                <a:schemeClr val="tx1"/>
              </a:solidFill>
              <a:latin typeface="+mn-ea"/>
            </a:endParaRPr>
          </a:p>
          <a:p>
            <a:pPr algn="r"/>
            <a:r>
              <a:rPr lang="en-US" altLang="ja-JP" b="1" dirty="0" err="1">
                <a:solidFill>
                  <a:schemeClr val="tx1"/>
                </a:solidFill>
                <a:latin typeface="+mn-ea"/>
              </a:rPr>
              <a:t>url</a:t>
            </a:r>
            <a:r>
              <a:rPr lang="en-US" altLang="ja-JP" b="1" dirty="0">
                <a:solidFill>
                  <a:schemeClr val="tx1"/>
                </a:solidFill>
                <a:latin typeface="+mn-ea"/>
              </a:rPr>
              <a:t>  </a:t>
            </a:r>
            <a:r>
              <a:rPr lang="en-US" altLang="ja-JP" b="1" dirty="0">
                <a:solidFill>
                  <a:schemeClr val="tx1"/>
                </a:solidFill>
                <a:latin typeface="+mn-ea"/>
                <a:hlinkClick r:id="rId4"/>
              </a:rPr>
              <a:t>http://kumiaizukuri.jimdo.com</a:t>
            </a:r>
            <a:endParaRPr lang="en-US" altLang="ja-JP" b="1" dirty="0">
              <a:solidFill>
                <a:schemeClr val="tx1"/>
              </a:solidFill>
              <a:latin typeface="+mn-ea"/>
            </a:endParaRPr>
          </a:p>
        </p:txBody>
      </p:sp>
      <p:sp>
        <p:nvSpPr>
          <p:cNvPr id="12" name="正方形/長方形 11"/>
          <p:cNvSpPr/>
          <p:nvPr/>
        </p:nvSpPr>
        <p:spPr>
          <a:xfrm>
            <a:off x="8940800" y="537029"/>
            <a:ext cx="39624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j-ea"/>
                <a:ea typeface="+mj-ea"/>
              </a:rPr>
              <a:t>Common</a:t>
            </a:r>
            <a:r>
              <a:rPr kumimoji="1" lang="ja-JP" altLang="en-US" b="1" dirty="0">
                <a:solidFill>
                  <a:schemeClr val="tx1"/>
                </a:solidFill>
                <a:latin typeface="+mj-ea"/>
                <a:ea typeface="+mj-ea"/>
              </a:rPr>
              <a:t> </a:t>
            </a:r>
            <a:r>
              <a:rPr kumimoji="1" lang="en-US" altLang="ja-JP" b="1" dirty="0">
                <a:solidFill>
                  <a:schemeClr val="tx1"/>
                </a:solidFill>
                <a:latin typeface="+mj-ea"/>
                <a:ea typeface="+mj-ea"/>
              </a:rPr>
              <a:t>Sense</a:t>
            </a:r>
            <a:r>
              <a:rPr kumimoji="1" lang="ja-JP" altLang="en-US" b="1" dirty="0">
                <a:solidFill>
                  <a:schemeClr val="tx1"/>
                </a:solidFill>
                <a:latin typeface="+mj-ea"/>
                <a:ea typeface="+mj-ea"/>
              </a:rPr>
              <a:t> </a:t>
            </a:r>
            <a:r>
              <a:rPr kumimoji="1" lang="en-US" altLang="ja-JP" b="1" dirty="0" err="1">
                <a:solidFill>
                  <a:schemeClr val="tx1"/>
                </a:solidFill>
                <a:latin typeface="+mj-ea"/>
                <a:ea typeface="+mj-ea"/>
              </a:rPr>
              <a:t>ryo</a:t>
            </a:r>
            <a:r>
              <a:rPr kumimoji="1" lang="ja-JP" altLang="en-US" b="1" dirty="0">
                <a:solidFill>
                  <a:schemeClr val="tx1"/>
                </a:solidFill>
                <a:latin typeface="+mj-ea"/>
                <a:ea typeface="+mj-ea"/>
              </a:rPr>
              <a:t>発信 </a:t>
            </a:r>
            <a:r>
              <a:rPr kumimoji="1" lang="en-US" altLang="ja-JP" dirty="0">
                <a:solidFill>
                  <a:schemeClr val="tx1"/>
                </a:solidFill>
              </a:rPr>
              <a:t>2017 .3 </a:t>
            </a:r>
            <a:endParaRPr kumimoji="1" lang="ja-JP" altLang="en-US" dirty="0">
              <a:solidFill>
                <a:schemeClr val="tx1"/>
              </a:solidFill>
            </a:endParaRPr>
          </a:p>
        </p:txBody>
      </p:sp>
      <p:sp>
        <p:nvSpPr>
          <p:cNvPr id="2" name="正方形/長方形 1"/>
          <p:cNvSpPr/>
          <p:nvPr/>
        </p:nvSpPr>
        <p:spPr>
          <a:xfrm>
            <a:off x="5092565" y="4202645"/>
            <a:ext cx="3552671"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latin typeface="ＭＳ Ｐゴシック" panose="020B0600070205080204" pitchFamily="50" charset="-128"/>
                <a:ea typeface="ＭＳ Ｐゴシック" panose="020B0600070205080204" pitchFamily="50" charset="-128"/>
              </a:rPr>
              <a:t>第</a:t>
            </a:r>
            <a:r>
              <a:rPr kumimoji="1" lang="en-US" altLang="ja-JP" sz="3600" dirty="0">
                <a:latin typeface="ＭＳ Ｐゴシック" panose="020B0600070205080204" pitchFamily="50" charset="-128"/>
                <a:ea typeface="ＭＳ Ｐゴシック" panose="020B0600070205080204" pitchFamily="50" charset="-128"/>
              </a:rPr>
              <a:t>3</a:t>
            </a:r>
            <a:r>
              <a:rPr kumimoji="1" lang="ja-JP" altLang="en-US" sz="3600" dirty="0">
                <a:latin typeface="ＭＳ Ｐゴシック" panose="020B0600070205080204" pitchFamily="50" charset="-128"/>
                <a:ea typeface="ＭＳ Ｐゴシック" panose="020B0600070205080204" pitchFamily="50" charset="-128"/>
              </a:rPr>
              <a:t>章　賃金</a:t>
            </a:r>
          </a:p>
        </p:txBody>
      </p:sp>
    </p:spTree>
    <p:extLst>
      <p:ext uri="{BB962C8B-B14F-4D97-AF65-F5344CB8AC3E}">
        <p14:creationId xmlns:p14="http://schemas.microsoft.com/office/powerpoint/2010/main" val="281700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lumMod val="95000"/>
            </a:schemeClr>
          </a:solidFill>
        </p:spPr>
        <p:txBody>
          <a:bodyPr>
            <a:normAutofit/>
          </a:bodyPr>
          <a:lstStyle/>
          <a:p>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賃金支払いの</a:t>
            </a:r>
            <a:r>
              <a:rPr lang="en-US" altLang="ja-JP" sz="2400" dirty="0">
                <a:solidFill>
                  <a:schemeClr val="tx1"/>
                </a:solidFill>
                <a:latin typeface="ＭＳ Ｐゴシック" panose="020B0600070205080204" pitchFamily="50" charset="-128"/>
                <a:ea typeface="ＭＳ Ｐゴシック" panose="020B0600070205080204" pitchFamily="50" charset="-128"/>
              </a:rPr>
              <a:t>5</a:t>
            </a:r>
            <a:r>
              <a:rPr lang="ja-JP" altLang="en-US" sz="2400" dirty="0">
                <a:solidFill>
                  <a:schemeClr val="tx1"/>
                </a:solidFill>
                <a:latin typeface="ＭＳ Ｐゴシック" panose="020B0600070205080204" pitchFamily="50" charset="-128"/>
                <a:ea typeface="ＭＳ Ｐゴシック" panose="020B0600070205080204" pitchFamily="50" charset="-128"/>
              </a:rPr>
              <a:t>原則</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１．賃金の支払い方法の確立こそ、賃金生活者たる労働者の生活を安定させるばかりでなく、生活不安定により来る身分的拘束を排除する意味を持つのであって</a:t>
            </a:r>
            <a:r>
              <a:rPr lang="en-US" altLang="ja-JP" sz="2400" dirty="0">
                <a:solidFill>
                  <a:schemeClr val="tx1"/>
                </a:solidFill>
                <a:latin typeface="ＭＳ Ｐゴシック" panose="020B0600070205080204" pitchFamily="50" charset="-128"/>
                <a:ea typeface="ＭＳ Ｐゴシック" panose="020B0600070205080204" pitchFamily="50" charset="-128"/>
              </a:rPr>
              <a:t>‥5</a:t>
            </a:r>
            <a:r>
              <a:rPr lang="ja-JP" altLang="en-US" sz="2400" dirty="0">
                <a:solidFill>
                  <a:schemeClr val="tx1"/>
                </a:solidFill>
                <a:latin typeface="ＭＳ Ｐゴシック" panose="020B0600070205080204" pitchFamily="50" charset="-128"/>
                <a:ea typeface="ＭＳ Ｐゴシック" panose="020B0600070205080204" pitchFamily="50" charset="-128"/>
              </a:rPr>
              <a:t>原則を打ち出している。　　　　　　　　　　　　　　　　　　　　　　　　　　　　　　　　　　</a:t>
            </a:r>
            <a:r>
              <a:rPr lang="ja-JP" altLang="en-US" sz="24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br>
              <a:rPr lang="en-US" altLang="ja-JP" sz="24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ja-JP" sz="2400" dirty="0">
                <a:solidFill>
                  <a:schemeClr val="tx1"/>
                </a:solidFill>
                <a:latin typeface="ＭＳ Ｐゴシック" panose="020B0600070205080204" pitchFamily="50" charset="-128"/>
                <a:ea typeface="ＭＳ Ｐゴシック" panose="020B0600070205080204" pitchFamily="50" charset="-128"/>
              </a:rPr>
              <a:t>使用者は、</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ja-JP" sz="2400" dirty="0">
                <a:solidFill>
                  <a:schemeClr val="tx1"/>
                </a:solidFill>
                <a:latin typeface="ＭＳ Ｐゴシック" panose="020B0600070205080204" pitchFamily="50" charset="-128"/>
                <a:ea typeface="ＭＳ Ｐゴシック" panose="020B0600070205080204" pitchFamily="50" charset="-128"/>
              </a:rPr>
              <a:t>①通貨で、</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ja-JP" sz="2400" dirty="0">
                <a:solidFill>
                  <a:schemeClr val="tx1"/>
                </a:solidFill>
                <a:latin typeface="ＭＳ Ｐゴシック" panose="020B0600070205080204" pitchFamily="50" charset="-128"/>
                <a:ea typeface="ＭＳ Ｐゴシック" panose="020B0600070205080204" pitchFamily="50" charset="-128"/>
              </a:rPr>
              <a:t>②全額を、</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ja-JP" sz="2400" dirty="0">
                <a:solidFill>
                  <a:schemeClr val="tx1"/>
                </a:solidFill>
                <a:latin typeface="ＭＳ Ｐゴシック" panose="020B0600070205080204" pitchFamily="50" charset="-128"/>
                <a:ea typeface="ＭＳ Ｐゴシック" panose="020B0600070205080204" pitchFamily="50" charset="-128"/>
              </a:rPr>
              <a:t>③毎月</a:t>
            </a:r>
            <a:r>
              <a:rPr lang="en-US" altLang="ja-JP" sz="2400" dirty="0">
                <a:solidFill>
                  <a:schemeClr val="tx1"/>
                </a:solidFill>
                <a:latin typeface="ＭＳ Ｐゴシック" panose="020B0600070205080204" pitchFamily="50" charset="-128"/>
                <a:ea typeface="ＭＳ Ｐゴシック" panose="020B0600070205080204" pitchFamily="50" charset="-128"/>
              </a:rPr>
              <a:t>1</a:t>
            </a:r>
            <a:r>
              <a:rPr lang="ja-JP" altLang="ja-JP" sz="2400" dirty="0">
                <a:solidFill>
                  <a:schemeClr val="tx1"/>
                </a:solidFill>
                <a:latin typeface="ＭＳ Ｐゴシック" panose="020B0600070205080204" pitchFamily="50" charset="-128"/>
                <a:ea typeface="ＭＳ Ｐゴシック" panose="020B0600070205080204" pitchFamily="50" charset="-128"/>
              </a:rPr>
              <a:t>回以上、</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ja-JP" sz="2400" dirty="0">
                <a:solidFill>
                  <a:schemeClr val="tx1"/>
                </a:solidFill>
                <a:latin typeface="ＭＳ Ｐゴシック" panose="020B0600070205080204" pitchFamily="50" charset="-128"/>
                <a:ea typeface="ＭＳ Ｐゴシック" panose="020B0600070205080204" pitchFamily="50" charset="-128"/>
              </a:rPr>
              <a:t>④一定日に、</a:t>
            </a: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ja-JP" sz="2400" dirty="0">
                <a:solidFill>
                  <a:schemeClr val="tx1"/>
                </a:solidFill>
                <a:latin typeface="ＭＳ Ｐゴシック" panose="020B0600070205080204" pitchFamily="50" charset="-128"/>
                <a:ea typeface="ＭＳ Ｐゴシック" panose="020B0600070205080204" pitchFamily="50" charset="-128"/>
              </a:rPr>
              <a:t>⑤直接労働者に支払う。</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3940232" y="1248156"/>
            <a:ext cx="8678487" cy="7396480"/>
          </a:xfrm>
          <a:ln w="3175">
            <a:solidFill>
              <a:schemeClr val="tx1"/>
            </a:solidFill>
          </a:ln>
        </p:spPr>
        <p:txBody>
          <a:bodyPr/>
          <a:lstStyle/>
          <a:p>
            <a:pPr>
              <a:spcBef>
                <a:spcPts val="0"/>
              </a:spcBef>
              <a:buNone/>
            </a:pPr>
            <a:r>
              <a:rPr lang="ja-JP" altLang="ja-JP" sz="2800" dirty="0">
                <a:solidFill>
                  <a:schemeClr val="tx1"/>
                </a:solidFill>
                <a:latin typeface="ＭＳ Ｐゴシック" panose="020B0600070205080204" pitchFamily="50" charset="-128"/>
                <a:ea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rPr>
              <a:t>24</a:t>
            </a:r>
            <a:r>
              <a:rPr lang="ja-JP" altLang="ja-JP" sz="2800" dirty="0">
                <a:solidFill>
                  <a:schemeClr val="tx1"/>
                </a:solidFill>
                <a:latin typeface="ＭＳ Ｐゴシック" panose="020B0600070205080204" pitchFamily="50" charset="-128"/>
                <a:ea typeface="ＭＳ Ｐゴシック" panose="020B0600070205080204" pitchFamily="50" charset="-128"/>
              </a:rPr>
              <a:t>条</a:t>
            </a:r>
            <a:r>
              <a:rPr lang="ja-JP" altLang="en-US" sz="2800" dirty="0">
                <a:solidFill>
                  <a:schemeClr val="tx1"/>
                </a:solidFill>
                <a:latin typeface="ＭＳ Ｐゴシック" panose="020B0600070205080204" pitchFamily="50" charset="-128"/>
                <a:ea typeface="ＭＳ Ｐゴシック" panose="020B0600070205080204" pitchFamily="50" charset="-128"/>
              </a:rPr>
              <a:t>（賃金）</a:t>
            </a:r>
            <a:r>
              <a:rPr lang="en-US" altLang="ja-JP" sz="2800" dirty="0">
                <a:solidFill>
                  <a:schemeClr val="tx1"/>
                </a:solidFill>
                <a:latin typeface="ＭＳ Ｐゴシック" panose="020B0600070205080204" pitchFamily="50" charset="-128"/>
                <a:ea typeface="ＭＳ Ｐゴシック" panose="020B0600070205080204" pitchFamily="50" charset="-128"/>
              </a:rPr>
              <a:t> </a:t>
            </a:r>
            <a:r>
              <a:rPr lang="ja-JP" altLang="ja-JP" sz="2800" dirty="0">
                <a:solidFill>
                  <a:schemeClr val="tx1"/>
                </a:solidFill>
                <a:latin typeface="ＭＳ Ｐゴシック" panose="020B0600070205080204" pitchFamily="50" charset="-128"/>
                <a:ea typeface="ＭＳ Ｐゴシック" panose="020B0600070205080204" pitchFamily="50" charset="-128"/>
              </a:rPr>
              <a:t>賃金は、通貨で、直接労働者に、その全額を支払わなければならない。ただし、法令若しくは労働協約に別段の定めがある場合又は厚生労働省令で定める賃金について確実な支払の方法で厚生労働省令で定めるものによる場合においては、通貨以外のもので支払い、また、法令に別段の定めがある場合又は当該事業場の労働者の過半数で組織する労働組合があるときはその労働組合、労働者の過半数で組織する労働組合がないときは労働者の過半数を代表する者との書面による協定がある場合においては、賃金の一部を控除して支払うことができる。</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a:p>
            <a:pPr>
              <a:spcBef>
                <a:spcPts val="0"/>
              </a:spcBef>
              <a:buNone/>
            </a:pPr>
            <a:endParaRPr lang="ja-JP" altLang="ja-JP" sz="2800" dirty="0">
              <a:solidFill>
                <a:schemeClr val="tx1"/>
              </a:solidFill>
              <a:latin typeface="ＭＳ Ｐゴシック" panose="020B0600070205080204" pitchFamily="50" charset="-128"/>
              <a:ea typeface="ＭＳ Ｐゴシック" panose="020B0600070205080204" pitchFamily="50" charset="-128"/>
            </a:endParaRPr>
          </a:p>
          <a:p>
            <a:pPr>
              <a:spcBef>
                <a:spcPts val="0"/>
              </a:spcBef>
              <a:buNone/>
            </a:pPr>
            <a:r>
              <a:rPr lang="en-US" altLang="ja-JP" sz="2800" b="1" dirty="0">
                <a:solidFill>
                  <a:schemeClr val="tx1"/>
                </a:solidFill>
                <a:latin typeface="ＭＳ Ｐゴシック" panose="020B0600070205080204" pitchFamily="50" charset="-128"/>
                <a:ea typeface="ＭＳ Ｐゴシック" panose="020B0600070205080204" pitchFamily="50" charset="-128"/>
              </a:rPr>
              <a:t>2</a:t>
            </a:r>
            <a:r>
              <a:rPr lang="ja-JP" altLang="ja-JP" sz="2800" dirty="0">
                <a:solidFill>
                  <a:schemeClr val="tx1"/>
                </a:solidFill>
                <a:latin typeface="ＭＳ Ｐゴシック" panose="020B0600070205080204" pitchFamily="50" charset="-128"/>
                <a:ea typeface="ＭＳ Ｐゴシック" panose="020B0600070205080204" pitchFamily="50" charset="-128"/>
              </a:rPr>
              <a:t>　賃金は、毎月</a:t>
            </a:r>
            <a:r>
              <a:rPr lang="en-US" altLang="ja-JP" sz="2800" dirty="0">
                <a:solidFill>
                  <a:schemeClr val="tx1"/>
                </a:solidFill>
                <a:latin typeface="ＭＳ Ｐゴシック" panose="020B0600070205080204" pitchFamily="50" charset="-128"/>
                <a:ea typeface="ＭＳ Ｐゴシック" panose="020B0600070205080204" pitchFamily="50" charset="-128"/>
              </a:rPr>
              <a:t>1</a:t>
            </a:r>
            <a:r>
              <a:rPr lang="ja-JP" altLang="ja-JP" sz="2800" dirty="0">
                <a:solidFill>
                  <a:schemeClr val="tx1"/>
                </a:solidFill>
                <a:latin typeface="ＭＳ Ｐゴシック" panose="020B0600070205080204" pitchFamily="50" charset="-128"/>
                <a:ea typeface="ＭＳ Ｐゴシック" panose="020B0600070205080204" pitchFamily="50" charset="-128"/>
              </a:rPr>
              <a:t>回以上、一定の期日を定めて支払わなければならない。</a:t>
            </a:r>
            <a:r>
              <a:rPr lang="en-US" altLang="ja-JP" sz="2800" dirty="0">
                <a:solidFill>
                  <a:schemeClr val="tx1"/>
                </a:solidFill>
                <a:latin typeface="ＭＳ Ｐゴシック" panose="020B0600070205080204" pitchFamily="50" charset="-128"/>
                <a:ea typeface="ＭＳ Ｐゴシック" panose="020B0600070205080204" pitchFamily="50" charset="-128"/>
              </a:rPr>
              <a:t> </a:t>
            </a:r>
            <a:r>
              <a:rPr lang="ja-JP" altLang="ja-JP" sz="2800" dirty="0">
                <a:solidFill>
                  <a:schemeClr val="tx1"/>
                </a:solidFill>
                <a:latin typeface="ＭＳ Ｐゴシック" panose="020B0600070205080204" pitchFamily="50" charset="-128"/>
                <a:ea typeface="ＭＳ Ｐゴシック" panose="020B0600070205080204" pitchFamily="50" charset="-128"/>
              </a:rPr>
              <a:t>ただし、臨時に支払われる賃金、賞与その他これに準ずるもので厚生労働省令で定める賃金（</a:t>
            </a:r>
            <a:r>
              <a:rPr lang="ja-JP" altLang="en-US" sz="2800" dirty="0">
                <a:solidFill>
                  <a:schemeClr val="tx1"/>
                </a:solidFill>
                <a:latin typeface="ＭＳ Ｐゴシック" panose="020B0600070205080204" pitchFamily="50" charset="-128"/>
                <a:ea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rPr>
              <a:t>89</a:t>
            </a:r>
            <a:r>
              <a:rPr lang="ja-JP" altLang="en-US" sz="2800" dirty="0">
                <a:solidFill>
                  <a:schemeClr val="tx1"/>
                </a:solidFill>
                <a:latin typeface="ＭＳ Ｐゴシック" panose="020B0600070205080204" pitchFamily="50" charset="-128"/>
                <a:ea typeface="ＭＳ Ｐゴシック" panose="020B0600070205080204" pitchFamily="50" charset="-128"/>
              </a:rPr>
              <a:t>条</a:t>
            </a:r>
            <a:r>
              <a:rPr lang="ja-JP" altLang="ja-JP" sz="2800" dirty="0">
                <a:solidFill>
                  <a:schemeClr val="tx1"/>
                </a:solidFill>
                <a:latin typeface="ＭＳ Ｐゴシック" panose="020B0600070205080204" pitchFamily="50" charset="-128"/>
                <a:ea typeface="ＭＳ Ｐゴシック" panose="020B0600070205080204" pitchFamily="50" charset="-128"/>
              </a:rPr>
              <a:t>において「臨時の賃金等」という。）については、この限りでない。</a:t>
            </a:r>
            <a:endParaRPr lang="ja-JP" altLang="en-US" sz="28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dirty="0"/>
          </a:p>
        </p:txBody>
      </p:sp>
    </p:spTree>
    <p:extLst>
      <p:ext uri="{BB962C8B-B14F-4D97-AF65-F5344CB8AC3E}">
        <p14:creationId xmlns:p14="http://schemas.microsoft.com/office/powerpoint/2010/main" val="1705353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r>
              <a:rPr lang="ja-JP" altLang="ja-JP" sz="2700" dirty="0">
                <a:solidFill>
                  <a:schemeClr val="tx1"/>
                </a:solidFill>
                <a:latin typeface="ＭＳ Ｐゴシック" panose="020B0600070205080204" pitchFamily="50" charset="-128"/>
                <a:ea typeface="ＭＳ Ｐゴシック" panose="020B0600070205080204" pitchFamily="50" charset="-128"/>
              </a:rPr>
              <a:t>退職手当</a:t>
            </a:r>
            <a:r>
              <a:rPr lang="ja-JP" altLang="en-US" sz="2700" dirty="0">
                <a:solidFill>
                  <a:schemeClr val="tx1"/>
                </a:solidFill>
                <a:latin typeface="ＭＳ Ｐゴシック" panose="020B0600070205080204" pitchFamily="50" charset="-128"/>
                <a:ea typeface="ＭＳ Ｐゴシック" panose="020B0600070205080204" pitchFamily="50" charset="-128"/>
              </a:rPr>
              <a:t>の支払い</a:t>
            </a:r>
            <a:br>
              <a:rPr lang="en-US" altLang="ja-JP" sz="2700" dirty="0">
                <a:solidFill>
                  <a:schemeClr val="tx1"/>
                </a:solidFill>
                <a:latin typeface="ＭＳ Ｐゴシック" panose="020B0600070205080204" pitchFamily="50" charset="-128"/>
                <a:ea typeface="ＭＳ Ｐゴシック" panose="020B0600070205080204" pitchFamily="50" charset="-128"/>
              </a:rPr>
            </a:b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700" dirty="0">
                <a:solidFill>
                  <a:schemeClr val="tx1"/>
                </a:solidFill>
                <a:latin typeface="ＭＳ Ｐゴシック" panose="020B0600070205080204" pitchFamily="50" charset="-128"/>
                <a:ea typeface="ＭＳ Ｐゴシック" panose="020B0600070205080204" pitchFamily="50" charset="-128"/>
              </a:rPr>
              <a:t>　 </a:t>
            </a:r>
            <a:r>
              <a:rPr lang="ja-JP" altLang="ja-JP" sz="2400" dirty="0">
                <a:solidFill>
                  <a:schemeClr val="tx1"/>
                </a:solidFill>
                <a:latin typeface="ＭＳ Ｐゴシック" panose="020B0600070205080204" pitchFamily="50" charset="-128"/>
                <a:ea typeface="ＭＳ Ｐゴシック" panose="020B0600070205080204" pitchFamily="50" charset="-128"/>
              </a:rPr>
              <a:t>労働者の同意を条件に①銀行振出小切手、②銀行支払保証小切手、③郵便振替で支払うことができる。</a:t>
            </a:r>
            <a:r>
              <a:rPr lang="en-US" altLang="ja-JP" sz="2400" dirty="0">
                <a:solidFill>
                  <a:schemeClr val="tx1"/>
                </a:solidFill>
                <a:latin typeface="ＭＳ Ｐゴシック" panose="020B0600070205080204" pitchFamily="50" charset="-128"/>
                <a:ea typeface="ＭＳ Ｐゴシック" panose="020B0600070205080204" pitchFamily="50" charset="-128"/>
              </a:rPr>
              <a:t> </a:t>
            </a: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　 なお、</a:t>
            </a:r>
            <a:r>
              <a:rPr lang="ja-JP" altLang="ja-JP" sz="2400" dirty="0">
                <a:solidFill>
                  <a:schemeClr val="tx1"/>
                </a:solidFill>
                <a:latin typeface="ＭＳ Ｐゴシック" panose="020B0600070205080204" pitchFamily="50" charset="-128"/>
                <a:ea typeface="ＭＳ Ｐゴシック" panose="020B0600070205080204" pitchFamily="50" charset="-128"/>
              </a:rPr>
              <a:t>①労働者の同意、②本人名義の預貯金口座、③全額が支払日に払いだされる要件が満たされれば、金融機関への振り込みで支払える。</a:t>
            </a:r>
            <a:br>
              <a:rPr lang="ja-JP" altLang="ja-JP" sz="2400" dirty="0">
                <a:solidFill>
                  <a:schemeClr val="tx1"/>
                </a:solidFill>
                <a:latin typeface="ＭＳ Ｐゴシック" panose="020B0600070205080204" pitchFamily="50" charset="-128"/>
                <a:ea typeface="ＭＳ Ｐゴシック" panose="020B0600070205080204" pitchFamily="50" charset="-128"/>
              </a:rPr>
            </a:b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4547061" y="761754"/>
            <a:ext cx="7564581" cy="864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労働基準法における賃金保障の諸条項</a:t>
            </a:r>
          </a:p>
        </p:txBody>
      </p:sp>
      <p:sp>
        <p:nvSpPr>
          <p:cNvPr id="5" name="正方形/長方形 4"/>
          <p:cNvSpPr/>
          <p:nvPr/>
        </p:nvSpPr>
        <p:spPr>
          <a:xfrm>
            <a:off x="3928107" y="1803737"/>
            <a:ext cx="1953492"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賃金の定義</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11</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6" name="正方形/長方形 5"/>
          <p:cNvSpPr/>
          <p:nvPr/>
        </p:nvSpPr>
        <p:spPr>
          <a:xfrm>
            <a:off x="6085259" y="1813500"/>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平均賃金</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12</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7" name="正方形/長方形 6"/>
          <p:cNvSpPr/>
          <p:nvPr/>
        </p:nvSpPr>
        <p:spPr>
          <a:xfrm>
            <a:off x="8167596" y="1813499"/>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割増賃金</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37</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8" name="正方形/長方形 7"/>
          <p:cNvSpPr/>
          <p:nvPr/>
        </p:nvSpPr>
        <p:spPr>
          <a:xfrm>
            <a:off x="10174771" y="1778673"/>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男女同一賃金</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4</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9" name="正方形/長方形 8"/>
          <p:cNvSpPr/>
          <p:nvPr/>
        </p:nvSpPr>
        <p:spPr>
          <a:xfrm>
            <a:off x="3944212" y="3082000"/>
            <a:ext cx="1962151"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賃金の先取特権</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（民法</a:t>
            </a:r>
            <a:r>
              <a:rPr kumimoji="1" lang="en-US" altLang="ja-JP" dirty="0">
                <a:solidFill>
                  <a:schemeClr val="tx1"/>
                </a:solidFill>
                <a:latin typeface="ＭＳ Ｐゴシック" panose="020B0600070205080204" pitchFamily="50" charset="-128"/>
                <a:ea typeface="ＭＳ Ｐゴシック" panose="020B0600070205080204" pitchFamily="50" charset="-128"/>
              </a:rPr>
              <a:t>306</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0" name="正方形/長方形 9"/>
          <p:cNvSpPr/>
          <p:nvPr/>
        </p:nvSpPr>
        <p:spPr>
          <a:xfrm>
            <a:off x="4019374" y="4335129"/>
            <a:ext cx="1962151"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賃金差押禁止</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（民法</a:t>
            </a:r>
            <a:r>
              <a:rPr kumimoji="1" lang="en-US" altLang="ja-JP" dirty="0">
                <a:solidFill>
                  <a:schemeClr val="tx1"/>
                </a:solidFill>
                <a:latin typeface="ＭＳ Ｐゴシック" panose="020B0600070205080204" pitchFamily="50" charset="-128"/>
                <a:ea typeface="ＭＳ Ｐゴシック" panose="020B0600070205080204" pitchFamily="50" charset="-128"/>
              </a:rPr>
              <a:t>152</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1" name="正方形/長方形 10"/>
          <p:cNvSpPr/>
          <p:nvPr/>
        </p:nvSpPr>
        <p:spPr>
          <a:xfrm>
            <a:off x="3990105" y="5548587"/>
            <a:ext cx="1962151"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減給の制限</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91</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2" name="正方形/長方形 11"/>
          <p:cNvSpPr/>
          <p:nvPr/>
        </p:nvSpPr>
        <p:spPr>
          <a:xfrm>
            <a:off x="6210813" y="5581679"/>
            <a:ext cx="1753123"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出来高・最低賃金（</a:t>
            </a:r>
            <a:r>
              <a:rPr kumimoji="1" lang="en-US" altLang="ja-JP" dirty="0">
                <a:solidFill>
                  <a:schemeClr val="tx1"/>
                </a:solidFill>
                <a:latin typeface="ＭＳ Ｐゴシック" panose="020B0600070205080204" pitchFamily="50" charset="-128"/>
                <a:ea typeface="ＭＳ Ｐゴシック" panose="020B0600070205080204" pitchFamily="50" charset="-128"/>
              </a:rPr>
              <a:t>27</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3" name="正方形/長方形 12"/>
          <p:cNvSpPr/>
          <p:nvPr/>
        </p:nvSpPr>
        <p:spPr>
          <a:xfrm>
            <a:off x="8234618" y="5548587"/>
            <a:ext cx="1878677" cy="7647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前払い・休業保障（</a:t>
            </a:r>
            <a:r>
              <a:rPr kumimoji="1" lang="en-US" altLang="ja-JP" dirty="0">
                <a:solidFill>
                  <a:schemeClr val="tx1"/>
                </a:solidFill>
                <a:latin typeface="ＭＳ Ｐゴシック" panose="020B0600070205080204" pitchFamily="50" charset="-128"/>
                <a:ea typeface="ＭＳ Ｐゴシック" panose="020B0600070205080204" pitchFamily="50" charset="-128"/>
              </a:rPr>
              <a:t>25</a:t>
            </a:r>
            <a:r>
              <a:rPr kumimoji="1"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en-US" altLang="ja-JP" dirty="0">
                <a:solidFill>
                  <a:schemeClr val="tx1"/>
                </a:solidFill>
                <a:latin typeface="ＭＳ Ｐゴシック" panose="020B0600070205080204" pitchFamily="50" charset="-128"/>
                <a:ea typeface="ＭＳ Ｐゴシック" panose="020B0600070205080204" pitchFamily="50" charset="-128"/>
              </a:rPr>
              <a:t>26</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4" name="正方形/長方形 13"/>
          <p:cNvSpPr/>
          <p:nvPr/>
        </p:nvSpPr>
        <p:spPr>
          <a:xfrm>
            <a:off x="10187589" y="3162399"/>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前借金との相殺禁止（</a:t>
            </a:r>
            <a:r>
              <a:rPr kumimoji="1" lang="en-US" altLang="ja-JP" dirty="0">
                <a:solidFill>
                  <a:schemeClr val="tx1"/>
                </a:solidFill>
                <a:latin typeface="ＭＳ Ｐゴシック" panose="020B0600070205080204" pitchFamily="50" charset="-128"/>
                <a:ea typeface="ＭＳ Ｐゴシック" panose="020B0600070205080204" pitchFamily="50" charset="-128"/>
              </a:rPr>
              <a:t>17</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5" name="正方形/長方形 14"/>
          <p:cNvSpPr/>
          <p:nvPr/>
        </p:nvSpPr>
        <p:spPr>
          <a:xfrm>
            <a:off x="10287164" y="4357627"/>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未成年者の賃金受領権（</a:t>
            </a:r>
            <a:r>
              <a:rPr kumimoji="1" lang="en-US" altLang="ja-JP" dirty="0">
                <a:solidFill>
                  <a:schemeClr val="tx1"/>
                </a:solidFill>
                <a:latin typeface="ＭＳ Ｐゴシック" panose="020B0600070205080204" pitchFamily="50" charset="-128"/>
                <a:ea typeface="ＭＳ Ｐゴシック" panose="020B0600070205080204" pitchFamily="50" charset="-128"/>
              </a:rPr>
              <a:t>59</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6" name="正方形/長方形 15"/>
          <p:cNvSpPr/>
          <p:nvPr/>
        </p:nvSpPr>
        <p:spPr>
          <a:xfrm>
            <a:off x="10291488" y="5548587"/>
            <a:ext cx="1878677" cy="764771"/>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賃金支払い方法（</a:t>
            </a:r>
            <a:r>
              <a:rPr kumimoji="1" lang="en-US" altLang="ja-JP" dirty="0">
                <a:solidFill>
                  <a:schemeClr val="tx1"/>
                </a:solidFill>
                <a:latin typeface="ＭＳ Ｐゴシック" panose="020B0600070205080204" pitchFamily="50" charset="-128"/>
                <a:ea typeface="ＭＳ Ｐゴシック" panose="020B0600070205080204" pitchFamily="50" charset="-128"/>
              </a:rPr>
              <a:t>24</a:t>
            </a:r>
            <a:r>
              <a:rPr kumimoji="1" lang="ja-JP" altLang="en-US" dirty="0">
                <a:solidFill>
                  <a:schemeClr val="tx1"/>
                </a:solidFill>
                <a:latin typeface="ＭＳ Ｐゴシック" panose="020B0600070205080204" pitchFamily="50" charset="-128"/>
                <a:ea typeface="ＭＳ Ｐゴシック" panose="020B0600070205080204" pitchFamily="50" charset="-128"/>
              </a:rPr>
              <a:t>条）</a:t>
            </a:r>
          </a:p>
        </p:txBody>
      </p:sp>
      <p:sp>
        <p:nvSpPr>
          <p:cNvPr id="19" name="四角形: 角を丸くする 18"/>
          <p:cNvSpPr/>
          <p:nvPr/>
        </p:nvSpPr>
        <p:spPr>
          <a:xfrm>
            <a:off x="6750278" y="3315493"/>
            <a:ext cx="2161309" cy="917166"/>
          </a:xfrm>
          <a:prstGeom prst="round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賃金</a:t>
            </a:r>
          </a:p>
        </p:txBody>
      </p:sp>
      <p:cxnSp>
        <p:nvCxnSpPr>
          <p:cNvPr id="21" name="直線コネクタ 20"/>
          <p:cNvCxnSpPr>
            <a:stCxn id="6" idx="2"/>
            <a:endCxn id="19" idx="0"/>
          </p:cNvCxnSpPr>
          <p:nvPr/>
        </p:nvCxnSpPr>
        <p:spPr>
          <a:xfrm>
            <a:off x="7024598" y="2578271"/>
            <a:ext cx="806335" cy="73722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9" idx="0"/>
            <a:endCxn id="7" idx="2"/>
          </p:cNvCxnSpPr>
          <p:nvPr/>
        </p:nvCxnSpPr>
        <p:spPr>
          <a:xfrm flipV="1">
            <a:off x="7830933" y="2578270"/>
            <a:ext cx="1276002" cy="73722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9" idx="0"/>
            <a:endCxn id="8" idx="2"/>
          </p:cNvCxnSpPr>
          <p:nvPr/>
        </p:nvCxnSpPr>
        <p:spPr>
          <a:xfrm flipV="1">
            <a:off x="7830933" y="2543444"/>
            <a:ext cx="3283177" cy="77204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5" idx="2"/>
            <a:endCxn id="19" idx="0"/>
          </p:cNvCxnSpPr>
          <p:nvPr/>
        </p:nvCxnSpPr>
        <p:spPr>
          <a:xfrm>
            <a:off x="4904853" y="2568508"/>
            <a:ext cx="2926080" cy="7469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11" idx="0"/>
            <a:endCxn id="19" idx="2"/>
          </p:cNvCxnSpPr>
          <p:nvPr/>
        </p:nvCxnSpPr>
        <p:spPr>
          <a:xfrm flipV="1">
            <a:off x="4971181" y="4232659"/>
            <a:ext cx="2859752" cy="131592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9" idx="2"/>
            <a:endCxn id="16" idx="0"/>
          </p:cNvCxnSpPr>
          <p:nvPr/>
        </p:nvCxnSpPr>
        <p:spPr>
          <a:xfrm>
            <a:off x="7830933" y="4232659"/>
            <a:ext cx="3399894" cy="131592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cxnSpLocks/>
            <a:stCxn id="19" idx="2"/>
            <a:endCxn id="12" idx="0"/>
          </p:cNvCxnSpPr>
          <p:nvPr/>
        </p:nvCxnSpPr>
        <p:spPr>
          <a:xfrm flipH="1">
            <a:off x="7087375" y="4232659"/>
            <a:ext cx="743558" cy="13490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endCxn id="13" idx="0"/>
          </p:cNvCxnSpPr>
          <p:nvPr/>
        </p:nvCxnSpPr>
        <p:spPr>
          <a:xfrm>
            <a:off x="8143179" y="4249037"/>
            <a:ext cx="1030778" cy="12995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cxnSpLocks/>
            <a:stCxn id="9" idx="3"/>
            <a:endCxn id="19" idx="1"/>
          </p:cNvCxnSpPr>
          <p:nvPr/>
        </p:nvCxnSpPr>
        <p:spPr>
          <a:xfrm>
            <a:off x="5906363" y="3464386"/>
            <a:ext cx="843915" cy="30969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cxnSpLocks/>
            <a:stCxn id="10" idx="3"/>
            <a:endCxn id="19" idx="1"/>
          </p:cNvCxnSpPr>
          <p:nvPr/>
        </p:nvCxnSpPr>
        <p:spPr>
          <a:xfrm flipV="1">
            <a:off x="5981525" y="3774076"/>
            <a:ext cx="768753" cy="94343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19" idx="3"/>
            <a:endCxn id="14" idx="1"/>
          </p:cNvCxnSpPr>
          <p:nvPr/>
        </p:nvCxnSpPr>
        <p:spPr>
          <a:xfrm flipV="1">
            <a:off x="8911587" y="3544785"/>
            <a:ext cx="1276002" cy="22929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19" idx="3"/>
            <a:endCxn id="15" idx="1"/>
          </p:cNvCxnSpPr>
          <p:nvPr/>
        </p:nvCxnSpPr>
        <p:spPr>
          <a:xfrm>
            <a:off x="8911587" y="3774076"/>
            <a:ext cx="1375577" cy="96593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960833" y="6739547"/>
            <a:ext cx="8811492" cy="2246769"/>
          </a:xfrm>
          <a:prstGeom prst="rect">
            <a:avLst/>
          </a:prstGeom>
          <a:ln w="3175">
            <a:solidFill>
              <a:schemeClr val="tx1"/>
            </a:solidFill>
          </a:ln>
        </p:spPr>
        <p:txBody>
          <a:bodyPr wrap="square">
            <a:spAutoFit/>
          </a:bodyPr>
          <a:lstStyle/>
          <a:p>
            <a:r>
              <a:rPr lang="ja-JP" altLang="en-US" sz="2800" dirty="0">
                <a:latin typeface="+mj-ea"/>
              </a:rPr>
              <a:t>第</a:t>
            </a:r>
            <a:r>
              <a:rPr lang="en-US" altLang="ja-JP" sz="2800" dirty="0">
                <a:latin typeface="+mj-ea"/>
              </a:rPr>
              <a:t>25</a:t>
            </a:r>
            <a:r>
              <a:rPr lang="ja-JP" altLang="ja-JP" sz="2800" dirty="0">
                <a:latin typeface="+mj-ea"/>
              </a:rPr>
              <a:t>条</a:t>
            </a:r>
            <a:r>
              <a:rPr lang="en-US" altLang="ja-JP" sz="2800" dirty="0">
                <a:latin typeface="+mj-ea"/>
              </a:rPr>
              <a:t>(</a:t>
            </a:r>
            <a:r>
              <a:rPr lang="ja-JP" altLang="en-US" sz="2800" dirty="0">
                <a:latin typeface="+mj-ea"/>
              </a:rPr>
              <a:t>非常支払）</a:t>
            </a:r>
            <a:r>
              <a:rPr lang="ja-JP" altLang="ja-JP" sz="2800" dirty="0">
                <a:latin typeface="+mj-ea"/>
              </a:rPr>
              <a:t>使用者は、労働者が出産、疾病、災害その他厚生労働省令で定める非常の場合の費用に充てるために請求する場合においては、支払期日前であ</a:t>
            </a:r>
            <a:r>
              <a:rPr lang="ja-JP" altLang="en-US" sz="2800" dirty="0">
                <a:latin typeface="+mj-ea"/>
              </a:rPr>
              <a:t>っ</a:t>
            </a:r>
            <a:r>
              <a:rPr lang="ja-JP" altLang="ja-JP" sz="2800" dirty="0">
                <a:latin typeface="+mj-ea"/>
              </a:rPr>
              <a:t>ても、既往の労働に対する賃金を支払わなければならない。</a:t>
            </a:r>
            <a:endParaRPr lang="en-US" altLang="ja-JP" sz="2800" dirty="0">
              <a:latin typeface="+mj-ea"/>
            </a:endParaRPr>
          </a:p>
        </p:txBody>
      </p:sp>
    </p:spTree>
    <p:extLst>
      <p:ext uri="{BB962C8B-B14F-4D97-AF65-F5344CB8AC3E}">
        <p14:creationId xmlns:p14="http://schemas.microsoft.com/office/powerpoint/2010/main" val="143546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fontScale="90000"/>
          </a:bodyPr>
          <a:lstStyle/>
          <a:p>
            <a:r>
              <a:rPr lang="ja-JP" altLang="en-US" sz="2700" dirty="0">
                <a:solidFill>
                  <a:schemeClr val="tx1"/>
                </a:solidFill>
                <a:latin typeface="ＭＳ Ｐゴシック" panose="020B0600070205080204" pitchFamily="50" charset="-128"/>
                <a:ea typeface="ＭＳ Ｐゴシック" panose="020B0600070205080204" pitchFamily="50" charset="-128"/>
              </a:rPr>
              <a:t>❐道内の建設現場では</a:t>
            </a: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700" dirty="0">
                <a:solidFill>
                  <a:schemeClr val="tx1"/>
                </a:solidFill>
                <a:latin typeface="ＭＳ Ｐゴシック" panose="020B0600070205080204" pitchFamily="50" charset="-128"/>
                <a:ea typeface="ＭＳ Ｐゴシック" panose="020B0600070205080204" pitchFamily="50" charset="-128"/>
              </a:rPr>
              <a:t>「出戻り</a:t>
            </a:r>
            <a:r>
              <a:rPr lang="en-US" altLang="ja-JP" sz="2700" dirty="0">
                <a:solidFill>
                  <a:schemeClr val="tx1"/>
                </a:solidFill>
                <a:latin typeface="ＭＳ Ｐゴシック" panose="020B0600070205080204" pitchFamily="50" charset="-128"/>
                <a:ea typeface="ＭＳ Ｐゴシック" panose="020B0600070205080204" pitchFamily="50" charset="-128"/>
              </a:rPr>
              <a:t>3</a:t>
            </a:r>
            <a:r>
              <a:rPr lang="ja-JP" altLang="en-US" sz="2700" dirty="0">
                <a:solidFill>
                  <a:schemeClr val="tx1"/>
                </a:solidFill>
                <a:latin typeface="ＭＳ Ｐゴシック" panose="020B0600070205080204" pitchFamily="50" charset="-128"/>
                <a:ea typeface="ＭＳ Ｐゴシック" panose="020B0600070205080204" pitchFamily="50" charset="-128"/>
              </a:rPr>
              <a:t>分」の慣習があった。雨降りなどで仕事ができず、ける場合、</a:t>
            </a:r>
            <a:r>
              <a:rPr lang="en-US" altLang="ja-JP" sz="2700" dirty="0">
                <a:solidFill>
                  <a:schemeClr val="tx1"/>
                </a:solidFill>
                <a:latin typeface="ＭＳ Ｐゴシック" panose="020B0600070205080204" pitchFamily="50" charset="-128"/>
                <a:ea typeface="ＭＳ Ｐゴシック" panose="020B0600070205080204" pitchFamily="50" charset="-128"/>
              </a:rPr>
              <a:t>3</a:t>
            </a:r>
            <a:r>
              <a:rPr lang="ja-JP" altLang="en-US" sz="2700" dirty="0">
                <a:solidFill>
                  <a:schemeClr val="tx1"/>
                </a:solidFill>
                <a:latin typeface="ＭＳ Ｐゴシック" panose="020B0600070205080204" pitchFamily="50" charset="-128"/>
                <a:ea typeface="ＭＳ Ｐゴシック" panose="020B0600070205080204" pitchFamily="50" charset="-128"/>
              </a:rPr>
              <a:t>割分の賃金が保障された。今は「ゼロ分」。</a:t>
            </a:r>
            <a:br>
              <a:rPr lang="en-US" altLang="ja-JP" sz="2700" dirty="0">
                <a:solidFill>
                  <a:schemeClr val="tx1"/>
                </a:solidFill>
                <a:latin typeface="ＭＳ Ｐゴシック" panose="020B0600070205080204" pitchFamily="50" charset="-128"/>
                <a:ea typeface="ＭＳ Ｐゴシック" panose="020B0600070205080204" pitchFamily="50" charset="-128"/>
              </a:rPr>
            </a:b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700" dirty="0">
                <a:solidFill>
                  <a:schemeClr val="tx1"/>
                </a:solidFill>
                <a:latin typeface="ＭＳ Ｐゴシック" panose="020B0600070205080204" pitchFamily="50" charset="-128"/>
                <a:ea typeface="ＭＳ Ｐゴシック" panose="020B0600070205080204" pitchFamily="50" charset="-128"/>
              </a:rPr>
              <a:t>❐事業主に都合か、本人の都合か。「いや、天気のせいだ」</a:t>
            </a: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700" dirty="0">
                <a:solidFill>
                  <a:schemeClr val="tx1"/>
                </a:solidFill>
                <a:latin typeface="ＭＳ Ｐゴシック" panose="020B0600070205080204" pitchFamily="50" charset="-128"/>
                <a:ea typeface="ＭＳ Ｐゴシック" panose="020B0600070205080204" pitchFamily="50" charset="-128"/>
              </a:rPr>
              <a:t>　スウェーデンでは「悪天候手当」制度がある。</a:t>
            </a:r>
            <a:br>
              <a:rPr lang="en-US" altLang="ja-JP" sz="2700" dirty="0">
                <a:solidFill>
                  <a:schemeClr val="tx1"/>
                </a:solidFill>
                <a:latin typeface="ＭＳ Ｐゴシック" panose="020B0600070205080204" pitchFamily="50" charset="-128"/>
                <a:ea typeface="ＭＳ Ｐゴシック" panose="020B0600070205080204" pitchFamily="50" charset="-128"/>
              </a:rPr>
            </a:b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700" dirty="0">
                <a:solidFill>
                  <a:schemeClr val="tx1"/>
                </a:solidFill>
                <a:latin typeface="ＭＳ Ｐゴシック" panose="020B0600070205080204" pitchFamily="50" charset="-128"/>
                <a:ea typeface="ＭＳ Ｐゴシック" panose="020B0600070205080204" pitchFamily="50" charset="-128"/>
              </a:rPr>
              <a:t>❐春先の「待機」</a:t>
            </a:r>
            <a:r>
              <a:rPr lang="en-US" altLang="ja-JP" sz="2700" dirty="0">
                <a:solidFill>
                  <a:schemeClr val="tx1"/>
                </a:solidFill>
                <a:latin typeface="ＭＳ Ｐゴシック" panose="020B0600070205080204" pitchFamily="50" charset="-128"/>
                <a:ea typeface="ＭＳ Ｐゴシック" panose="020B0600070205080204" pitchFamily="50" charset="-128"/>
              </a:rPr>
              <a:t>(</a:t>
            </a:r>
            <a:r>
              <a:rPr lang="ja-JP" altLang="en-US" sz="2700" dirty="0">
                <a:solidFill>
                  <a:schemeClr val="tx1"/>
                </a:solidFill>
                <a:latin typeface="ＭＳ Ｐゴシック" panose="020B0600070205080204" pitchFamily="50" charset="-128"/>
                <a:ea typeface="ＭＳ Ｐゴシック" panose="020B0600070205080204" pitchFamily="50" charset="-128"/>
              </a:rPr>
              <a:t>仕事開始までの自宅待機</a:t>
            </a:r>
            <a:r>
              <a:rPr lang="en-US" altLang="ja-JP" sz="2700" dirty="0">
                <a:solidFill>
                  <a:schemeClr val="tx1"/>
                </a:solidFill>
                <a:latin typeface="ＭＳ Ｐゴシック" panose="020B0600070205080204" pitchFamily="50" charset="-128"/>
                <a:ea typeface="ＭＳ Ｐゴシック" panose="020B0600070205080204" pitchFamily="50" charset="-128"/>
              </a:rPr>
              <a:t>)</a:t>
            </a:r>
            <a:r>
              <a:rPr lang="ja-JP" altLang="en-US" sz="2700" dirty="0">
                <a:solidFill>
                  <a:schemeClr val="tx1"/>
                </a:solidFill>
                <a:latin typeface="ＭＳ Ｐゴシック" panose="020B0600070205080204" pitchFamily="50" charset="-128"/>
                <a:ea typeface="ＭＳ Ｐゴシック" panose="020B0600070205080204" pitchFamily="50" charset="-128"/>
              </a:rPr>
              <a:t>は賃金が保障されない。</a:t>
            </a:r>
            <a:br>
              <a:rPr lang="ja-JP" altLang="en-US" sz="4400" dirty="0"/>
            </a:br>
            <a:endParaRPr kumimoji="1" lang="ja-JP" altLang="en-US" dirty="0"/>
          </a:p>
        </p:txBody>
      </p:sp>
      <p:sp>
        <p:nvSpPr>
          <p:cNvPr id="7" name="正方形/長方形 6"/>
          <p:cNvSpPr/>
          <p:nvPr/>
        </p:nvSpPr>
        <p:spPr>
          <a:xfrm>
            <a:off x="3890356" y="1161657"/>
            <a:ext cx="8844741" cy="1815882"/>
          </a:xfrm>
          <a:prstGeom prst="rect">
            <a:avLst/>
          </a:prstGeom>
          <a:ln w="3175">
            <a:solidFill>
              <a:schemeClr val="tx1"/>
            </a:solidFill>
          </a:ln>
        </p:spPr>
        <p:txBody>
          <a:bodyPr wrap="square">
            <a:spAutoFit/>
          </a:bodyPr>
          <a:lstStyle/>
          <a:p>
            <a:r>
              <a:rPr lang="ja-JP" altLang="ja-JP" sz="2800" dirty="0">
                <a:latin typeface="ＭＳ Ｐゴシック" panose="020B0600070205080204" pitchFamily="50" charset="-128"/>
                <a:ea typeface="ＭＳ Ｐゴシック" panose="020B0600070205080204" pitchFamily="50" charset="-128"/>
              </a:rPr>
              <a:t>第</a:t>
            </a:r>
            <a:r>
              <a:rPr lang="en-US" altLang="ja-JP" sz="2800" dirty="0">
                <a:latin typeface="ＭＳ Ｐゴシック" panose="020B0600070205080204" pitchFamily="50" charset="-128"/>
                <a:ea typeface="ＭＳ Ｐゴシック" panose="020B0600070205080204" pitchFamily="50" charset="-128"/>
              </a:rPr>
              <a:t>26</a:t>
            </a:r>
            <a:r>
              <a:rPr lang="ja-JP" altLang="ja-JP" sz="2800" dirty="0">
                <a:latin typeface="ＭＳ Ｐゴシック" panose="020B0600070205080204" pitchFamily="50" charset="-128"/>
                <a:ea typeface="ＭＳ Ｐゴシック" panose="020B0600070205080204" pitchFamily="50" charset="-128"/>
              </a:rPr>
              <a:t>条</a:t>
            </a:r>
            <a:r>
              <a:rPr lang="ja-JP" altLang="en-US" sz="2800" dirty="0">
                <a:latin typeface="ＭＳ Ｐゴシック" panose="020B0600070205080204" pitchFamily="50" charset="-128"/>
                <a:ea typeface="ＭＳ Ｐゴシック" panose="020B0600070205080204" pitchFamily="50" charset="-128"/>
              </a:rPr>
              <a:t>（休業手当）</a:t>
            </a:r>
            <a:r>
              <a:rPr lang="ja-JP" altLang="ja-JP" sz="2800" dirty="0">
                <a:latin typeface="ＭＳ Ｐゴシック" panose="020B0600070205080204" pitchFamily="50" charset="-128"/>
                <a:ea typeface="ＭＳ Ｐゴシック" panose="020B0600070205080204" pitchFamily="50" charset="-128"/>
              </a:rPr>
              <a:t>　使用者の責に帰すべき事由</a:t>
            </a:r>
            <a:r>
              <a:rPr lang="en-US" altLang="ja-JP" sz="2800" dirty="0">
                <a:latin typeface="ＭＳ Ｐゴシック" panose="020B0600070205080204" pitchFamily="50" charset="-128"/>
                <a:ea typeface="ＭＳ Ｐゴシック" panose="020B0600070205080204" pitchFamily="50" charset="-128"/>
              </a:rPr>
              <a:t> </a:t>
            </a:r>
            <a:r>
              <a:rPr lang="ja-JP" altLang="ja-JP" sz="2800" dirty="0">
                <a:latin typeface="ＭＳ Ｐゴシック" panose="020B0600070205080204" pitchFamily="50" charset="-128"/>
                <a:ea typeface="ＭＳ Ｐゴシック" panose="020B0600070205080204" pitchFamily="50" charset="-128"/>
              </a:rPr>
              <a:t>による休業の場合においては、使用者は、休業期間中当該労働者に、その平均賃金の</a:t>
            </a:r>
            <a:r>
              <a:rPr lang="en-US" altLang="ja-JP" sz="2800" dirty="0">
                <a:latin typeface="ＭＳ Ｐゴシック" panose="020B0600070205080204" pitchFamily="50" charset="-128"/>
                <a:ea typeface="ＭＳ Ｐゴシック" panose="020B0600070205080204" pitchFamily="50" charset="-128"/>
              </a:rPr>
              <a:t>100</a:t>
            </a:r>
            <a:r>
              <a:rPr lang="ja-JP" altLang="ja-JP" sz="2800" dirty="0">
                <a:latin typeface="ＭＳ Ｐゴシック" panose="020B0600070205080204" pitchFamily="50" charset="-128"/>
                <a:ea typeface="ＭＳ Ｐゴシック" panose="020B0600070205080204" pitchFamily="50" charset="-128"/>
              </a:rPr>
              <a:t>分の</a:t>
            </a:r>
            <a:r>
              <a:rPr lang="en-US" altLang="ja-JP" sz="2800" dirty="0">
                <a:latin typeface="ＭＳ Ｐゴシック" panose="020B0600070205080204" pitchFamily="50" charset="-128"/>
                <a:ea typeface="ＭＳ Ｐゴシック" panose="020B0600070205080204" pitchFamily="50" charset="-128"/>
              </a:rPr>
              <a:t>60</a:t>
            </a:r>
            <a:r>
              <a:rPr lang="ja-JP" altLang="ja-JP" sz="2800" dirty="0">
                <a:latin typeface="ＭＳ Ｐゴシック" panose="020B0600070205080204" pitchFamily="50" charset="-128"/>
                <a:ea typeface="ＭＳ Ｐゴシック" panose="020B0600070205080204" pitchFamily="50" charset="-128"/>
              </a:rPr>
              <a:t>以上の手当を支払わなければならない。</a:t>
            </a:r>
            <a:r>
              <a:rPr lang="en-US" altLang="ja-JP" sz="2800" dirty="0">
                <a:latin typeface="ＭＳ Ｐゴシック" panose="020B0600070205080204" pitchFamily="50" charset="-128"/>
                <a:ea typeface="ＭＳ Ｐゴシック" panose="020B0600070205080204" pitchFamily="50" charset="-128"/>
              </a:rPr>
              <a:t> </a:t>
            </a:r>
          </a:p>
        </p:txBody>
      </p:sp>
      <p:sp>
        <p:nvSpPr>
          <p:cNvPr id="8" name="正方形/長方形 7"/>
          <p:cNvSpPr/>
          <p:nvPr/>
        </p:nvSpPr>
        <p:spPr>
          <a:xfrm>
            <a:off x="3890355" y="3240035"/>
            <a:ext cx="8844741" cy="4293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押さえるべきポイント</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１．いわゆる経営障害による休業－資金難や資材不足、動力不足は、使用者の不断の準備に欠けるところがあるため発生するものであるから</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dirty="0" err="1">
                <a:solidFill>
                  <a:schemeClr val="tx1"/>
                </a:solidFill>
                <a:latin typeface="ＭＳ Ｐゴシック" panose="020B0600070205080204" pitchFamily="50" charset="-128"/>
                <a:ea typeface="ＭＳ Ｐゴシック" panose="020B0600070205080204" pitchFamily="50" charset="-128"/>
              </a:rPr>
              <a:t>。</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２．争議にもとづく休業－</a:t>
            </a:r>
            <a:r>
              <a:rPr lang="en-US" altLang="ja-JP" sz="2400" dirty="0">
                <a:solidFill>
                  <a:schemeClr val="tx1"/>
                </a:solidFill>
                <a:latin typeface="ＭＳ Ｐゴシック" panose="020B0600070205080204" pitchFamily="50" charset="-128"/>
                <a:ea typeface="ＭＳ Ｐゴシック" panose="020B0600070205080204" pitchFamily="50" charset="-128"/>
              </a:rPr>
              <a:t>60</a:t>
            </a:r>
            <a:r>
              <a:rPr lang="ja-JP" altLang="en-US" sz="2400" dirty="0">
                <a:solidFill>
                  <a:schemeClr val="tx1"/>
                </a:solidFill>
                <a:latin typeface="ＭＳ Ｐゴシック" panose="020B0600070205080204" pitchFamily="50" charset="-128"/>
                <a:ea typeface="ＭＳ Ｐゴシック" panose="020B0600070205080204" pitchFamily="50" charset="-128"/>
              </a:rPr>
              <a:t>％の支払い－見解が分かれている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３．民法では、債権者の故意過失のよって休業するときは、労働者は賃金を全額請求することができる。（民法</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536Ⅱ</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050" dirty="0">
                <a:solidFill>
                  <a:schemeClr val="tx1"/>
                </a:solidFill>
                <a:latin typeface="ＭＳ Ｐ明朝" pitchFamily="18" charset="-128"/>
                <a:ea typeface="ＭＳ Ｐ明朝" pitchFamily="18" charset="-128"/>
              </a:rPr>
              <a:t>　　　　　　　　　　　　　　　　　　</a:t>
            </a:r>
            <a:endParaRPr kumimoji="1" lang="en-US" altLang="ja-JP" sz="1050" dirty="0">
              <a:solidFill>
                <a:schemeClr val="tx1"/>
              </a:solidFill>
              <a:latin typeface="ＭＳ Ｐ明朝" pitchFamily="18" charset="-128"/>
              <a:ea typeface="ＭＳ Ｐ明朝" pitchFamily="18" charset="-128"/>
            </a:endParaRPr>
          </a:p>
          <a:p>
            <a:pPr algn="r"/>
            <a:r>
              <a:rPr lang="ja-JP" altLang="en-US" sz="1050" dirty="0">
                <a:solidFill>
                  <a:schemeClr val="tx1"/>
                </a:solidFill>
                <a:latin typeface="ＭＳ Ｐ明朝" pitchFamily="18" charset="-128"/>
                <a:ea typeface="ＭＳ Ｐ明朝" pitchFamily="18" charset="-128"/>
              </a:rPr>
              <a:t>　　　　　　　　　　　　</a:t>
            </a:r>
            <a:r>
              <a:rPr lang="en-US" altLang="ja-JP" dirty="0">
                <a:solidFill>
                  <a:schemeClr val="tx1"/>
                </a:solidFill>
                <a:latin typeface="ＭＳ Ｐゴシック" panose="020B0600070205080204" pitchFamily="50" charset="-128"/>
                <a:ea typeface="ＭＳ Ｐゴシック" panose="020B0600070205080204" pitchFamily="50" charset="-128"/>
              </a:rPr>
              <a:t>(</a:t>
            </a:r>
            <a:r>
              <a:rPr lang="ja-JP" altLang="en-US" dirty="0">
                <a:solidFill>
                  <a:schemeClr val="tx1"/>
                </a:solidFill>
                <a:latin typeface="ＭＳ Ｐゴシック" panose="020B0600070205080204" pitchFamily="50" charset="-128"/>
                <a:ea typeface="ＭＳ Ｐゴシック" panose="020B0600070205080204" pitchFamily="50" charset="-128"/>
              </a:rPr>
              <a:t>詳解　法学便覧</a:t>
            </a:r>
            <a:r>
              <a:rPr lang="en-US" altLang="ja-JP" dirty="0">
                <a:solidFill>
                  <a:schemeClr val="tx1"/>
                </a:solidFill>
                <a:latin typeface="ＭＳ Ｐゴシック" panose="020B0600070205080204" pitchFamily="50" charset="-128"/>
                <a:ea typeface="ＭＳ Ｐゴシック" panose="020B0600070205080204" pitchFamily="50" charset="-128"/>
              </a:rPr>
              <a:t>24</a:t>
            </a:r>
            <a:r>
              <a:rPr lang="ja-JP" altLang="en-US" dirty="0">
                <a:solidFill>
                  <a:schemeClr val="tx1"/>
                </a:solidFill>
                <a:latin typeface="ＭＳ Ｐゴシック" panose="020B0600070205080204" pitchFamily="50" charset="-128"/>
                <a:ea typeface="ＭＳ Ｐゴシック" panose="020B0600070205080204" pitchFamily="50" charset="-128"/>
              </a:rPr>
              <a:t>　「労働基準法　改訂版」</a:t>
            </a:r>
            <a:r>
              <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en-US" altLang="ja-JP"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52860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0621" y="1444289"/>
            <a:ext cx="3193106" cy="7107819"/>
          </a:xfrm>
          <a:solidFill>
            <a:schemeClr val="bg1">
              <a:lumMod val="95000"/>
            </a:schemeClr>
          </a:solidFill>
        </p:spPr>
        <p:txBody>
          <a:bodyPr>
            <a:normAutofit/>
          </a:bodyPr>
          <a:lstStyle/>
          <a:p>
            <a:pPr>
              <a:lnSpc>
                <a:spcPct val="100000"/>
              </a:lnSpc>
            </a:pPr>
            <a:r>
              <a:rPr lang="ja-JP" altLang="en-US" sz="2200" dirty="0">
                <a:latin typeface="ＭＳ Ｐ明朝" pitchFamily="18" charset="-128"/>
                <a:ea typeface="ＭＳ Ｐ明朝" pitchFamily="18"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rPr>
              <a:t>出来高給の本</a:t>
            </a:r>
            <a:r>
              <a:rPr lang="ja-JP" altLang="en-US" sz="2800" dirty="0">
                <a:solidFill>
                  <a:schemeClr val="tx1"/>
                </a:solidFill>
                <a:latin typeface="ＭＳ Ｐゴシック" panose="020B0600070205080204" pitchFamily="50" charset="-128"/>
                <a:ea typeface="ＭＳ Ｐゴシック" panose="020B0600070205080204" pitchFamily="50" charset="-128"/>
              </a:rPr>
              <a:t>質</a:t>
            </a:r>
            <a:br>
              <a:rPr lang="en-US" altLang="ja-JP" sz="2800" dirty="0">
                <a:solidFill>
                  <a:schemeClr val="tx1"/>
                </a:solidFill>
                <a:latin typeface="ＭＳ Ｐゴシック" panose="020B0600070205080204" pitchFamily="50" charset="-128"/>
                <a:ea typeface="ＭＳ Ｐゴシック" panose="020B0600070205080204" pitchFamily="50" charset="-128"/>
              </a:rPr>
            </a:br>
            <a:br>
              <a:rPr lang="en-US" altLang="ja-JP" sz="28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明朝" pitchFamily="18" charset="-128"/>
                <a:ea typeface="ＭＳ Ｐ明朝" pitchFamily="18" charset="-128"/>
              </a:rPr>
              <a:t>「</a:t>
            </a:r>
            <a:r>
              <a:rPr lang="ja-JP" altLang="en-US" sz="2200" dirty="0">
                <a:solidFill>
                  <a:schemeClr val="tx1"/>
                </a:solidFill>
                <a:latin typeface="ＭＳ Ｐゴシック" panose="020B0600070205080204" pitchFamily="50" charset="-128"/>
                <a:ea typeface="ＭＳ Ｐゴシック" panose="020B0600070205080204" pitchFamily="50" charset="-128"/>
              </a:rPr>
              <a:t>資本論」 第</a:t>
            </a:r>
            <a:r>
              <a:rPr lang="en-US" altLang="ja-JP" sz="2200" dirty="0">
                <a:solidFill>
                  <a:schemeClr val="tx1"/>
                </a:solidFill>
                <a:latin typeface="ＭＳ Ｐゴシック" panose="020B0600070205080204" pitchFamily="50" charset="-128"/>
                <a:ea typeface="ＭＳ Ｐゴシック" panose="020B0600070205080204" pitchFamily="50" charset="-128"/>
              </a:rPr>
              <a:t>19</a:t>
            </a:r>
            <a:r>
              <a:rPr lang="ja-JP" altLang="en-US" sz="2200" dirty="0">
                <a:solidFill>
                  <a:schemeClr val="tx1"/>
                </a:solidFill>
                <a:latin typeface="ＭＳ Ｐゴシック" panose="020B0600070205080204" pitchFamily="50" charset="-128"/>
                <a:ea typeface="ＭＳ Ｐゴシック" panose="020B0600070205080204" pitchFamily="50" charset="-128"/>
              </a:rPr>
              <a:t>章から</a:t>
            </a:r>
            <a:br>
              <a:rPr lang="ja-JP"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❐出来高賃金は時間賃金の転化形態である」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❐出来高賃金の特徴</a:t>
            </a: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①労働の質を保証する。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②労働の強度を保証する。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③監督が不要になる。中間搾取者の介入が可能となる。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❐「出来高賃金は、労働強化と労働日の延長を自動的におこなわせる」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a:t>
            </a:r>
            <a:r>
              <a:rPr lang="ja-JP" altLang="en-US" sz="2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ja-JP" sz="2200" dirty="0">
                <a:solidFill>
                  <a:schemeClr val="tx1"/>
                </a:solidFill>
                <a:latin typeface="ＭＳ Ｐゴシック" panose="020B0600070205080204" pitchFamily="50" charset="-128"/>
                <a:ea typeface="ＭＳ Ｐゴシック" panose="020B0600070205080204" pitchFamily="50" charset="-128"/>
              </a:rPr>
              <a:t>出来高賃金は資本主義的生産様式に最もふさわしい労賃形態</a:t>
            </a:r>
            <a:r>
              <a:rPr lang="ja-JP" altLang="en-US" sz="2200" dirty="0">
                <a:solidFill>
                  <a:schemeClr val="tx1"/>
                </a:solidFill>
                <a:latin typeface="ＭＳ Ｐゴシック" panose="020B0600070205080204" pitchFamily="50" charset="-128"/>
                <a:ea typeface="ＭＳ Ｐゴシック" panose="020B0600070205080204" pitchFamily="50" charset="-128"/>
              </a:rPr>
              <a:t>である」</a:t>
            </a:r>
            <a:endParaRPr kumimoji="1" lang="ja-JP" altLang="en-US" dirty="0"/>
          </a:p>
        </p:txBody>
      </p:sp>
      <p:sp>
        <p:nvSpPr>
          <p:cNvPr id="4" name="正方形/長方形 3"/>
          <p:cNvSpPr/>
          <p:nvPr/>
        </p:nvSpPr>
        <p:spPr>
          <a:xfrm>
            <a:off x="3983643" y="1161656"/>
            <a:ext cx="8784705" cy="1384995"/>
          </a:xfrm>
          <a:prstGeom prst="rect">
            <a:avLst/>
          </a:prstGeom>
          <a:ln w="3175">
            <a:solidFill>
              <a:schemeClr val="tx1"/>
            </a:solidFill>
          </a:ln>
        </p:spPr>
        <p:txBody>
          <a:bodyPr wrap="square">
            <a:spAutoFit/>
          </a:bodyPr>
          <a:lstStyle/>
          <a:p>
            <a:r>
              <a:rPr lang="ja-JP" altLang="ja-JP" sz="2800" dirty="0">
                <a:latin typeface="ＭＳ Ｐゴシック" panose="020B0600070205080204" pitchFamily="50" charset="-128"/>
                <a:ea typeface="ＭＳ Ｐゴシック" panose="020B0600070205080204" pitchFamily="50" charset="-128"/>
              </a:rPr>
              <a:t>第</a:t>
            </a:r>
            <a:r>
              <a:rPr lang="en-US" altLang="ja-JP" sz="2800" dirty="0">
                <a:latin typeface="ＭＳ Ｐゴシック" panose="020B0600070205080204" pitchFamily="50" charset="-128"/>
                <a:ea typeface="ＭＳ Ｐゴシック" panose="020B0600070205080204" pitchFamily="50" charset="-128"/>
              </a:rPr>
              <a:t>27</a:t>
            </a:r>
            <a:r>
              <a:rPr lang="ja-JP" altLang="ja-JP" sz="2800" dirty="0">
                <a:latin typeface="ＭＳ Ｐゴシック" panose="020B0600070205080204" pitchFamily="50" charset="-128"/>
                <a:ea typeface="ＭＳ Ｐゴシック" panose="020B0600070205080204" pitchFamily="50" charset="-128"/>
              </a:rPr>
              <a:t>条</a:t>
            </a:r>
            <a:r>
              <a:rPr lang="ja-JP" altLang="en-US" sz="2800" dirty="0">
                <a:latin typeface="ＭＳ Ｐゴシック" panose="020B0600070205080204" pitchFamily="50" charset="-128"/>
                <a:ea typeface="ＭＳ Ｐゴシック" panose="020B0600070205080204" pitchFamily="50" charset="-128"/>
              </a:rPr>
              <a:t>（</a:t>
            </a:r>
            <a:r>
              <a:rPr kumimoji="1" lang="ja-JP" altLang="en-US" sz="2800" b="1" dirty="0">
                <a:latin typeface="ＭＳ Ｐゴシック" pitchFamily="50" charset="-128"/>
                <a:ea typeface="ＭＳ Ｐゴシック" pitchFamily="50" charset="-128"/>
              </a:rPr>
              <a:t>出来高払制の保障給） </a:t>
            </a:r>
            <a:r>
              <a:rPr lang="ja-JP" altLang="ja-JP" sz="2800" dirty="0">
                <a:latin typeface="ＭＳ Ｐゴシック" panose="020B0600070205080204" pitchFamily="50" charset="-128"/>
                <a:ea typeface="ＭＳ Ｐゴシック" panose="020B0600070205080204" pitchFamily="50" charset="-128"/>
              </a:rPr>
              <a:t>出来高払制その他の請負制で使用する労働者については、使用者は、労働時間に応じ一定額の賃金の保障をしなければならない。</a:t>
            </a:r>
            <a:endParaRPr lang="en-US" altLang="ja-JP" sz="2800"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3983642" y="2818350"/>
            <a:ext cx="8784705" cy="6001643"/>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１．</a:t>
            </a:r>
            <a:r>
              <a:rPr kumimoji="1" lang="ja-JP" altLang="en-US" sz="2400" dirty="0">
                <a:latin typeface="ＭＳ Ｐゴシック" panose="020B0600070205080204" pitchFamily="50" charset="-128"/>
                <a:ea typeface="ＭＳ Ｐゴシック" panose="020B0600070205080204" pitchFamily="50" charset="-128"/>
              </a:rPr>
              <a:t>この目的とするところは、賃金を仕事の量に応じて支払われる様に仕組む時は、勢い労働者の受けとる賃金額に高低の変化があるため活が安定せず、時には、労働者を困窮の淵に陥れることがあるので、後述最低賃金と共に、労働者の実収賃金の低下を防止することにより</a:t>
            </a:r>
            <a:r>
              <a:rPr kumimoji="1" lang="en-US" altLang="ja-JP"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詳解　法学便覧</a:t>
            </a:r>
            <a:r>
              <a:rPr lang="en-US" altLang="ja-JP" sz="2400" dirty="0">
                <a:latin typeface="ＭＳ Ｐゴシック" panose="020B0600070205080204" pitchFamily="50" charset="-128"/>
                <a:ea typeface="ＭＳ Ｐゴシック" panose="020B0600070205080204" pitchFamily="50" charset="-128"/>
              </a:rPr>
              <a:t>24</a:t>
            </a:r>
            <a:r>
              <a:rPr lang="ja-JP" altLang="en-US" sz="2400" dirty="0">
                <a:latin typeface="ＭＳ Ｐゴシック" panose="020B0600070205080204" pitchFamily="50" charset="-128"/>
                <a:ea typeface="ＭＳ Ｐゴシック" panose="020B0600070205080204" pitchFamily="50" charset="-128"/>
              </a:rPr>
              <a:t>　「労働基準法改訂版」</a:t>
            </a:r>
            <a:r>
              <a:rPr lang="ja-JP" altLang="en-US"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en-US" altLang="ja-JP"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２．通達（昭和</a:t>
            </a:r>
            <a:r>
              <a:rPr lang="en-US" altLang="ja-JP" sz="2400" dirty="0">
                <a:latin typeface="ＭＳ Ｐゴシック" panose="020B0600070205080204" pitchFamily="50" charset="-128"/>
                <a:ea typeface="ＭＳ Ｐゴシック" panose="020B0600070205080204" pitchFamily="50" charset="-128"/>
              </a:rPr>
              <a:t>22.9.13</a:t>
            </a:r>
            <a:r>
              <a:rPr lang="ja-JP" altLang="en-US" sz="2400" dirty="0">
                <a:latin typeface="ＭＳ Ｐゴシック" panose="020B0600070205080204" pitchFamily="50" charset="-128"/>
                <a:ea typeface="ＭＳ Ｐゴシック" panose="020B0600070205080204" pitchFamily="50" charset="-128"/>
              </a:rPr>
              <a:t>　基発</a:t>
            </a:r>
            <a:r>
              <a:rPr lang="en-US" altLang="ja-JP" sz="2400" dirty="0">
                <a:latin typeface="ＭＳ Ｐゴシック" panose="020B0600070205080204" pitchFamily="50" charset="-128"/>
                <a:ea typeface="ＭＳ Ｐゴシック" panose="020B0600070205080204" pitchFamily="50" charset="-128"/>
              </a:rPr>
              <a:t>17</a:t>
            </a:r>
            <a:r>
              <a:rPr lang="ja-JP" altLang="en-US" sz="2400" dirty="0">
                <a:latin typeface="ＭＳ Ｐゴシック" panose="020B0600070205080204" pitchFamily="50" charset="-128"/>
                <a:ea typeface="ＭＳ Ｐゴシック" panose="020B0600070205080204" pitchFamily="50" charset="-128"/>
              </a:rPr>
              <a:t>号）－「通常の実収賃金を余りへだたらない程度の収入が保障されるように、保障給の額が定まることが望ましいのである」</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３．特別賃金の保障</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法律が自主的な賃金決定の面にまで触れることも問題があるために、後述最低賃金制の確立を予定するほか、労働者の生活保障のために、一定額の賃金保障の措置を執ったのである。すなわち、休業手当（</a:t>
            </a:r>
            <a:r>
              <a:rPr lang="en-US" altLang="ja-JP" sz="2400" dirty="0">
                <a:latin typeface="ＭＳ Ｐゴシック" panose="020B0600070205080204" pitchFamily="50" charset="-128"/>
                <a:ea typeface="ＭＳ Ｐゴシック" panose="020B0600070205080204" pitchFamily="50" charset="-128"/>
              </a:rPr>
              <a:t>26</a:t>
            </a:r>
            <a:r>
              <a:rPr lang="ja-JP" altLang="en-US" sz="2400" dirty="0">
                <a:latin typeface="ＭＳ Ｐゴシック" panose="020B0600070205080204" pitchFamily="50" charset="-128"/>
                <a:ea typeface="ＭＳ Ｐゴシック" panose="020B0600070205080204" pitchFamily="50" charset="-128"/>
              </a:rPr>
              <a:t>条</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err="1">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出来高払制の保障給（</a:t>
            </a:r>
            <a:r>
              <a:rPr lang="en-US" altLang="ja-JP" sz="2400" dirty="0">
                <a:latin typeface="ＭＳ Ｐゴシック" panose="020B0600070205080204" pitchFamily="50" charset="-128"/>
                <a:ea typeface="ＭＳ Ｐゴシック" panose="020B0600070205080204" pitchFamily="50" charset="-128"/>
              </a:rPr>
              <a:t>27</a:t>
            </a:r>
            <a:r>
              <a:rPr lang="ja-JP" altLang="en-US" sz="2400" dirty="0">
                <a:latin typeface="ＭＳ Ｐゴシック" panose="020B0600070205080204" pitchFamily="50" charset="-128"/>
                <a:ea typeface="ＭＳ Ｐゴシック" panose="020B0600070205080204" pitchFamily="50" charset="-128"/>
              </a:rPr>
              <a:t>条</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err="1">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及び割増賃金の保障がこれである。</a:t>
            </a:r>
            <a:endParaRPr lang="en-US" altLang="ja-JP"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400364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r>
              <a:rPr lang="ja-JP" altLang="en-US" sz="2700" dirty="0">
                <a:solidFill>
                  <a:schemeClr val="tx1"/>
                </a:solidFill>
                <a:latin typeface="ＭＳ Ｐゴシック" panose="020B0600070205080204" pitchFamily="50" charset="-128"/>
                <a:ea typeface="ＭＳ Ｐゴシック" panose="020B0600070205080204" pitchFamily="50" charset="-128"/>
              </a:rPr>
              <a:t>日本で賃金が決まるシステムは３つ</a:t>
            </a:r>
            <a:br>
              <a:rPr lang="en-US" altLang="ja-JP" sz="2700" dirty="0">
                <a:solidFill>
                  <a:schemeClr val="tx1"/>
                </a:solidFill>
                <a:latin typeface="ＭＳ Ｐゴシック" panose="020B0600070205080204" pitchFamily="50" charset="-128"/>
                <a:ea typeface="ＭＳ Ｐゴシック" panose="020B0600070205080204" pitchFamily="50" charset="-128"/>
              </a:rPr>
            </a:br>
            <a:br>
              <a:rPr lang="en-US" altLang="ja-JP" sz="27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１．春闘（労使交渉）→「春討」に変質</a:t>
            </a: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２．人事院勧告→大震災を口実に「破壊」</a:t>
            </a: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３．最低賃金→生活保護水準以下</a:t>
            </a: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r>
              <a:rPr lang="ja-JP" altLang="en-US" sz="2400" dirty="0">
                <a:solidFill>
                  <a:schemeClr val="tx1"/>
                </a:solidFill>
                <a:latin typeface="ＭＳ Ｐゴシック" panose="020B0600070205080204" pitchFamily="50" charset="-128"/>
                <a:ea typeface="ＭＳ Ｐゴシック" panose="020B0600070205080204" pitchFamily="50" charset="-128"/>
              </a:rPr>
              <a:t>４．公契約条例→新たな流れに</a:t>
            </a: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en-US" altLang="ja-JP" sz="2400" dirty="0">
                <a:solidFill>
                  <a:schemeClr val="tx1"/>
                </a:solidFill>
                <a:latin typeface="ＭＳ Ｐゴシック" panose="020B0600070205080204" pitchFamily="50" charset="-128"/>
                <a:ea typeface="ＭＳ Ｐゴシック" panose="020B0600070205080204" pitchFamily="50" charset="-128"/>
              </a:rPr>
            </a:br>
            <a:br>
              <a:rPr lang="ja-JP" altLang="en-US" sz="2400" dirty="0">
                <a:solidFill>
                  <a:schemeClr val="tx1"/>
                </a:solidFill>
                <a:latin typeface="ＭＳ Ｐ明朝" pitchFamily="18" charset="-128"/>
                <a:ea typeface="ＭＳ Ｐ明朝" pitchFamily="18" charset="-128"/>
              </a:rPr>
            </a:br>
            <a:endParaRPr kumimoji="1" lang="ja-JP" altLang="en-US" sz="2400" dirty="0"/>
          </a:p>
        </p:txBody>
      </p:sp>
      <p:sp>
        <p:nvSpPr>
          <p:cNvPr id="5" name="正方形/長方形 4"/>
          <p:cNvSpPr/>
          <p:nvPr/>
        </p:nvSpPr>
        <p:spPr>
          <a:xfrm>
            <a:off x="4000269" y="1025286"/>
            <a:ext cx="8701578" cy="954107"/>
          </a:xfrm>
          <a:prstGeom prst="rect">
            <a:avLst/>
          </a:prstGeom>
          <a:ln w="3175">
            <a:solidFill>
              <a:schemeClr val="tx1"/>
            </a:solidFill>
          </a:ln>
        </p:spPr>
        <p:txBody>
          <a:bodyPr wrap="square">
            <a:spAutoFit/>
          </a:bodyPr>
          <a:lstStyle/>
          <a:p>
            <a:r>
              <a:rPr lang="ja-JP" altLang="ja-JP" sz="2800" dirty="0">
                <a:latin typeface="ＭＳ Ｐゴシック" panose="020B0600070205080204" pitchFamily="50" charset="-128"/>
                <a:ea typeface="ＭＳ Ｐゴシック" panose="020B0600070205080204" pitchFamily="50" charset="-128"/>
              </a:rPr>
              <a:t>第</a:t>
            </a:r>
            <a:r>
              <a:rPr lang="en-US" altLang="ja-JP" sz="2800" dirty="0">
                <a:latin typeface="ＭＳ Ｐゴシック" panose="020B0600070205080204" pitchFamily="50" charset="-128"/>
                <a:ea typeface="ＭＳ Ｐゴシック" panose="020B0600070205080204" pitchFamily="50" charset="-128"/>
              </a:rPr>
              <a:t>28</a:t>
            </a:r>
            <a:r>
              <a:rPr lang="ja-JP" altLang="ja-JP" sz="2800" dirty="0">
                <a:latin typeface="ＭＳ Ｐゴシック" panose="020B0600070205080204" pitchFamily="50" charset="-128"/>
                <a:ea typeface="ＭＳ Ｐゴシック" panose="020B0600070205080204" pitchFamily="50" charset="-128"/>
              </a:rPr>
              <a:t>条</a:t>
            </a:r>
            <a:r>
              <a:rPr lang="ja-JP" altLang="en-US" sz="2800" dirty="0">
                <a:latin typeface="ＭＳ Ｐゴシック" panose="020B0600070205080204" pitchFamily="50" charset="-128"/>
                <a:ea typeface="ＭＳ Ｐゴシック" panose="020B0600070205080204" pitchFamily="50" charset="-128"/>
              </a:rPr>
              <a:t>（最低賃金） </a:t>
            </a:r>
            <a:r>
              <a:rPr lang="ja-JP" altLang="ja-JP" sz="2800" dirty="0">
                <a:latin typeface="ＭＳ Ｐゴシック" panose="020B0600070205080204" pitchFamily="50" charset="-128"/>
                <a:ea typeface="ＭＳ Ｐゴシック" panose="020B0600070205080204" pitchFamily="50" charset="-128"/>
              </a:rPr>
              <a:t>賃金の最低基準に関しては、</a:t>
            </a:r>
            <a:r>
              <a:rPr lang="ja-JP" altLang="en-US" sz="2800" dirty="0">
                <a:latin typeface="ＭＳ Ｐゴシック" panose="020B0600070205080204" pitchFamily="50" charset="-128"/>
                <a:ea typeface="ＭＳ Ｐゴシック" panose="020B0600070205080204" pitchFamily="50" charset="-128"/>
              </a:rPr>
              <a:t>最低賃金法</a:t>
            </a:r>
            <a:r>
              <a:rPr lang="ja-JP" altLang="ja-JP" sz="2800" dirty="0">
                <a:latin typeface="ＭＳ Ｐゴシック" panose="020B0600070205080204" pitchFamily="50" charset="-128"/>
                <a:ea typeface="ＭＳ Ｐゴシック" panose="020B0600070205080204" pitchFamily="50" charset="-128"/>
              </a:rPr>
              <a:t>（昭和</a:t>
            </a:r>
            <a:r>
              <a:rPr lang="en-US" altLang="ja-JP" sz="2800" dirty="0">
                <a:latin typeface="ＭＳ Ｐゴシック" panose="020B0600070205080204" pitchFamily="50" charset="-128"/>
                <a:ea typeface="ＭＳ Ｐゴシック" panose="020B0600070205080204" pitchFamily="50" charset="-128"/>
              </a:rPr>
              <a:t>34</a:t>
            </a:r>
            <a:r>
              <a:rPr lang="ja-JP" altLang="ja-JP" sz="2800" dirty="0">
                <a:latin typeface="ＭＳ Ｐゴシック" panose="020B0600070205080204" pitchFamily="50" charset="-128"/>
                <a:ea typeface="ＭＳ Ｐゴシック" panose="020B0600070205080204" pitchFamily="50" charset="-128"/>
              </a:rPr>
              <a:t>年法律第</a:t>
            </a:r>
            <a:r>
              <a:rPr lang="en-US" altLang="ja-JP" sz="2800" dirty="0">
                <a:latin typeface="ＭＳ Ｐゴシック" panose="020B0600070205080204" pitchFamily="50" charset="-128"/>
                <a:ea typeface="ＭＳ Ｐゴシック" panose="020B0600070205080204" pitchFamily="50" charset="-128"/>
              </a:rPr>
              <a:t>137</a:t>
            </a:r>
            <a:r>
              <a:rPr lang="ja-JP" altLang="ja-JP" sz="2800" dirty="0">
                <a:latin typeface="ＭＳ Ｐゴシック" panose="020B0600070205080204" pitchFamily="50" charset="-128"/>
                <a:ea typeface="ＭＳ Ｐゴシック" panose="020B0600070205080204" pitchFamily="50" charset="-128"/>
              </a:rPr>
              <a:t>号）の定めるところによ</a:t>
            </a:r>
            <a:r>
              <a:rPr lang="ja-JP" altLang="en-US" sz="2800" dirty="0">
                <a:latin typeface="ＭＳ Ｐゴシック" panose="020B0600070205080204" pitchFamily="50" charset="-128"/>
                <a:ea typeface="ＭＳ Ｐゴシック" panose="020B0600070205080204" pitchFamily="50" charset="-128"/>
              </a:rPr>
              <a:t>る</a:t>
            </a:r>
            <a:r>
              <a:rPr lang="ja-JP" altLang="ja-JP" sz="2800" dirty="0">
                <a:latin typeface="ＭＳ Ｐゴシック" panose="020B0600070205080204" pitchFamily="50" charset="-128"/>
                <a:ea typeface="ＭＳ Ｐゴシック" panose="020B0600070205080204" pitchFamily="50" charset="-128"/>
              </a:rPr>
              <a:t>。</a:t>
            </a:r>
            <a:endParaRPr lang="en-US" altLang="ja-JP" sz="2800" dirty="0">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4000269" y="2424559"/>
            <a:ext cx="8701578" cy="4955203"/>
          </a:xfrm>
          <a:prstGeom prst="rect">
            <a:avLst/>
          </a:prstGeom>
        </p:spPr>
        <p:txBody>
          <a:bodyPr wrap="square">
            <a:spAutoFit/>
          </a:bodyPr>
          <a:lstStyle/>
          <a:p>
            <a:r>
              <a:rPr kumimoji="1" lang="en-US" altLang="ja-JP" sz="2800" dirty="0">
                <a:latin typeface="ＭＳ Ｐゴシック" panose="020B0600070205080204" pitchFamily="50" charset="-128"/>
                <a:ea typeface="ＭＳ Ｐゴシック" panose="020B0600070205080204" pitchFamily="50" charset="-128"/>
              </a:rPr>
              <a:t>〔</a:t>
            </a:r>
            <a:r>
              <a:rPr kumimoji="1" lang="ja-JP" altLang="en-US" sz="2800" dirty="0">
                <a:latin typeface="ＭＳ Ｐゴシック" panose="020B0600070205080204" pitchFamily="50" charset="-128"/>
                <a:ea typeface="ＭＳ Ｐゴシック" panose="020B0600070205080204" pitchFamily="50" charset="-128"/>
              </a:rPr>
              <a:t>最低賃金の意義</a:t>
            </a:r>
            <a:r>
              <a:rPr kumimoji="1" lang="en-US" altLang="ja-JP" sz="2800" dirty="0">
                <a:latin typeface="ＭＳ Ｐゴシック" panose="020B0600070205080204" pitchFamily="50" charset="-128"/>
                <a:ea typeface="ＭＳ Ｐゴシック" panose="020B0600070205080204" pitchFamily="50" charset="-128"/>
              </a:rPr>
              <a:t>〕</a:t>
            </a:r>
          </a:p>
          <a:p>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最低賃金制を施行する目的は、決して各国共通したものはないのであって</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err="1">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①労働者に最低賃金を保障するという労働者保護的な目的</a:t>
            </a:r>
            <a:r>
              <a:rPr lang="en-US" altLang="ja-JP" sz="2400" dirty="0">
                <a:latin typeface="ＭＳ Ｐゴシック" panose="020B0600070205080204" pitchFamily="50" charset="-128"/>
                <a:ea typeface="ＭＳ Ｐゴシック" panose="020B0600070205080204" pitchFamily="50" charset="-128"/>
              </a:rPr>
              <a:t>…</a:t>
            </a:r>
          </a:p>
          <a:p>
            <a:r>
              <a:rPr kumimoji="1" lang="ja-JP" altLang="en-US" sz="2400" dirty="0">
                <a:latin typeface="ＭＳ Ｐゴシック" panose="020B0600070205080204" pitchFamily="50" charset="-128"/>
                <a:ea typeface="ＭＳ Ｐゴシック" panose="020B0600070205080204" pitchFamily="50" charset="-128"/>
              </a:rPr>
              <a:t>②この制度を利用することにより、産業平和、能率促進、独占資</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本制覇権のための中小企業の弱体化企図（使用者の立場</a:t>
            </a:r>
            <a:r>
              <a:rPr kumimoji="1" lang="en-US" altLang="ja-JP" sz="2400" dirty="0">
                <a:latin typeface="ＭＳ Ｐゴシック" panose="020B0600070205080204" pitchFamily="50" charset="-128"/>
                <a:ea typeface="ＭＳ Ｐゴシック" panose="020B0600070205080204" pitchFamily="50" charset="-128"/>
              </a:rPr>
              <a:t>)</a:t>
            </a:r>
          </a:p>
          <a:p>
            <a:r>
              <a:rPr lang="ja-JP" altLang="en-US" sz="2400" dirty="0">
                <a:latin typeface="ＭＳ Ｐゴシック" panose="020B0600070205080204" pitchFamily="50" charset="-128"/>
                <a:ea typeface="ＭＳ Ｐゴシック" panose="020B0600070205080204" pitchFamily="50" charset="-128"/>
              </a:rPr>
              <a:t>③</a:t>
            </a:r>
            <a:r>
              <a:rPr kumimoji="1" lang="ja-JP" altLang="en-US" sz="2400" dirty="0">
                <a:latin typeface="ＭＳ Ｐゴシック" panose="020B0600070205080204" pitchFamily="50" charset="-128"/>
                <a:ea typeface="ＭＳ Ｐゴシック" panose="020B0600070205080204" pitchFamily="50" charset="-128"/>
              </a:rPr>
              <a:t>社会政策の面よりする苦汗労働の廃止</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④労使協調によりそう労働政策</a:t>
            </a:r>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⑤経済政策よりの労働者の購買力増加に伴う強行防止対策など</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政治的立場の目的　</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法学便覧</a:t>
            </a:r>
            <a:r>
              <a:rPr lang="en-US" altLang="ja-JP" sz="2400" dirty="0">
                <a:latin typeface="ＭＳ Ｐゴシック" panose="020B0600070205080204" pitchFamily="50" charset="-128"/>
                <a:ea typeface="ＭＳ Ｐゴシック" panose="020B0600070205080204" pitchFamily="50" charset="-128"/>
              </a:rPr>
              <a:t>24</a:t>
            </a:r>
            <a:r>
              <a:rPr lang="ja-JP" altLang="en-US" sz="2400" dirty="0">
                <a:latin typeface="ＭＳ Ｐゴシック" panose="020B0600070205080204" pitchFamily="50" charset="-128"/>
                <a:ea typeface="ＭＳ Ｐゴシック" panose="020B0600070205080204" pitchFamily="50" charset="-128"/>
              </a:rPr>
              <a:t>　「労働基準法改訂版」</a:t>
            </a:r>
            <a:r>
              <a:rPr lang="ja-JP" altLang="en-US"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4000269" y="7824928"/>
            <a:ext cx="8817956" cy="80368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800" dirty="0">
                <a:solidFill>
                  <a:schemeClr val="tx1"/>
                </a:solidFill>
                <a:latin typeface="+mj-ea"/>
              </a:rPr>
              <a:t>第</a:t>
            </a:r>
            <a:r>
              <a:rPr lang="en-US" altLang="ja-JP" sz="2800" dirty="0">
                <a:solidFill>
                  <a:schemeClr val="tx1"/>
                </a:solidFill>
                <a:latin typeface="+mj-ea"/>
              </a:rPr>
              <a:t>29</a:t>
            </a:r>
            <a:r>
              <a:rPr lang="ja-JP" altLang="ja-JP" sz="2800" dirty="0">
                <a:solidFill>
                  <a:schemeClr val="tx1"/>
                </a:solidFill>
                <a:latin typeface="+mj-ea"/>
              </a:rPr>
              <a:t>条から第</a:t>
            </a:r>
            <a:r>
              <a:rPr lang="en-US" altLang="ja-JP" sz="2800" dirty="0">
                <a:solidFill>
                  <a:schemeClr val="tx1"/>
                </a:solidFill>
                <a:latin typeface="+mj-ea"/>
              </a:rPr>
              <a:t>31</a:t>
            </a:r>
            <a:r>
              <a:rPr lang="ja-JP" altLang="ja-JP" sz="2800" dirty="0">
                <a:solidFill>
                  <a:schemeClr val="tx1"/>
                </a:solidFill>
                <a:latin typeface="+mj-ea"/>
              </a:rPr>
              <a:t>条まで　削除</a:t>
            </a:r>
          </a:p>
        </p:txBody>
      </p:sp>
      <p:cxnSp>
        <p:nvCxnSpPr>
          <p:cNvPr id="10" name="直線コネクタ 9"/>
          <p:cNvCxnSpPr>
            <a:cxnSpLocks/>
          </p:cNvCxnSpPr>
          <p:nvPr/>
        </p:nvCxnSpPr>
        <p:spPr>
          <a:xfrm flipV="1">
            <a:off x="581891" y="5802285"/>
            <a:ext cx="2610196" cy="3325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909704"/>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TM03457475[[fn=フレーム]]</Template>
  <TotalTime>1447</TotalTime>
  <Words>504</Words>
  <Application>Microsoft Office PowerPoint</Application>
  <PresentationFormat>ユーザー設定</PresentationFormat>
  <Paragraphs>83</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HGP創英角ｺﾞｼｯｸUB</vt:lpstr>
      <vt:lpstr>ＭＳ Ｐゴシック</vt:lpstr>
      <vt:lpstr>ＭＳ Ｐ明朝</vt:lpstr>
      <vt:lpstr>ＭＳ ゴシック</vt:lpstr>
      <vt:lpstr>游ゴシック</vt:lpstr>
      <vt:lpstr>Corbel</vt:lpstr>
      <vt:lpstr>Wingdings 2</vt:lpstr>
      <vt:lpstr>フレーム</vt:lpstr>
      <vt:lpstr>PowerPoint プレゼンテーション</vt:lpstr>
      <vt:lpstr>〔賃金支払いの5原則〕 １．賃金の支払い方法の確立こそ、賃金生活者たる労働者の生活を安定させるばかりでなく、生活不安定により来る身分的拘束を排除する意味を持つのであって‥5原則を打ち出している。　　　　　　　　　　　　　　　　　　　　　　　　　　　　　　　　　　 　　 　 使用者は、 ①通貨で、 ②全額を、 ③毎月1回以上、 ④一定日に、 ⑤直接労働者に支払う。</vt:lpstr>
      <vt:lpstr>退職手当の支払い  　 労働者の同意を条件に①銀行振出小切手、②銀行支払保証小切手、③郵便振替で支払うことができる。   　 なお、①労働者の同意、②本人名義の預貯金口座、③全額が支払日に払いだされる要件が満たされれば、金融機関への振り込みで支払える。 </vt:lpstr>
      <vt:lpstr>❐道内の建設現場では 「出戻り3分」の慣習があった。雨降りなどで仕事ができず、ける場合、3割分の賃金が保障された。今は「ゼロ分」。  ❐事業主に都合か、本人の都合か。「いや、天気のせいだ」 　スウェーデンでは「悪天候手当」制度がある。  ❐春先の「待機」(仕事開始までの自宅待機)は賃金が保障されない。 </vt:lpstr>
      <vt:lpstr>「出来高給の本質  「資本論」 第19章から ❐出来高賃金は時間賃金の転化形態である」  ❐出来高賃金の特徴 ①労働の質を保証する。 ②労働の強度を保証する。 ③監督が不要になる。中間搾取者の介入が可能となる。  ❐「出来高賃金は、労働強化と労働日の延長を自動的におこなわせる」  ❐「出来高賃金は資本主義的生産様式に最もふさわしい労賃形態である」</vt:lpstr>
      <vt:lpstr>日本で賃金が決まるシステムは３つ  １．春闘（労使交渉）→「春討」に変質  ２．人事院勧告→大震災を口実に「破壊」  ３．最低賃金→生活保護水準以下  ４．公契約条例→新たな流れに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佐藤陵一</dc:creator>
  <cp:lastModifiedBy>佐藤陵一</cp:lastModifiedBy>
  <cp:revision>122</cp:revision>
  <cp:lastPrinted>2017-03-14T13:06:49Z</cp:lastPrinted>
  <dcterms:created xsi:type="dcterms:W3CDTF">2017-01-11T10:53:41Z</dcterms:created>
  <dcterms:modified xsi:type="dcterms:W3CDTF">2017-03-14T13:11:13Z</dcterms:modified>
</cp:coreProperties>
</file>