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6" r:id="rId1"/>
  </p:sldMasterIdLst>
  <p:notesMasterIdLst>
    <p:notesMasterId r:id="rId16"/>
  </p:notesMasterIdLst>
  <p:sldIdLst>
    <p:sldId id="264" r:id="rId2"/>
    <p:sldId id="268" r:id="rId3"/>
    <p:sldId id="269" r:id="rId4"/>
    <p:sldId id="270" r:id="rId5"/>
    <p:sldId id="271" r:id="rId6"/>
    <p:sldId id="272" r:id="rId7"/>
    <p:sldId id="278" r:id="rId8"/>
    <p:sldId id="273" r:id="rId9"/>
    <p:sldId id="274" r:id="rId10"/>
    <p:sldId id="275" r:id="rId11"/>
    <p:sldId id="276" r:id="rId12"/>
    <p:sldId id="277" r:id="rId13"/>
    <p:sldId id="279" r:id="rId14"/>
    <p:sldId id="280" r:id="rId15"/>
  </p:sldIdLst>
  <p:sldSz cx="13208000" cy="9906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33" autoAdjust="0"/>
    <p:restoredTop sz="94673" autoAdjust="0"/>
  </p:normalViewPr>
  <p:slideViewPr>
    <p:cSldViewPr snapToGrid="0">
      <p:cViewPr varScale="1">
        <p:scale>
          <a:sx n="58" d="100"/>
          <a:sy n="58"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606854D4-5136-4155-B670-5B347D497027}" type="datetimeFigureOut">
              <a:rPr kumimoji="1" lang="ja-JP" altLang="en-US" smtClean="0"/>
              <a:t>2017/3/14</a:t>
            </a:fld>
            <a:endParaRPr kumimoji="1" lang="ja-JP" altLang="en-US"/>
          </a:p>
        </p:txBody>
      </p:sp>
      <p:sp>
        <p:nvSpPr>
          <p:cNvPr id="4" name="スライド イメージ プレースホルダー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DC90A894-285E-4E99-8D36-F27C5C42658A}" type="slidenum">
              <a:rPr kumimoji="1" lang="ja-JP" altLang="en-US" smtClean="0"/>
              <a:t>‹#›</a:t>
            </a:fld>
            <a:endParaRPr kumimoji="1" lang="ja-JP" altLang="en-US"/>
          </a:p>
        </p:txBody>
      </p:sp>
    </p:spTree>
    <p:extLst>
      <p:ext uri="{BB962C8B-B14F-4D97-AF65-F5344CB8AC3E}">
        <p14:creationId xmlns:p14="http://schemas.microsoft.com/office/powerpoint/2010/main" val="15218089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90A894-285E-4E99-8D36-F27C5C42658A}" type="slidenum">
              <a:rPr kumimoji="1" lang="ja-JP" altLang="en-US" smtClean="0"/>
              <a:t>1</a:t>
            </a:fld>
            <a:endParaRPr kumimoji="1" lang="ja-JP" altLang="en-US"/>
          </a:p>
        </p:txBody>
      </p:sp>
    </p:spTree>
    <p:extLst>
      <p:ext uri="{BB962C8B-B14F-4D97-AF65-F5344CB8AC3E}">
        <p14:creationId xmlns:p14="http://schemas.microsoft.com/office/powerpoint/2010/main" val="100343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 y="1100667"/>
            <a:ext cx="9903420" cy="7704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042785" y="1100667"/>
            <a:ext cx="3169095" cy="7704668"/>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59002" y="1875536"/>
            <a:ext cx="7924800" cy="4702048"/>
          </a:xfrm>
        </p:spPr>
        <p:txBody>
          <a:bodyPr anchor="b">
            <a:normAutofit/>
          </a:bodyPr>
          <a:lstStyle>
            <a:lvl1pPr algn="l">
              <a:defRPr sz="7800" spc="-144"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91683" y="6745911"/>
            <a:ext cx="7924800" cy="1320800"/>
          </a:xfrm>
        </p:spPr>
        <p:txBody>
          <a:bodyPr anchor="t">
            <a:normAutofit/>
          </a:bodyPr>
          <a:lstStyle>
            <a:lvl1pPr marL="0" indent="0" algn="l">
              <a:buNone/>
              <a:defRPr sz="2889" cap="none" spc="0" baseline="0">
                <a:solidFill>
                  <a:schemeClr val="accent1">
                    <a:lumMod val="20000"/>
                    <a:lumOff val="80000"/>
                  </a:schemeClr>
                </a:solidFill>
              </a:defRPr>
            </a:lvl1pPr>
            <a:lvl2pPr marL="660380" indent="0" algn="ctr">
              <a:buNone/>
              <a:defRPr sz="2889"/>
            </a:lvl2pPr>
            <a:lvl3pPr marL="1320759" indent="0" algn="ctr">
              <a:buNone/>
              <a:defRPr sz="2889"/>
            </a:lvl3pPr>
            <a:lvl4pPr marL="1981139" indent="0" algn="ctr">
              <a:buNone/>
              <a:defRPr sz="2889"/>
            </a:lvl4pPr>
            <a:lvl5pPr marL="2641519" indent="0" algn="ctr">
              <a:buNone/>
              <a:defRPr sz="2889"/>
            </a:lvl5pPr>
            <a:lvl6pPr marL="3301898" indent="0" algn="ctr">
              <a:buNone/>
              <a:defRPr sz="2889"/>
            </a:lvl6pPr>
            <a:lvl7pPr marL="3962278" indent="0" algn="ctr">
              <a:buNone/>
              <a:defRPr sz="2889"/>
            </a:lvl7pPr>
            <a:lvl8pPr marL="4622658" indent="0" algn="ctr">
              <a:buNone/>
              <a:defRPr sz="2889"/>
            </a:lvl8pPr>
            <a:lvl9pPr marL="5283037" indent="0" algn="ctr">
              <a:buNone/>
              <a:defRPr sz="288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8706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3794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2750" y="1430867"/>
            <a:ext cx="3054350" cy="715433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190238" y="1254760"/>
            <a:ext cx="7924800" cy="739648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263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728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190238" y="1875536"/>
            <a:ext cx="7924800" cy="4702048"/>
          </a:xfrm>
        </p:spPr>
        <p:txBody>
          <a:bodyPr anchor="b">
            <a:normAutofit/>
          </a:bodyPr>
          <a:lstStyle>
            <a:lvl1pPr>
              <a:defRPr sz="7800" b="0" spc="-144"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210050" y="6749288"/>
            <a:ext cx="7924800" cy="1320800"/>
          </a:xfrm>
        </p:spPr>
        <p:txBody>
          <a:bodyPr anchor="t">
            <a:normAutofit/>
          </a:bodyPr>
          <a:lstStyle>
            <a:lvl1pPr marL="0" indent="0">
              <a:buNone/>
              <a:defRPr sz="2889" cap="none" spc="0" baseline="0">
                <a:solidFill>
                  <a:schemeClr val="tx1">
                    <a:lumMod val="65000"/>
                    <a:lumOff val="3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772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190238" y="1254760"/>
            <a:ext cx="3764280" cy="739648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469630" y="1254760"/>
            <a:ext cx="3764280" cy="739648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0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190238" y="1478513"/>
            <a:ext cx="3764280" cy="1166707"/>
          </a:xfrm>
        </p:spPr>
        <p:txBody>
          <a:bodyPr anchor="b">
            <a:normAutofit/>
          </a:bodyPr>
          <a:lstStyle>
            <a:lvl1pPr marL="0" indent="0">
              <a:spcBef>
                <a:spcPts val="0"/>
              </a:spcBef>
              <a:buNone/>
              <a:defRPr sz="2744" b="1">
                <a:solidFill>
                  <a:schemeClr val="tx1">
                    <a:lumMod val="65000"/>
                    <a:lumOff val="35000"/>
                  </a:schemeClr>
                </a:solidFill>
              </a:defRPr>
            </a:lvl1pPr>
            <a:lvl2pPr marL="660380" indent="0">
              <a:buNone/>
              <a:defRPr sz="2744"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4" name="Content Placeholder 3"/>
          <p:cNvSpPr>
            <a:spLocks noGrp="1"/>
          </p:cNvSpPr>
          <p:nvPr>
            <p:ph sz="half" idx="2"/>
          </p:nvPr>
        </p:nvSpPr>
        <p:spPr>
          <a:xfrm>
            <a:off x="4190238" y="2789130"/>
            <a:ext cx="3764280" cy="581152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470001" y="1478515"/>
            <a:ext cx="3764280" cy="1174580"/>
          </a:xfrm>
        </p:spPr>
        <p:txBody>
          <a:bodyPr anchor="b">
            <a:normAutofit/>
          </a:bodyPr>
          <a:lstStyle>
            <a:lvl1pPr marL="0" indent="0">
              <a:spcBef>
                <a:spcPts val="0"/>
              </a:spcBef>
              <a:buNone/>
              <a:defRPr sz="2744" b="1">
                <a:solidFill>
                  <a:schemeClr val="tx1">
                    <a:lumMod val="65000"/>
                    <a:lumOff val="35000"/>
                  </a:schemeClr>
                </a:solidFill>
              </a:defRPr>
            </a:lvl1pPr>
            <a:lvl2pPr marL="660380" indent="0">
              <a:buNone/>
              <a:defRPr sz="2744"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6" name="Content Placeholder 5"/>
          <p:cNvSpPr>
            <a:spLocks noGrp="1"/>
          </p:cNvSpPr>
          <p:nvPr>
            <p:ph sz="quarter" idx="4"/>
          </p:nvPr>
        </p:nvSpPr>
        <p:spPr>
          <a:xfrm>
            <a:off x="8470001" y="2789130"/>
            <a:ext cx="3764280" cy="581152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904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229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808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77368" y="1651000"/>
            <a:ext cx="3070860" cy="3169920"/>
          </a:xfrm>
        </p:spPr>
        <p:txBody>
          <a:bodyPr anchor="b">
            <a:normAutofit/>
          </a:bodyPr>
          <a:lstStyle>
            <a:lvl1pPr>
              <a:defRPr sz="4044"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4190238" y="1254760"/>
            <a:ext cx="7924800" cy="7396480"/>
          </a:xfrm>
        </p:spPr>
        <p:txBody>
          <a:bodyPr/>
          <a:lstStyle>
            <a:lvl1pPr>
              <a:defRPr sz="2889"/>
            </a:lvl1pPr>
            <a:lvl2pPr>
              <a:defRPr sz="2600"/>
            </a:lvl2pPr>
            <a:lvl3pPr>
              <a:defRPr sz="2311"/>
            </a:lvl3pPr>
            <a:lvl4pPr>
              <a:defRPr sz="2022"/>
            </a:lvl4pPr>
            <a:lvl5pPr>
              <a:defRPr sz="2022"/>
            </a:lvl5pPr>
            <a:lvl6pPr>
              <a:defRPr sz="2022"/>
            </a:lvl6pPr>
            <a:lvl7pPr>
              <a:defRPr sz="2022"/>
            </a:lvl7pPr>
            <a:lvl8pPr>
              <a:defRPr sz="2022"/>
            </a:lvl8pPr>
            <a:lvl9pPr>
              <a:defRPr sz="20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77368" y="4820920"/>
            <a:ext cx="3070860" cy="3698240"/>
          </a:xfrm>
        </p:spPr>
        <p:txBody>
          <a:bodyPr anchor="t">
            <a:normAutofit/>
          </a:bodyPr>
          <a:lstStyle>
            <a:lvl1pPr marL="0" indent="0">
              <a:lnSpc>
                <a:spcPct val="100000"/>
              </a:lnSpc>
              <a:spcBef>
                <a:spcPts val="1156"/>
              </a:spcBef>
              <a:buNone/>
              <a:defRPr sz="1806">
                <a:solidFill>
                  <a:srgbClr val="FFFFFF"/>
                </a:solidFill>
              </a:defRPr>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701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77368" y="1651000"/>
            <a:ext cx="3070860" cy="3169920"/>
          </a:xfrm>
        </p:spPr>
        <p:txBody>
          <a:bodyPr anchor="b">
            <a:normAutofit/>
          </a:bodyPr>
          <a:lstStyle>
            <a:lvl1pPr>
              <a:defRPr sz="4044"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68198" y="1108494"/>
            <a:ext cx="8791500" cy="7700264"/>
          </a:xfrm>
          <a:solidFill>
            <a:schemeClr val="bg1">
              <a:lumMod val="75000"/>
            </a:schemeClr>
          </a:solidFill>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a:t>図を追加</a:t>
            </a:r>
            <a:endParaRPr lang="en-US" dirty="0"/>
          </a:p>
        </p:txBody>
      </p:sp>
      <p:sp>
        <p:nvSpPr>
          <p:cNvPr id="4" name="Text Placeholder 3"/>
          <p:cNvSpPr>
            <a:spLocks noGrp="1"/>
          </p:cNvSpPr>
          <p:nvPr>
            <p:ph type="body" sz="half" idx="2"/>
          </p:nvPr>
        </p:nvSpPr>
        <p:spPr>
          <a:xfrm>
            <a:off x="277368" y="4825314"/>
            <a:ext cx="3070860" cy="3698240"/>
          </a:xfrm>
        </p:spPr>
        <p:txBody>
          <a:bodyPr anchor="t">
            <a:normAutofit/>
          </a:bodyPr>
          <a:lstStyle>
            <a:lvl1pPr marL="0" indent="0">
              <a:lnSpc>
                <a:spcPct val="100000"/>
              </a:lnSpc>
              <a:spcBef>
                <a:spcPts val="1156"/>
              </a:spcBef>
              <a:buNone/>
              <a:defRPr sz="1806">
                <a:solidFill>
                  <a:srgbClr val="FFFFFF"/>
                </a:solidFill>
              </a:defRPr>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smtClean="0"/>
              <a:pPr/>
              <a:t>3/14/2017</a:t>
            </a:fld>
            <a:endParaRPr lang="en-US" dirty="0"/>
          </a:p>
        </p:txBody>
      </p:sp>
      <p:sp>
        <p:nvSpPr>
          <p:cNvPr id="9" name="Footer Placeholder 8"/>
          <p:cNvSpPr>
            <a:spLocks noGrp="1"/>
          </p:cNvSpPr>
          <p:nvPr>
            <p:ph type="ftr" sz="quarter" idx="11"/>
          </p:nvPr>
        </p:nvSpPr>
        <p:spPr>
          <a:xfrm>
            <a:off x="3790693" y="9181397"/>
            <a:ext cx="6404144" cy="527403"/>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5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2" y="1096264"/>
            <a:ext cx="3730557" cy="77002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3995" y="1623322"/>
            <a:ext cx="3193106" cy="664615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2800519" y="1096264"/>
            <a:ext cx="416052" cy="770026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4191707" y="1248156"/>
            <a:ext cx="7924800" cy="739648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84337" y="9181397"/>
            <a:ext cx="2971800" cy="527403"/>
          </a:xfrm>
          <a:prstGeom prst="rect">
            <a:avLst/>
          </a:prstGeom>
        </p:spPr>
        <p:txBody>
          <a:bodyPr vert="horz" lIns="91440" tIns="45720" rIns="91440" bIns="45720" rtlCol="0" anchor="ctr"/>
          <a:lstStyle>
            <a:lvl1pPr algn="l">
              <a:defRPr sz="1444">
                <a:solidFill>
                  <a:schemeClr val="tx1">
                    <a:lumMod val="50000"/>
                    <a:lumOff val="50000"/>
                  </a:schemeClr>
                </a:solidFill>
              </a:defRPr>
            </a:lvl1pPr>
          </a:lstStyle>
          <a:p>
            <a:fld id="{5586B75A-687E-405C-8A0B-8D00578BA2C3}" type="datetimeFigureOut">
              <a:rPr lang="en-US" smtClean="0"/>
              <a:pPr/>
              <a:t>3/14/2017</a:t>
            </a:fld>
            <a:endParaRPr lang="en-US" dirty="0"/>
          </a:p>
        </p:txBody>
      </p:sp>
      <p:sp>
        <p:nvSpPr>
          <p:cNvPr id="5" name="Footer Placeholder 4"/>
          <p:cNvSpPr>
            <a:spLocks noGrp="1"/>
          </p:cNvSpPr>
          <p:nvPr>
            <p:ph type="ftr" sz="quarter" idx="3"/>
          </p:nvPr>
        </p:nvSpPr>
        <p:spPr>
          <a:xfrm>
            <a:off x="4191707" y="9181397"/>
            <a:ext cx="6404144" cy="527403"/>
          </a:xfrm>
          <a:prstGeom prst="rect">
            <a:avLst/>
          </a:prstGeom>
        </p:spPr>
        <p:txBody>
          <a:bodyPr vert="horz" lIns="91440" tIns="45720" rIns="91440" bIns="45720" rtlCol="0" anchor="ctr"/>
          <a:lstStyle>
            <a:lvl1pPr algn="l">
              <a:defRPr sz="1444">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1520315" y="9181397"/>
            <a:ext cx="1658504" cy="527403"/>
          </a:xfrm>
          <a:prstGeom prst="rect">
            <a:avLst/>
          </a:prstGeom>
        </p:spPr>
        <p:txBody>
          <a:bodyPr vert="horz" lIns="91440" tIns="45720" rIns="91440" bIns="45720" rtlCol="0" anchor="ctr"/>
          <a:lstStyle>
            <a:lvl1pPr algn="r">
              <a:defRPr sz="1589"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1196610"/>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sldNum="0" hdr="0" ftr="0" dt="0"/>
  <p:txStyles>
    <p:titleStyle>
      <a:lvl1pPr algn="l" defTabSz="1320759" rtl="0" eaLnBrk="1" latinLnBrk="0" hangingPunct="1">
        <a:lnSpc>
          <a:spcPct val="90000"/>
        </a:lnSpc>
        <a:spcBef>
          <a:spcPct val="0"/>
        </a:spcBef>
        <a:buNone/>
        <a:defRPr kumimoji="1" sz="4333" kern="1200" spc="-87" baseline="0">
          <a:solidFill>
            <a:srgbClr val="FFFFFF"/>
          </a:solidFill>
          <a:latin typeface="+mj-lt"/>
          <a:ea typeface="+mj-ea"/>
          <a:cs typeface="+mj-cs"/>
        </a:defRPr>
      </a:lvl1pPr>
    </p:titleStyle>
    <p:bodyStyle>
      <a:lvl1pPr marL="264152" indent="-264152" algn="l" defTabSz="1320759" rtl="0" eaLnBrk="1" latinLnBrk="0" hangingPunct="1">
        <a:lnSpc>
          <a:spcPct val="90000"/>
        </a:lnSpc>
        <a:spcBef>
          <a:spcPts val="1733"/>
        </a:spcBef>
        <a:buClr>
          <a:schemeClr val="accent1"/>
        </a:buClr>
        <a:buFont typeface="Wingdings 2" pitchFamily="18" charset="2"/>
        <a:buChar char=""/>
        <a:defRPr kumimoji="1" sz="2744" kern="1200">
          <a:solidFill>
            <a:schemeClr val="tx1">
              <a:lumMod val="65000"/>
              <a:lumOff val="35000"/>
            </a:schemeClr>
          </a:solidFill>
          <a:latin typeface="+mn-lt"/>
          <a:ea typeface="+mn-ea"/>
          <a:cs typeface="+mn-cs"/>
        </a:defRPr>
      </a:lvl1pPr>
      <a:lvl2pPr marL="990570"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2455" kern="1200">
          <a:solidFill>
            <a:schemeClr val="tx1">
              <a:lumMod val="65000"/>
              <a:lumOff val="35000"/>
            </a:schemeClr>
          </a:solidFill>
          <a:latin typeface="+mn-lt"/>
          <a:ea typeface="+mn-ea"/>
          <a:cs typeface="+mn-cs"/>
        </a:defRPr>
      </a:lvl2pPr>
      <a:lvl3pPr marL="165094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2167" kern="1200">
          <a:solidFill>
            <a:schemeClr val="tx1">
              <a:lumMod val="65000"/>
              <a:lumOff val="35000"/>
            </a:schemeClr>
          </a:solidFill>
          <a:latin typeface="+mn-lt"/>
          <a:ea typeface="+mn-ea"/>
          <a:cs typeface="+mn-cs"/>
        </a:defRPr>
      </a:lvl3pPr>
      <a:lvl4pPr marL="231132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4pPr>
      <a:lvl5pPr marL="297170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5pPr>
      <a:lvl6pPr marL="363208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6pPr>
      <a:lvl7pPr marL="429246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7pPr>
      <a:lvl8pPr marL="495284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8pPr>
      <a:lvl9pPr marL="5613227"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iwaryo@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kumiaizukuri.jimdo.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mhlw.go.jp/stf/houdou/2r9852000000ned3-img/2r9852000000neek.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5142" y="1360983"/>
            <a:ext cx="9826171" cy="287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bg1"/>
                </a:solidFill>
                <a:latin typeface="HGP創英角ｺﾞｼｯｸUB" panose="020B0900000000000000" pitchFamily="50" charset="-128"/>
                <a:ea typeface="HGP創英角ｺﾞｼｯｸUB" panose="020B0900000000000000" pitchFamily="50" charset="-128"/>
              </a:rPr>
              <a:t>新しく執行部になったあなたへ</a:t>
            </a:r>
            <a:endParaRPr lang="en-US" altLang="ja-JP" sz="3600" dirty="0">
              <a:solidFill>
                <a:schemeClr val="tx1"/>
              </a:solidFill>
              <a:latin typeface="HGP創英角ｺﾞｼｯｸUB" panose="020B0900000000000000" pitchFamily="50" charset="-128"/>
              <a:ea typeface="HGP創英角ｺﾞｼｯｸUB" panose="020B0900000000000000" pitchFamily="50" charset="-128"/>
            </a:endParaRPr>
          </a:p>
          <a:p>
            <a:pPr algn="ctr"/>
            <a:endParaRPr kumimoji="1" lang="en-US" altLang="ja-JP" sz="28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4000" dirty="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4000" dirty="0">
                <a:solidFill>
                  <a:schemeClr val="bg1"/>
                </a:solidFill>
                <a:latin typeface="HGP創英角ｺﾞｼｯｸUB" panose="020B0900000000000000" pitchFamily="50" charset="-128"/>
                <a:ea typeface="HGP創英角ｺﾞｼｯｸUB" panose="020B0900000000000000" pitchFamily="50" charset="-128"/>
              </a:rPr>
              <a:t>　</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　「あ</a:t>
            </a: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ぁ</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、そうなんだ」</a:t>
            </a:r>
            <a:endParaRPr kumimoji="1" lang="en-US" altLang="ja-JP" sz="48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　　</a:t>
            </a:r>
            <a:r>
              <a:rPr kumimoji="1" lang="en-US" altLang="ja-JP" sz="4800" dirty="0">
                <a:solidFill>
                  <a:schemeClr val="bg1"/>
                </a:solidFill>
                <a:latin typeface="HGP創英角ｺﾞｼｯｸUB" panose="020B0900000000000000" pitchFamily="50" charset="-128"/>
                <a:ea typeface="HGP創英角ｺﾞｼｯｸUB" panose="020B0900000000000000" pitchFamily="50" charset="-128"/>
              </a:rPr>
              <a:t>/</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労働基準法からの発見</a:t>
            </a:r>
          </a:p>
        </p:txBody>
      </p:sp>
      <p:sp>
        <p:nvSpPr>
          <p:cNvPr id="6" name="サブタイトル 5"/>
          <p:cNvSpPr>
            <a:spLocks noGrp="1"/>
          </p:cNvSpPr>
          <p:nvPr>
            <p:ph type="subTitle" idx="1"/>
          </p:nvPr>
        </p:nvSpPr>
        <p:spPr>
          <a:xfrm>
            <a:off x="1640114" y="7300686"/>
            <a:ext cx="7476369" cy="766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endParaRPr lang="en-US" altLang="ja-JP" sz="5000" dirty="0">
              <a:solidFill>
                <a:schemeClr val="tx1"/>
              </a:solidFill>
              <a:latin typeface="+mn-ea"/>
            </a:endParaRPr>
          </a:p>
          <a:p>
            <a:pPr algn="ctr"/>
            <a:endParaRPr kumimoji="1" lang="ja-JP" altLang="en-US" dirty="0"/>
          </a:p>
        </p:txBody>
      </p:sp>
      <p:sp>
        <p:nvSpPr>
          <p:cNvPr id="7" name="正方形/長方形 6"/>
          <p:cNvSpPr/>
          <p:nvPr/>
        </p:nvSpPr>
        <p:spPr>
          <a:xfrm>
            <a:off x="10143537" y="3123991"/>
            <a:ext cx="2510972" cy="4768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mj-ea"/>
                <a:ea typeface="+mj-ea"/>
              </a:rPr>
              <a:t>学習のねらい</a:t>
            </a:r>
            <a:endParaRPr lang="en-US" altLang="ja-JP" sz="2800" dirty="0">
              <a:solidFill>
                <a:schemeClr val="tx1"/>
              </a:solidFill>
              <a:latin typeface="+mj-ea"/>
              <a:ea typeface="+mj-ea"/>
            </a:endParaRPr>
          </a:p>
          <a:p>
            <a:endParaRPr lang="en-US" altLang="ja-JP" sz="2800" dirty="0">
              <a:solidFill>
                <a:srgbClr val="FF6600"/>
              </a:solidFill>
              <a:latin typeface="+mj-ea"/>
              <a:ea typeface="+mj-ea"/>
            </a:endParaRPr>
          </a:p>
          <a:p>
            <a:r>
              <a:rPr lang="ja-JP" altLang="en-US" sz="2800" dirty="0">
                <a:solidFill>
                  <a:srgbClr val="FF6600"/>
                </a:solidFill>
                <a:latin typeface="+mj-ea"/>
                <a:ea typeface="+mj-ea"/>
              </a:rPr>
              <a:t>❐</a:t>
            </a:r>
            <a:r>
              <a:rPr lang="ja-JP" altLang="en-US" sz="2800" dirty="0">
                <a:solidFill>
                  <a:schemeClr val="tx1"/>
                </a:solidFill>
                <a:latin typeface="+mj-ea"/>
                <a:ea typeface="+mj-ea"/>
              </a:rPr>
              <a:t>労働組合の　</a:t>
            </a:r>
            <a:endParaRPr lang="en-US" altLang="ja-JP" sz="2800" dirty="0">
              <a:solidFill>
                <a:schemeClr val="tx1"/>
              </a:solidFill>
              <a:latin typeface="+mj-ea"/>
              <a:ea typeface="+mj-ea"/>
            </a:endParaRPr>
          </a:p>
          <a:p>
            <a:r>
              <a:rPr lang="ja-JP" altLang="en-US" sz="2800" dirty="0">
                <a:solidFill>
                  <a:schemeClr val="tx1"/>
                </a:solidFill>
                <a:latin typeface="+mj-ea"/>
                <a:ea typeface="+mj-ea"/>
              </a:rPr>
              <a:t>　活動に必要</a:t>
            </a:r>
            <a:endParaRPr lang="en-US" altLang="ja-JP" sz="2800" dirty="0">
              <a:solidFill>
                <a:schemeClr val="tx1"/>
              </a:solidFill>
              <a:latin typeface="+mj-ea"/>
              <a:ea typeface="+mj-ea"/>
            </a:endParaRPr>
          </a:p>
          <a:p>
            <a:r>
              <a:rPr lang="ja-JP" altLang="en-US" sz="2800" dirty="0">
                <a:solidFill>
                  <a:schemeClr val="tx1"/>
                </a:solidFill>
                <a:latin typeface="+mj-ea"/>
                <a:ea typeface="+mj-ea"/>
              </a:rPr>
              <a:t>　な力量を高</a:t>
            </a:r>
            <a:endParaRPr lang="en-US" altLang="ja-JP" sz="2800" dirty="0">
              <a:solidFill>
                <a:schemeClr val="tx1"/>
              </a:solidFill>
              <a:latin typeface="+mj-ea"/>
              <a:ea typeface="+mj-ea"/>
            </a:endParaRPr>
          </a:p>
          <a:p>
            <a:r>
              <a:rPr lang="ja-JP" altLang="en-US" sz="2800" dirty="0">
                <a:solidFill>
                  <a:schemeClr val="tx1"/>
                </a:solidFill>
                <a:latin typeface="+mj-ea"/>
                <a:ea typeface="+mj-ea"/>
              </a:rPr>
              <a:t>　める。</a:t>
            </a:r>
            <a:br>
              <a:rPr lang="en-US" altLang="ja-JP" sz="2800" dirty="0">
                <a:solidFill>
                  <a:schemeClr val="tx1"/>
                </a:solidFill>
                <a:latin typeface="+mj-ea"/>
                <a:ea typeface="+mj-ea"/>
              </a:rPr>
            </a:br>
            <a:endParaRPr lang="en-US" altLang="ja-JP" sz="2800" dirty="0">
              <a:solidFill>
                <a:schemeClr val="tx1"/>
              </a:solidFill>
              <a:latin typeface="+mj-ea"/>
              <a:ea typeface="+mj-ea"/>
            </a:endParaRPr>
          </a:p>
          <a:p>
            <a:r>
              <a:rPr lang="ja-JP" altLang="en-US" sz="2800" dirty="0">
                <a:ln w="0"/>
                <a:solidFill>
                  <a:srgbClr val="FF0000"/>
                </a:solidFill>
                <a:effectLst>
                  <a:outerShdw blurRad="38100" dist="25400" dir="5400000" algn="ctr" rotWithShape="0">
                    <a:srgbClr val="6E747A">
                      <a:alpha val="43000"/>
                    </a:srgbClr>
                  </a:outerShdw>
                </a:effectLst>
                <a:latin typeface="+mj-ea"/>
                <a:ea typeface="+mj-ea"/>
              </a:rPr>
              <a:t>❐</a:t>
            </a:r>
            <a:r>
              <a:rPr lang="ja-JP" altLang="en-US" sz="2800" dirty="0">
                <a:solidFill>
                  <a:schemeClr val="tx1"/>
                </a:solidFill>
                <a:latin typeface="+mj-ea"/>
                <a:ea typeface="+mj-ea"/>
              </a:rPr>
              <a:t>「あぁ、</a:t>
            </a:r>
            <a:r>
              <a:rPr lang="ja-JP" altLang="en-US" sz="2800" dirty="0" err="1">
                <a:solidFill>
                  <a:schemeClr val="tx1"/>
                </a:solidFill>
                <a:latin typeface="+mj-ea"/>
                <a:ea typeface="+mj-ea"/>
              </a:rPr>
              <a:t>そ</a:t>
            </a:r>
            <a:endParaRPr lang="en-US" altLang="ja-JP" sz="2800" dirty="0">
              <a:solidFill>
                <a:schemeClr val="tx1"/>
              </a:solidFill>
              <a:latin typeface="+mj-ea"/>
              <a:ea typeface="+mj-ea"/>
            </a:endParaRPr>
          </a:p>
          <a:p>
            <a:r>
              <a:rPr lang="ja-JP" altLang="en-US" sz="2800" dirty="0">
                <a:solidFill>
                  <a:schemeClr val="tx1"/>
                </a:solidFill>
                <a:latin typeface="+mj-ea"/>
                <a:ea typeface="+mj-ea"/>
              </a:rPr>
              <a:t>　うなんだ」</a:t>
            </a:r>
            <a:endParaRPr lang="en-US" altLang="ja-JP" sz="2800" dirty="0">
              <a:solidFill>
                <a:schemeClr val="tx1"/>
              </a:solidFill>
              <a:latin typeface="+mj-ea"/>
              <a:ea typeface="+mj-ea"/>
            </a:endParaRPr>
          </a:p>
          <a:p>
            <a:r>
              <a:rPr lang="ja-JP" altLang="en-US" sz="2800" dirty="0">
                <a:solidFill>
                  <a:schemeClr val="tx1"/>
                </a:solidFill>
                <a:latin typeface="+mj-ea"/>
                <a:ea typeface="+mj-ea"/>
              </a:rPr>
              <a:t>　を確信に交</a:t>
            </a:r>
            <a:endParaRPr lang="en-US" altLang="ja-JP" sz="2800" dirty="0">
              <a:solidFill>
                <a:schemeClr val="tx1"/>
              </a:solidFill>
              <a:latin typeface="+mj-ea"/>
              <a:ea typeface="+mj-ea"/>
            </a:endParaRPr>
          </a:p>
          <a:p>
            <a:r>
              <a:rPr lang="ja-JP" altLang="en-US" sz="2800" dirty="0">
                <a:solidFill>
                  <a:schemeClr val="tx1"/>
                </a:solidFill>
                <a:latin typeface="+mj-ea"/>
                <a:ea typeface="+mj-ea"/>
              </a:rPr>
              <a:t>　渉に臨む。</a:t>
            </a:r>
            <a:endParaRPr kumimoji="1" lang="ja-JP" altLang="en-US" dirty="0"/>
          </a:p>
        </p:txBody>
      </p:sp>
      <p:sp>
        <p:nvSpPr>
          <p:cNvPr id="10" name="正方形/長方形 9"/>
          <p:cNvSpPr/>
          <p:nvPr/>
        </p:nvSpPr>
        <p:spPr>
          <a:xfrm>
            <a:off x="4285614" y="6168573"/>
            <a:ext cx="5050972" cy="11321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000" b="1" dirty="0">
                <a:solidFill>
                  <a:schemeClr val="bg1"/>
                </a:solidFill>
                <a:latin typeface="+mn-ea"/>
              </a:rPr>
              <a:t>NPO</a:t>
            </a:r>
            <a:r>
              <a:rPr lang="ja-JP" altLang="en-US" sz="2000" b="1" dirty="0">
                <a:solidFill>
                  <a:schemeClr val="bg1"/>
                </a:solidFill>
                <a:latin typeface="+mn-ea"/>
              </a:rPr>
              <a:t>労働相談・組合づくりセンター</a:t>
            </a:r>
            <a:endParaRPr lang="en-US" altLang="ja-JP" sz="2000" b="1" dirty="0">
              <a:solidFill>
                <a:schemeClr val="bg1"/>
              </a:solidFill>
              <a:latin typeface="+mn-ea"/>
            </a:endParaRPr>
          </a:p>
          <a:p>
            <a:pPr algn="r"/>
            <a:r>
              <a:rPr lang="ja-JP" altLang="en-US" sz="2000" b="1" dirty="0">
                <a:solidFill>
                  <a:schemeClr val="bg1"/>
                </a:solidFill>
                <a:latin typeface="+mn-ea"/>
              </a:rPr>
              <a:t>札幌市白石区菊水</a:t>
            </a:r>
            <a:r>
              <a:rPr lang="en-US" altLang="ja-JP" sz="2000" b="1" dirty="0">
                <a:solidFill>
                  <a:schemeClr val="bg1"/>
                </a:solidFill>
                <a:latin typeface="+mn-ea"/>
              </a:rPr>
              <a:t>3</a:t>
            </a:r>
            <a:r>
              <a:rPr lang="ja-JP" altLang="en-US" sz="2000" b="1" dirty="0">
                <a:solidFill>
                  <a:schemeClr val="bg1"/>
                </a:solidFill>
                <a:latin typeface="+mn-ea"/>
              </a:rPr>
              <a:t>条</a:t>
            </a:r>
            <a:r>
              <a:rPr lang="en-US" altLang="ja-JP" sz="2000" b="1" dirty="0">
                <a:solidFill>
                  <a:schemeClr val="bg1"/>
                </a:solidFill>
                <a:latin typeface="+mn-ea"/>
              </a:rPr>
              <a:t>2</a:t>
            </a:r>
            <a:r>
              <a:rPr lang="ja-JP" altLang="en-US" sz="2000" b="1" dirty="0">
                <a:solidFill>
                  <a:schemeClr val="bg1"/>
                </a:solidFill>
                <a:latin typeface="+mn-ea"/>
              </a:rPr>
              <a:t>丁目</a:t>
            </a:r>
            <a:r>
              <a:rPr lang="en-US" altLang="ja-JP" sz="2000" b="1" dirty="0">
                <a:solidFill>
                  <a:schemeClr val="bg1"/>
                </a:solidFill>
                <a:latin typeface="+mn-ea"/>
              </a:rPr>
              <a:t>1</a:t>
            </a:r>
            <a:r>
              <a:rPr lang="ja-JP" altLang="en-US" sz="2000" b="1" dirty="0">
                <a:solidFill>
                  <a:schemeClr val="bg1"/>
                </a:solidFill>
                <a:latin typeface="+mn-ea"/>
              </a:rPr>
              <a:t>－</a:t>
            </a:r>
            <a:r>
              <a:rPr lang="en-US" altLang="ja-JP" sz="2000" b="1" dirty="0">
                <a:solidFill>
                  <a:schemeClr val="bg1"/>
                </a:solidFill>
                <a:latin typeface="+mn-ea"/>
              </a:rPr>
              <a:t>10</a:t>
            </a:r>
          </a:p>
          <a:p>
            <a:pPr algn="r"/>
            <a:r>
              <a:rPr kumimoji="1" lang="ja-JP" altLang="en-US" sz="2000" b="1" dirty="0">
                <a:solidFill>
                  <a:schemeClr val="bg1"/>
                </a:solidFill>
                <a:latin typeface="+mn-ea"/>
              </a:rPr>
              <a:t>☎</a:t>
            </a:r>
            <a:r>
              <a:rPr kumimoji="1" lang="en-US" altLang="ja-JP" sz="2000" b="1" dirty="0">
                <a:solidFill>
                  <a:schemeClr val="bg1"/>
                </a:solidFill>
                <a:latin typeface="+mn-ea"/>
              </a:rPr>
              <a:t>011</a:t>
            </a:r>
            <a:r>
              <a:rPr kumimoji="1" lang="ja-JP" altLang="en-US" sz="2000" b="1" dirty="0">
                <a:solidFill>
                  <a:schemeClr val="bg1"/>
                </a:solidFill>
                <a:latin typeface="+mn-ea"/>
              </a:rPr>
              <a:t>－</a:t>
            </a:r>
            <a:r>
              <a:rPr kumimoji="1" lang="en-US" altLang="ja-JP" sz="2000" b="1" dirty="0">
                <a:solidFill>
                  <a:schemeClr val="bg1"/>
                </a:solidFill>
                <a:latin typeface="+mn-ea"/>
              </a:rPr>
              <a:t>561</a:t>
            </a:r>
            <a:r>
              <a:rPr kumimoji="1" lang="ja-JP" altLang="en-US" sz="2000" b="1" dirty="0">
                <a:solidFill>
                  <a:schemeClr val="bg1"/>
                </a:solidFill>
                <a:latin typeface="+mn-ea"/>
              </a:rPr>
              <a:t>－</a:t>
            </a:r>
            <a:r>
              <a:rPr kumimoji="1" lang="en-US" altLang="ja-JP" sz="2000" b="1" dirty="0">
                <a:solidFill>
                  <a:schemeClr val="bg1"/>
                </a:solidFill>
                <a:latin typeface="+mn-ea"/>
              </a:rPr>
              <a:t>8808</a:t>
            </a:r>
            <a:r>
              <a:rPr kumimoji="1" lang="ja-JP" altLang="en-US" sz="2000" b="1" dirty="0">
                <a:solidFill>
                  <a:schemeClr val="bg1"/>
                </a:solidFill>
                <a:latin typeface="+mn-ea"/>
              </a:rPr>
              <a:t>　📠</a:t>
            </a:r>
            <a:r>
              <a:rPr kumimoji="1" lang="en-US" altLang="ja-JP" sz="2000" b="1" dirty="0">
                <a:solidFill>
                  <a:schemeClr val="bg1"/>
                </a:solidFill>
                <a:latin typeface="+mn-ea"/>
              </a:rPr>
              <a:t>011</a:t>
            </a:r>
            <a:r>
              <a:rPr kumimoji="1" lang="ja-JP" altLang="en-US" sz="2000" b="1" dirty="0">
                <a:solidFill>
                  <a:schemeClr val="bg1"/>
                </a:solidFill>
                <a:latin typeface="+mn-ea"/>
              </a:rPr>
              <a:t>－</a:t>
            </a:r>
            <a:r>
              <a:rPr kumimoji="1" lang="en-US" altLang="ja-JP" sz="2000" b="1" dirty="0">
                <a:solidFill>
                  <a:schemeClr val="bg1"/>
                </a:solidFill>
                <a:latin typeface="+mn-ea"/>
              </a:rPr>
              <a:t>398</a:t>
            </a:r>
            <a:r>
              <a:rPr kumimoji="1" lang="ja-JP" altLang="en-US" sz="2000" b="1" dirty="0">
                <a:solidFill>
                  <a:schemeClr val="bg1"/>
                </a:solidFill>
                <a:latin typeface="+mn-ea"/>
              </a:rPr>
              <a:t>－</a:t>
            </a:r>
            <a:r>
              <a:rPr kumimoji="1" lang="en-US" altLang="ja-JP" sz="2000" b="1" dirty="0">
                <a:solidFill>
                  <a:schemeClr val="bg1"/>
                </a:solidFill>
                <a:latin typeface="+mn-ea"/>
              </a:rPr>
              <a:t>7871</a:t>
            </a:r>
          </a:p>
        </p:txBody>
      </p:sp>
      <p:sp>
        <p:nvSpPr>
          <p:cNvPr id="11" name="正方形/長方形 10"/>
          <p:cNvSpPr/>
          <p:nvPr/>
        </p:nvSpPr>
        <p:spPr>
          <a:xfrm>
            <a:off x="5092565" y="7300686"/>
            <a:ext cx="4244021" cy="81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b="1" dirty="0">
                <a:solidFill>
                  <a:schemeClr val="tx1"/>
                </a:solidFill>
                <a:latin typeface="+mn-ea"/>
              </a:rPr>
              <a:t>e</a:t>
            </a:r>
            <a:r>
              <a:rPr kumimoji="1" lang="ja-JP" altLang="en-US" b="1" dirty="0">
                <a:solidFill>
                  <a:schemeClr val="tx1"/>
                </a:solidFill>
                <a:latin typeface="+mn-ea"/>
              </a:rPr>
              <a:t>メール　</a:t>
            </a:r>
            <a:r>
              <a:rPr kumimoji="1" lang="en-US" altLang="ja-JP" b="1" dirty="0">
                <a:solidFill>
                  <a:schemeClr val="tx1"/>
                </a:solidFill>
                <a:latin typeface="+mn-ea"/>
                <a:hlinkClick r:id="rId3"/>
              </a:rPr>
              <a:t>moiwaryo@gmail.com</a:t>
            </a:r>
            <a:endParaRPr kumimoji="1" lang="en-US" altLang="ja-JP" b="1" dirty="0">
              <a:solidFill>
                <a:schemeClr val="tx1"/>
              </a:solidFill>
              <a:latin typeface="+mn-ea"/>
            </a:endParaRPr>
          </a:p>
          <a:p>
            <a:pPr algn="r"/>
            <a:r>
              <a:rPr lang="en-US" altLang="ja-JP" b="1" dirty="0" err="1">
                <a:solidFill>
                  <a:schemeClr val="tx1"/>
                </a:solidFill>
                <a:latin typeface="+mn-ea"/>
              </a:rPr>
              <a:t>url</a:t>
            </a:r>
            <a:r>
              <a:rPr lang="en-US" altLang="ja-JP" b="1" dirty="0">
                <a:solidFill>
                  <a:schemeClr val="tx1"/>
                </a:solidFill>
                <a:latin typeface="+mn-ea"/>
              </a:rPr>
              <a:t>  </a:t>
            </a:r>
            <a:r>
              <a:rPr lang="en-US" altLang="ja-JP" b="1" dirty="0">
                <a:solidFill>
                  <a:schemeClr val="tx1"/>
                </a:solidFill>
                <a:latin typeface="+mn-ea"/>
                <a:hlinkClick r:id="rId4"/>
              </a:rPr>
              <a:t>http://kumiaizukuri.jimdo.com</a:t>
            </a:r>
            <a:endParaRPr lang="en-US" altLang="ja-JP" b="1" dirty="0">
              <a:solidFill>
                <a:schemeClr val="tx1"/>
              </a:solidFill>
              <a:latin typeface="+mn-ea"/>
            </a:endParaRPr>
          </a:p>
        </p:txBody>
      </p:sp>
      <p:sp>
        <p:nvSpPr>
          <p:cNvPr id="12" name="正方形/長方形 11"/>
          <p:cNvSpPr/>
          <p:nvPr/>
        </p:nvSpPr>
        <p:spPr>
          <a:xfrm>
            <a:off x="8940800" y="537029"/>
            <a:ext cx="3962400" cy="5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mj-ea"/>
                <a:ea typeface="+mj-ea"/>
              </a:rPr>
              <a:t>Common</a:t>
            </a:r>
            <a:r>
              <a:rPr kumimoji="1" lang="ja-JP" altLang="en-US" b="1" dirty="0">
                <a:solidFill>
                  <a:schemeClr val="tx1"/>
                </a:solidFill>
                <a:latin typeface="+mj-ea"/>
                <a:ea typeface="+mj-ea"/>
              </a:rPr>
              <a:t> </a:t>
            </a:r>
            <a:r>
              <a:rPr kumimoji="1" lang="en-US" altLang="ja-JP" b="1" dirty="0">
                <a:solidFill>
                  <a:schemeClr val="tx1"/>
                </a:solidFill>
                <a:latin typeface="+mj-ea"/>
                <a:ea typeface="+mj-ea"/>
              </a:rPr>
              <a:t>Sense</a:t>
            </a:r>
            <a:r>
              <a:rPr kumimoji="1" lang="ja-JP" altLang="en-US" b="1" dirty="0">
                <a:solidFill>
                  <a:schemeClr val="tx1"/>
                </a:solidFill>
                <a:latin typeface="+mj-ea"/>
                <a:ea typeface="+mj-ea"/>
              </a:rPr>
              <a:t> </a:t>
            </a:r>
            <a:r>
              <a:rPr kumimoji="1" lang="en-US" altLang="ja-JP" b="1" dirty="0" err="1">
                <a:solidFill>
                  <a:schemeClr val="tx1"/>
                </a:solidFill>
                <a:latin typeface="+mj-ea"/>
                <a:ea typeface="+mj-ea"/>
              </a:rPr>
              <a:t>ryo</a:t>
            </a:r>
            <a:r>
              <a:rPr kumimoji="1" lang="ja-JP" altLang="en-US" b="1" dirty="0">
                <a:solidFill>
                  <a:schemeClr val="tx1"/>
                </a:solidFill>
                <a:latin typeface="+mj-ea"/>
                <a:ea typeface="+mj-ea"/>
              </a:rPr>
              <a:t>発信 </a:t>
            </a:r>
            <a:r>
              <a:rPr kumimoji="1" lang="en-US" altLang="ja-JP" dirty="0">
                <a:solidFill>
                  <a:schemeClr val="tx1"/>
                </a:solidFill>
              </a:rPr>
              <a:t>2017 .3 </a:t>
            </a:r>
            <a:endParaRPr kumimoji="1" lang="ja-JP" altLang="en-US" dirty="0">
              <a:solidFill>
                <a:schemeClr val="tx1"/>
              </a:solidFill>
            </a:endParaRPr>
          </a:p>
        </p:txBody>
      </p:sp>
      <p:sp>
        <p:nvSpPr>
          <p:cNvPr id="2" name="正方形/長方形 1"/>
          <p:cNvSpPr/>
          <p:nvPr/>
        </p:nvSpPr>
        <p:spPr>
          <a:xfrm>
            <a:off x="5503025" y="4180051"/>
            <a:ext cx="3125586" cy="7481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latin typeface="+mn-ea"/>
              </a:rPr>
              <a:t>第</a:t>
            </a:r>
            <a:r>
              <a:rPr kumimoji="1" lang="en-US" altLang="ja-JP" sz="3200" dirty="0">
                <a:latin typeface="+mn-ea"/>
              </a:rPr>
              <a:t>1</a:t>
            </a:r>
            <a:r>
              <a:rPr kumimoji="1" lang="ja-JP" altLang="en-US" sz="3200" dirty="0">
                <a:latin typeface="+mn-ea"/>
              </a:rPr>
              <a:t>章　総則</a:t>
            </a:r>
          </a:p>
        </p:txBody>
      </p:sp>
    </p:spTree>
    <p:extLst>
      <p:ext uri="{BB962C8B-B14F-4D97-AF65-F5344CB8AC3E}">
        <p14:creationId xmlns:p14="http://schemas.microsoft.com/office/powerpoint/2010/main" val="2817008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77669" y="1115153"/>
            <a:ext cx="8840556" cy="1761052"/>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10</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条（定義）この法律で使用者とは、事業主又は事業の経営担当者その他その事業の労働者に関する事項について、事業主のために行為をするすべての者をいう。</a:t>
            </a:r>
            <a:endParaRPr lang="ja-JP" altLang="en-US" sz="28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6" name="正方形/長方形 5"/>
          <p:cNvSpPr/>
          <p:nvPr/>
        </p:nvSpPr>
        <p:spPr>
          <a:xfrm>
            <a:off x="3977669" y="3027082"/>
            <a:ext cx="8840556" cy="3573224"/>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400" dirty="0">
              <a:latin typeface="ＭＳ Ｐゴシック" panose="020B0600070205080204" pitchFamily="50" charset="-128"/>
              <a:ea typeface="ＭＳ Ｐゴシック" panose="020B0600070205080204" pitchFamily="50" charset="-128"/>
            </a:endParaRPr>
          </a:p>
          <a:p>
            <a:r>
              <a:rPr lang="ja-JP" altLang="en-US" sz="2400" b="1" dirty="0">
                <a:solidFill>
                  <a:sysClr val="windowText" lastClr="000000"/>
                </a:solidFill>
                <a:latin typeface="ＭＳ Ｐゴシック" panose="020B0600070205080204" pitchFamily="50" charset="-128"/>
                <a:ea typeface="ＭＳ Ｐゴシック" panose="020B0600070205080204" pitchFamily="50" charset="-128"/>
              </a:rPr>
              <a:t>　</a:t>
            </a:r>
            <a:r>
              <a:rPr kumimoji="1" lang="ja-JP" altLang="en-US" sz="2400" b="1" dirty="0">
                <a:solidFill>
                  <a:sysClr val="windowText" lastClr="000000"/>
                </a:solidFill>
                <a:latin typeface="ＭＳ Ｐゴシック" panose="020B0600070205080204" pitchFamily="50" charset="-128"/>
                <a:ea typeface="ＭＳ Ｐゴシック" panose="020B0600070205080204" pitchFamily="50" charset="-128"/>
              </a:rPr>
              <a:t>「あぁ、そうなんだ」のポイント</a:t>
            </a:r>
            <a:endParaRPr kumimoji="1" lang="en-US" altLang="ja-JP" sz="2400" b="1"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2400" b="1" dirty="0">
              <a:solidFill>
                <a:sysClr val="windowText" lastClr="000000"/>
              </a:solidFill>
              <a:latin typeface="ＭＳ Ｐゴシック" panose="020B0600070205080204" pitchFamily="50" charset="-128"/>
              <a:ea typeface="ＭＳ Ｐゴシック" panose="020B0600070205080204" pitchFamily="50" charset="-128"/>
            </a:endParaRPr>
          </a:p>
          <a:p>
            <a:pPr algn="just"/>
            <a:r>
              <a:rPr lang="ja-JP" altLang="en-US" sz="2400" b="1" dirty="0">
                <a:solidFill>
                  <a:sysClr val="windowText" lastClr="000000"/>
                </a:solidFill>
                <a:latin typeface="ＭＳ Ｐゴシック" panose="020B0600070205080204" pitchFamily="50" charset="-128"/>
                <a:ea typeface="ＭＳ Ｐゴシック" panose="020B0600070205080204" pitchFamily="50" charset="-128"/>
              </a:rPr>
              <a:t>　 労働組合法上の使用者とは「使用者」又は「その利益の代表者」など、</a:t>
            </a:r>
            <a:r>
              <a:rPr lang="ja-JP" altLang="en-US" sz="2400" b="1" u="sng" dirty="0">
                <a:solidFill>
                  <a:sysClr val="windowText" lastClr="000000"/>
                </a:solidFill>
                <a:latin typeface="ＭＳ Ｐゴシック" panose="020B0600070205080204" pitchFamily="50" charset="-128"/>
                <a:ea typeface="ＭＳ Ｐゴシック" panose="020B0600070205080204" pitchFamily="50" charset="-128"/>
              </a:rPr>
              <a:t>専ら労働組合の存在を通して理解されまる。</a:t>
            </a:r>
            <a:r>
              <a:rPr lang="ja-JP" altLang="en-US" sz="2400" b="1" dirty="0">
                <a:solidFill>
                  <a:sysClr val="windowText" lastClr="000000"/>
                </a:solidFill>
                <a:latin typeface="ＭＳ Ｐゴシック" panose="020B0600070205080204" pitchFamily="50" charset="-128"/>
                <a:ea typeface="ＭＳ Ｐゴシック" panose="020B0600070205080204" pitchFamily="50" charset="-128"/>
              </a:rPr>
              <a:t>いきおい、労使の力関係を前提として判断することになります。なお、「使用者の利益を代表する者」は、非組合員として取り扱われます。</a:t>
            </a:r>
            <a:endParaRPr lang="en-US" altLang="ja-JP" sz="2400" b="1" dirty="0">
              <a:solidFill>
                <a:sysClr val="windowText" lastClr="000000"/>
              </a:solidFill>
              <a:latin typeface="ＭＳ Ｐゴシック" panose="020B0600070205080204" pitchFamily="50" charset="-128"/>
              <a:ea typeface="ＭＳ Ｐゴシック" panose="020B0600070205080204" pitchFamily="50" charset="-128"/>
            </a:endParaRPr>
          </a:p>
          <a:p>
            <a:pPr algn="just"/>
            <a:endParaRPr lang="en-US" altLang="ja-JP" sz="2400" b="1" dirty="0">
              <a:solidFill>
                <a:sysClr val="windowText" lastClr="000000"/>
              </a:solidFill>
              <a:latin typeface="ＭＳ Ｐゴシック" panose="020B0600070205080204" pitchFamily="50" charset="-128"/>
              <a:ea typeface="ＭＳ Ｐゴシック" panose="020B0600070205080204" pitchFamily="50" charset="-128"/>
            </a:endParaRPr>
          </a:p>
          <a:p>
            <a:pPr algn="just"/>
            <a:r>
              <a:rPr lang="ja-JP" altLang="en-US" sz="2400" b="1" dirty="0">
                <a:solidFill>
                  <a:sysClr val="windowText" lastClr="000000"/>
                </a:solidFill>
                <a:latin typeface="ＭＳ Ｐゴシック" panose="020B0600070205080204" pitchFamily="50" charset="-128"/>
                <a:ea typeface="ＭＳ Ｐゴシック" panose="020B0600070205080204" pitchFamily="50" charset="-128"/>
              </a:rPr>
              <a:t>　労働基準法の労働者の取上げ方は、組合の存在に無関係に広く法違反の責任者として使用者を理解しています。</a:t>
            </a:r>
            <a:endParaRPr lang="en-US" altLang="ja-JP" dirty="0">
              <a:latin typeface="ＭＳ Ｐ明朝" pitchFamily="18" charset="-128"/>
              <a:ea typeface="ＭＳ Ｐ明朝" pitchFamily="18" charset="-128"/>
            </a:endParaRPr>
          </a:p>
          <a:p>
            <a:pPr algn="just"/>
            <a:endParaRPr lang="en-US" altLang="ja-JP" dirty="0">
              <a:latin typeface="ＭＳ Ｐ明朝" pitchFamily="18" charset="-128"/>
              <a:ea typeface="ＭＳ Ｐ明朝" pitchFamily="18" charset="-128"/>
              <a:cs typeface="ＭＳ Ｐゴシック" pitchFamily="50" charset="-128"/>
            </a:endParaRPr>
          </a:p>
          <a:p>
            <a:pPr algn="ctr"/>
            <a:endParaRPr kumimoji="1" lang="ja-JP" altLang="en-US" dirty="0"/>
          </a:p>
        </p:txBody>
      </p:sp>
      <p:sp>
        <p:nvSpPr>
          <p:cNvPr id="7" name="正方形/長方形 6"/>
          <p:cNvSpPr/>
          <p:nvPr/>
        </p:nvSpPr>
        <p:spPr>
          <a:xfrm>
            <a:off x="133004" y="1443540"/>
            <a:ext cx="3391592" cy="8094524"/>
          </a:xfrm>
          <a:prstGeom prst="rect">
            <a:avLst/>
          </a:prstGeom>
          <a:solidFill>
            <a:schemeClr val="bg1"/>
          </a:solidFill>
        </p:spPr>
        <p:txBody>
          <a:bodyPr wrap="square">
            <a:spAutoFit/>
          </a:bodyPr>
          <a:lstStyle/>
          <a:p>
            <a:pPr algn="just"/>
            <a:r>
              <a:rPr kumimoji="1" lang="ja-JP" altLang="en-US" sz="2400" b="1" dirty="0">
                <a:latin typeface="ＭＳ Ｐゴシック" panose="020B0600070205080204" pitchFamily="50" charset="-128"/>
                <a:ea typeface="ＭＳ Ｐゴシック" panose="020B0600070205080204" pitchFamily="50" charset="-128"/>
              </a:rPr>
              <a:t>　労働者</a:t>
            </a:r>
            <a:r>
              <a:rPr kumimoji="1" lang="en-US" altLang="ja-JP" sz="2400" b="1" dirty="0">
                <a:latin typeface="ＭＳ Ｐゴシック" panose="020B0600070205080204" pitchFamily="50" charset="-128"/>
                <a:ea typeface="ＭＳ Ｐゴシック" panose="020B0600070205080204" pitchFamily="50" charset="-128"/>
              </a:rPr>
              <a:t>or</a:t>
            </a:r>
            <a:r>
              <a:rPr kumimoji="1" lang="ja-JP" altLang="en-US" sz="2400" b="1" dirty="0">
                <a:latin typeface="ＭＳ Ｐゴシック" panose="020B0600070205080204" pitchFamily="50" charset="-128"/>
                <a:ea typeface="ＭＳ Ｐゴシック" panose="020B0600070205080204" pitchFamily="50" charset="-128"/>
              </a:rPr>
              <a:t>「</a:t>
            </a:r>
            <a:r>
              <a:rPr kumimoji="1" lang="en-US" altLang="ja-JP" sz="2400" b="1" dirty="0">
                <a:latin typeface="ＭＳ Ｐゴシック" panose="020B0600070205080204" pitchFamily="50" charset="-128"/>
                <a:ea typeface="ＭＳ Ｐゴシック" panose="020B0600070205080204" pitchFamily="50" charset="-128"/>
              </a:rPr>
              <a:t>1</a:t>
            </a:r>
            <a:r>
              <a:rPr kumimoji="1" lang="ja-JP" altLang="en-US" sz="2400" b="1" dirty="0">
                <a:latin typeface="ＭＳ Ｐゴシック" panose="020B0600070205080204" pitchFamily="50" charset="-128"/>
                <a:ea typeface="ＭＳ Ｐゴシック" panose="020B0600070205080204" pitchFamily="50" charset="-128"/>
              </a:rPr>
              <a:t>人親方」</a:t>
            </a:r>
            <a:endParaRPr kumimoji="1" lang="en-US" altLang="ja-JP" sz="2400" b="1" dirty="0">
              <a:latin typeface="ＭＳ Ｐゴシック" panose="020B0600070205080204" pitchFamily="50" charset="-128"/>
              <a:ea typeface="ＭＳ Ｐゴシック" panose="020B0600070205080204" pitchFamily="50" charset="-128"/>
            </a:endParaRPr>
          </a:p>
          <a:p>
            <a:pPr algn="just"/>
            <a:endParaRPr lang="en-US" altLang="ja-JP" sz="2000" b="1" dirty="0">
              <a:latin typeface="ＭＳ Ｐゴシック" panose="020B0600070205080204" pitchFamily="50" charset="-128"/>
              <a:ea typeface="ＭＳ Ｐゴシック" panose="020B0600070205080204" pitchFamily="50" charset="-128"/>
            </a:endParaRPr>
          </a:p>
          <a:p>
            <a:pPr algn="just"/>
            <a:r>
              <a:rPr lang="ja-JP" altLang="en-US" sz="2000" b="1"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ＩＮＡＸメンテナンスで働く「カスタマーエンジニア（ＣＥ）」は、「業務委託契約」をにより、１人親方として働かされていました。</a:t>
            </a:r>
            <a:endParaRPr lang="en-US" altLang="ja-JP" sz="2000" dirty="0">
              <a:latin typeface="ＭＳ Ｐゴシック" panose="020B0600070205080204" pitchFamily="50" charset="-128"/>
              <a:ea typeface="ＭＳ Ｐゴシック" panose="020B0600070205080204" pitchFamily="50" charset="-128"/>
            </a:endParaRPr>
          </a:p>
          <a:p>
            <a:pPr algn="just"/>
            <a:r>
              <a:rPr lang="ja-JP" altLang="en-US" sz="2000" dirty="0">
                <a:latin typeface="ＭＳ Ｐゴシック" panose="020B0600070205080204" pitchFamily="50" charset="-128"/>
                <a:ea typeface="ＭＳ Ｐゴシック" panose="020B0600070205080204" pitchFamily="50" charset="-128"/>
              </a:rPr>
              <a:t>　</a:t>
            </a:r>
            <a:endParaRPr lang="en-US" altLang="ja-JP" sz="2000" dirty="0">
              <a:latin typeface="ＭＳ Ｐゴシック" panose="020B0600070205080204" pitchFamily="50" charset="-128"/>
              <a:ea typeface="ＭＳ Ｐゴシック" panose="020B0600070205080204" pitchFamily="50" charset="-128"/>
            </a:endParaRPr>
          </a:p>
          <a:p>
            <a:pPr algn="just"/>
            <a:r>
              <a:rPr lang="ja-JP" altLang="en-US" sz="2000" dirty="0">
                <a:latin typeface="ＭＳ Ｐゴシック" panose="020B0600070205080204" pitchFamily="50" charset="-128"/>
                <a:ea typeface="ＭＳ Ｐゴシック" panose="020B0600070205080204" pitchFamily="50" charset="-128"/>
              </a:rPr>
              <a:t>　建交労が団体交渉を申し入れると、契約を理由に労働者ではないと交渉を拒否。</a:t>
            </a:r>
            <a:endParaRPr lang="en-US" altLang="ja-JP" sz="2000" dirty="0">
              <a:latin typeface="ＭＳ Ｐゴシック" panose="020B0600070205080204" pitchFamily="50" charset="-128"/>
              <a:ea typeface="ＭＳ Ｐゴシック" panose="020B0600070205080204" pitchFamily="50" charset="-128"/>
            </a:endParaRPr>
          </a:p>
          <a:p>
            <a:pPr algn="just"/>
            <a:endParaRPr lang="en-US" altLang="ja-JP" sz="2000" dirty="0">
              <a:latin typeface="ＭＳ Ｐゴシック" panose="020B0600070205080204" pitchFamily="50" charset="-128"/>
              <a:ea typeface="ＭＳ Ｐゴシック" panose="020B0600070205080204" pitchFamily="50" charset="-128"/>
            </a:endParaRPr>
          </a:p>
          <a:p>
            <a:pPr algn="just"/>
            <a:r>
              <a:rPr lang="ja-JP" altLang="en-US" sz="2000" dirty="0">
                <a:latin typeface="ＭＳ Ｐゴシック" panose="020B0600070205080204" pitchFamily="50" charset="-128"/>
                <a:ea typeface="ＭＳ Ｐゴシック" panose="020B0600070205080204" pitchFamily="50" charset="-128"/>
              </a:rPr>
              <a:t>・大阪府労働委員会は 〇</a:t>
            </a:r>
            <a:endParaRPr lang="en-US" altLang="ja-JP" sz="2000" dirty="0">
              <a:latin typeface="ＭＳ Ｐゴシック" panose="020B0600070205080204" pitchFamily="50" charset="-128"/>
              <a:ea typeface="ＭＳ Ｐゴシック" panose="020B0600070205080204" pitchFamily="50" charset="-128"/>
            </a:endParaRPr>
          </a:p>
          <a:p>
            <a:pPr algn="just"/>
            <a:r>
              <a:rPr lang="ja-JP" altLang="en-US" sz="2000" dirty="0">
                <a:latin typeface="ＭＳ Ｐゴシック" panose="020B0600070205080204" pitchFamily="50" charset="-128"/>
                <a:ea typeface="ＭＳ Ｐゴシック" panose="020B0600070205080204" pitchFamily="50" charset="-128"/>
              </a:rPr>
              <a:t>・東京地裁は</a:t>
            </a:r>
            <a:r>
              <a:rPr lang="en-US" altLang="ja-JP" sz="2000" dirty="0">
                <a:latin typeface="ＭＳ Ｐゴシック" panose="020B0600070205080204" pitchFamily="50" charset="-128"/>
                <a:ea typeface="ＭＳ Ｐゴシック" panose="020B0600070205080204" pitchFamily="50" charset="-128"/>
              </a:rPr>
              <a:t>08</a:t>
            </a:r>
            <a:r>
              <a:rPr lang="ja-JP" altLang="en-US" sz="2000" dirty="0">
                <a:latin typeface="ＭＳ Ｐゴシック" panose="020B0600070205080204" pitchFamily="50" charset="-128"/>
                <a:ea typeface="ＭＳ Ｐゴシック" panose="020B0600070205080204" pitchFamily="50" charset="-128"/>
              </a:rPr>
              <a:t>年も 〇</a:t>
            </a:r>
            <a:endParaRPr lang="en-US" altLang="ja-JP" sz="2000" dirty="0">
              <a:latin typeface="ＭＳ Ｐゴシック" panose="020B0600070205080204" pitchFamily="50" charset="-128"/>
              <a:ea typeface="ＭＳ Ｐゴシック" panose="020B0600070205080204" pitchFamily="50" charset="-128"/>
            </a:endParaRPr>
          </a:p>
          <a:p>
            <a:pPr algn="just"/>
            <a:r>
              <a:rPr lang="ja-JP" altLang="en-US" sz="2000" dirty="0">
                <a:latin typeface="ＭＳ Ｐゴシック" panose="020B0600070205080204" pitchFamily="50" charset="-128"/>
                <a:ea typeface="ＭＳ Ｐゴシック" panose="020B0600070205080204" pitchFamily="50" charset="-128"/>
              </a:rPr>
              <a:t>・東京高裁が逆転で </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 </a:t>
            </a:r>
            <a:endParaRPr lang="en-US" altLang="ja-JP" sz="2000" b="1" dirty="0">
              <a:latin typeface="ＭＳ Ｐゴシック" panose="020B0600070205080204" pitchFamily="50" charset="-128"/>
              <a:ea typeface="ＭＳ Ｐゴシック" panose="020B0600070205080204" pitchFamily="50" charset="-128"/>
            </a:endParaRPr>
          </a:p>
          <a:p>
            <a:pPr algn="just"/>
            <a:endParaRPr kumimoji="1" lang="en-US" altLang="ja-JP" sz="2000" b="1" dirty="0">
              <a:latin typeface="ＭＳ Ｐゴシック" panose="020B0600070205080204" pitchFamily="50" charset="-128"/>
              <a:ea typeface="ＭＳ Ｐゴシック" panose="020B0600070205080204" pitchFamily="50" charset="-128"/>
            </a:endParaRPr>
          </a:p>
          <a:p>
            <a:pPr algn="just"/>
            <a:r>
              <a:rPr kumimoji="1" lang="ja-JP" altLang="en-US" sz="2000" b="1" dirty="0">
                <a:latin typeface="ＭＳ Ｐゴシック" panose="020B0600070205080204" pitchFamily="50" charset="-128"/>
                <a:ea typeface="ＭＳ Ｐゴシック" panose="020B0600070205080204" pitchFamily="50" charset="-128"/>
              </a:rPr>
              <a:t>　金字塔－</a:t>
            </a:r>
            <a:r>
              <a:rPr lang="ja-JP" altLang="en-US" sz="2000" b="1" dirty="0">
                <a:latin typeface="ＭＳ Ｐゴシック" panose="020B0600070205080204" pitchFamily="50" charset="-128"/>
                <a:ea typeface="ＭＳ Ｐゴシック" panose="020B0600070205080204" pitchFamily="50" charset="-128"/>
              </a:rPr>
              <a:t>最高裁判決</a:t>
            </a:r>
            <a:endParaRPr lang="en-US" altLang="ja-JP" sz="2000" b="1" dirty="0">
              <a:latin typeface="ＭＳ Ｐゴシック" panose="020B0600070205080204" pitchFamily="50" charset="-128"/>
              <a:ea typeface="ＭＳ Ｐゴシック" panose="020B0600070205080204" pitchFamily="50" charset="-128"/>
            </a:endParaRPr>
          </a:p>
          <a:p>
            <a:pPr algn="just"/>
            <a:endParaRPr lang="en-US" altLang="ja-JP" sz="2000" b="1" dirty="0">
              <a:latin typeface="ＭＳ Ｐゴシック" panose="020B0600070205080204" pitchFamily="50" charset="-128"/>
              <a:ea typeface="ＭＳ Ｐゴシック" panose="020B0600070205080204" pitchFamily="50" charset="-128"/>
            </a:endParaRPr>
          </a:p>
          <a:p>
            <a:pPr algn="just"/>
            <a:r>
              <a:rPr lang="ja-JP" altLang="en-US" sz="2000" dirty="0">
                <a:latin typeface="ＭＳ Ｐゴシック" panose="020B0600070205080204" pitchFamily="50" charset="-128"/>
                <a:ea typeface="ＭＳ Ｐゴシック" panose="020B0600070205080204" pitchFamily="50" charset="-128"/>
              </a:rPr>
              <a:t>・最高裁は</a:t>
            </a:r>
            <a:r>
              <a:rPr lang="en-US" altLang="ja-JP" sz="2000" dirty="0">
                <a:latin typeface="ＭＳ Ｐゴシック" panose="020B0600070205080204" pitchFamily="50" charset="-128"/>
                <a:ea typeface="ＭＳ Ｐゴシック" panose="020B0600070205080204" pitchFamily="50" charset="-128"/>
              </a:rPr>
              <a:t>2011</a:t>
            </a:r>
            <a:r>
              <a:rPr lang="ja-JP" altLang="en-US" sz="2000" dirty="0">
                <a:latin typeface="ＭＳ Ｐゴシック" panose="020B0600070205080204" pitchFamily="50" charset="-128"/>
                <a:ea typeface="ＭＳ Ｐゴシック" panose="020B0600070205080204" pitchFamily="50" charset="-128"/>
              </a:rPr>
              <a:t>年</a:t>
            </a:r>
            <a:r>
              <a:rPr lang="en-US" altLang="ja-JP" sz="2000" dirty="0">
                <a:latin typeface="ＭＳ Ｐゴシック" panose="020B0600070205080204" pitchFamily="50" charset="-128"/>
                <a:ea typeface="ＭＳ Ｐゴシック" panose="020B0600070205080204" pitchFamily="50" charset="-128"/>
              </a:rPr>
              <a:t>4</a:t>
            </a:r>
            <a:r>
              <a:rPr lang="ja-JP" altLang="en-US" sz="2000" dirty="0">
                <a:latin typeface="ＭＳ Ｐゴシック" panose="020B0600070205080204" pitchFamily="50" charset="-128"/>
                <a:ea typeface="ＭＳ Ｐゴシック" panose="020B0600070205080204" pitchFamily="50" charset="-128"/>
              </a:rPr>
              <a:t>月</a:t>
            </a:r>
            <a:r>
              <a:rPr lang="en-US" altLang="ja-JP" sz="2000" dirty="0">
                <a:latin typeface="ＭＳ Ｐゴシック" panose="020B0600070205080204" pitchFamily="50" charset="-128"/>
                <a:ea typeface="ＭＳ Ｐゴシック" panose="020B0600070205080204" pitchFamily="50" charset="-128"/>
              </a:rPr>
              <a:t>12</a:t>
            </a:r>
            <a:r>
              <a:rPr lang="ja-JP" altLang="en-US" sz="2000" dirty="0">
                <a:latin typeface="ＭＳ Ｐゴシック" panose="020B0600070205080204" pitchFamily="50" charset="-128"/>
                <a:ea typeface="ＭＳ Ｐゴシック" panose="020B0600070205080204" pitchFamily="50" charset="-128"/>
              </a:rPr>
              <a:t>日、「労働者に当たる」との判断を示し、会社の対応を不当労働行為とする判決を言い渡しました。</a:t>
            </a:r>
            <a:r>
              <a:rPr lang="ja-JP" altLang="en-US" dirty="0">
                <a:latin typeface="ＭＳ Ｐ明朝" pitchFamily="18" charset="-128"/>
                <a:ea typeface="ＭＳ Ｐ明朝" pitchFamily="18" charset="-128"/>
              </a:rPr>
              <a:t>　　</a:t>
            </a:r>
            <a:endParaRPr lang="en-US" altLang="ja-JP" dirty="0">
              <a:latin typeface="ＭＳ Ｐ明朝" pitchFamily="18" charset="-128"/>
              <a:ea typeface="ＭＳ Ｐ明朝" pitchFamily="18" charset="-128"/>
            </a:endParaRPr>
          </a:p>
          <a:p>
            <a:pPr algn="just"/>
            <a:r>
              <a:rPr lang="ja-JP" altLang="en-US" dirty="0">
                <a:latin typeface="ＭＳ Ｐ明朝" pitchFamily="18" charset="-128"/>
                <a:ea typeface="ＭＳ Ｐ明朝" pitchFamily="18" charset="-128"/>
              </a:rPr>
              <a:t>　</a:t>
            </a:r>
            <a:endParaRPr lang="en-US" altLang="ja-JP" dirty="0">
              <a:latin typeface="ＭＳ Ｐ明朝" pitchFamily="18" charset="-128"/>
              <a:ea typeface="ＭＳ Ｐ明朝" pitchFamily="18" charset="-128"/>
            </a:endParaRPr>
          </a:p>
          <a:p>
            <a:pPr algn="just"/>
            <a:endParaRPr lang="en-US" altLang="ja-JP" dirty="0">
              <a:latin typeface="ＭＳ Ｐ明朝" pitchFamily="18" charset="-128"/>
              <a:ea typeface="ＭＳ Ｐ明朝" pitchFamily="18" charset="-128"/>
            </a:endParaRPr>
          </a:p>
        </p:txBody>
      </p:sp>
      <p:sp>
        <p:nvSpPr>
          <p:cNvPr id="8" name="正方形/長方形 7"/>
          <p:cNvSpPr/>
          <p:nvPr/>
        </p:nvSpPr>
        <p:spPr>
          <a:xfrm>
            <a:off x="3931978" y="6751183"/>
            <a:ext cx="8840556" cy="2477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2400" b="1" dirty="0">
                <a:solidFill>
                  <a:sysClr val="windowText" lastClr="000000"/>
                </a:solidFill>
                <a:latin typeface="ＭＳ Ｐゴシック" panose="020B0600070205080204" pitchFamily="50" charset="-128"/>
                <a:ea typeface="ＭＳ Ｐゴシック" panose="020B0600070205080204" pitchFamily="50" charset="-128"/>
              </a:rPr>
              <a:t>　なお、労働基準法（第</a:t>
            </a:r>
            <a:r>
              <a:rPr kumimoji="1" lang="en-US" altLang="ja-JP" sz="2400" b="1" dirty="0">
                <a:solidFill>
                  <a:sysClr val="windowText" lastClr="000000"/>
                </a:solidFill>
                <a:latin typeface="ＭＳ Ｐゴシック" panose="020B0600070205080204" pitchFamily="50" charset="-128"/>
                <a:ea typeface="ＭＳ Ｐゴシック" panose="020B0600070205080204" pitchFamily="50" charset="-128"/>
              </a:rPr>
              <a:t>9</a:t>
            </a:r>
            <a:r>
              <a:rPr kumimoji="1" lang="ja-JP" altLang="en-US" sz="2400" b="1" dirty="0">
                <a:solidFill>
                  <a:sysClr val="windowText" lastClr="000000"/>
                </a:solidFill>
                <a:latin typeface="ＭＳ Ｐゴシック" panose="020B0600070205080204" pitchFamily="50" charset="-128"/>
                <a:ea typeface="ＭＳ Ｐゴシック" panose="020B0600070205080204" pitchFamily="50" charset="-128"/>
              </a:rPr>
              <a:t>条）と労働組合法（第</a:t>
            </a:r>
            <a:r>
              <a:rPr kumimoji="1" lang="en-US" altLang="ja-JP" sz="2400" b="1" dirty="0">
                <a:solidFill>
                  <a:sysClr val="windowText" lastClr="000000"/>
                </a:solidFill>
                <a:latin typeface="ＭＳ Ｐゴシック" panose="020B0600070205080204" pitchFamily="50" charset="-128"/>
                <a:ea typeface="ＭＳ Ｐゴシック" panose="020B0600070205080204" pitchFamily="50" charset="-128"/>
              </a:rPr>
              <a:t>3</a:t>
            </a:r>
            <a:r>
              <a:rPr kumimoji="1" lang="ja-JP" altLang="en-US" sz="2400" b="1" dirty="0">
                <a:solidFill>
                  <a:sysClr val="windowText" lastClr="000000"/>
                </a:solidFill>
                <a:latin typeface="ＭＳ Ｐゴシック" panose="020B0600070205080204" pitchFamily="50" charset="-128"/>
                <a:ea typeface="ＭＳ Ｐゴシック" panose="020B0600070205080204" pitchFamily="50" charset="-128"/>
              </a:rPr>
              <a:t>条）では労働者のとらえ方が少し違います。すなわち、労働組合法では「</a:t>
            </a:r>
            <a:r>
              <a:rPr lang="ja-JP" altLang="en-US" sz="2400" b="1" dirty="0">
                <a:solidFill>
                  <a:sysClr val="windowText" lastClr="000000"/>
                </a:solidFill>
                <a:latin typeface="ＭＳ Ｐゴシック" panose="020B0600070205080204" pitchFamily="50" charset="-128"/>
                <a:ea typeface="ＭＳ Ｐゴシック" panose="020B0600070205080204" pitchFamily="50" charset="-128"/>
              </a:rPr>
              <a:t>労働者とは、職業の種類を問わず、賃金、給料その他これに準ずる収入によって生活する者をいう」とし広くとらえます。賃金生活者ならば、現に事業所に使用されていない失業者も労働者です。</a:t>
            </a:r>
            <a:endParaRPr lang="en-US" altLang="ja-JP" sz="2400" b="1" dirty="0">
              <a:solidFill>
                <a:sysClr val="windowText" lastClr="000000"/>
              </a:solidFill>
              <a:latin typeface="ＭＳ Ｐゴシック" panose="020B0600070205080204" pitchFamily="50" charset="-128"/>
              <a:ea typeface="ＭＳ Ｐゴシック" panose="020B0600070205080204" pitchFamily="50" charset="-128"/>
            </a:endParaRPr>
          </a:p>
          <a:p>
            <a:pPr algn="just"/>
            <a:endParaRPr kumimoji="1" lang="en-US" altLang="ja-JP" dirty="0"/>
          </a:p>
          <a:p>
            <a:pPr algn="ctr"/>
            <a:endParaRPr kumimoji="1" lang="ja-JP" altLang="en-US" dirty="0"/>
          </a:p>
        </p:txBody>
      </p:sp>
    </p:spTree>
    <p:extLst>
      <p:ext uri="{BB962C8B-B14F-4D97-AF65-F5344CB8AC3E}">
        <p14:creationId xmlns:p14="http://schemas.microsoft.com/office/powerpoint/2010/main" val="3311776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 y="1463040"/>
            <a:ext cx="3374967" cy="6783185"/>
          </a:xfrm>
          <a:solidFill>
            <a:schemeClr val="bg1"/>
          </a:solidFill>
        </p:spPr>
        <p:txBody>
          <a:bodyPr>
            <a:normAutofit/>
          </a:bodyPr>
          <a:lstStyle/>
          <a:p>
            <a:r>
              <a:rPr lang="ja-JP" altLang="en-US" sz="2700" b="1" dirty="0">
                <a:solidFill>
                  <a:schemeClr val="tx1"/>
                </a:solidFill>
                <a:latin typeface="ＭＳ Ｐゴシック" panose="020B0600070205080204" pitchFamily="50" charset="-128"/>
                <a:ea typeface="ＭＳ Ｐゴシック" panose="020B0600070205080204" pitchFamily="50" charset="-128"/>
              </a:rPr>
              <a:t>「配分金」は賃金ではない　</a:t>
            </a:r>
            <a:r>
              <a:rPr lang="ja-JP" altLang="en-US" sz="2000" b="1"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厚労省の詭弁－</a:t>
            </a:r>
            <a:br>
              <a:rPr lang="en-US" altLang="ja-JP" sz="2700" b="1" dirty="0">
                <a:solidFill>
                  <a:schemeClr val="tx1"/>
                </a:solidFill>
                <a:latin typeface="ＭＳ Ｐゴシック" panose="020B0600070205080204" pitchFamily="50" charset="-128"/>
                <a:ea typeface="ＭＳ Ｐゴシック" panose="020B0600070205080204" pitchFamily="50" charset="-128"/>
              </a:rPr>
            </a:br>
            <a:br>
              <a:rPr lang="en-US" altLang="ja-JP" sz="2700" b="1"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rgbClr val="FF0000"/>
                </a:solidFill>
                <a:latin typeface="ＭＳ Ｐゴシック" panose="020B0600070205080204" pitchFamily="50" charset="-128"/>
                <a:ea typeface="ＭＳ Ｐゴシック" panose="020B0600070205080204" pitchFamily="50" charset="-128"/>
                <a:sym typeface="Wingdings"/>
              </a:rPr>
              <a:t>〇</a:t>
            </a:r>
            <a:r>
              <a:rPr lang="ja-JP" altLang="en-US" sz="2200" dirty="0">
                <a:solidFill>
                  <a:schemeClr val="tx1"/>
                </a:solidFill>
                <a:latin typeface="ＭＳ Ｐゴシック" panose="020B0600070205080204" pitchFamily="50" charset="-128"/>
                <a:ea typeface="ＭＳ Ｐゴシック" panose="020B0600070205080204" pitchFamily="50" charset="-128"/>
              </a:rPr>
              <a:t>シルバーは使用者ではない。雇用契約ではなく、請負、委任契約であり、労働法は適用されない。</a:t>
            </a:r>
            <a:br>
              <a:rPr lang="en-US" altLang="ja-JP" sz="2200" dirty="0">
                <a:solidFill>
                  <a:schemeClr val="tx1"/>
                </a:solidFill>
                <a:latin typeface="ＭＳ Ｐゴシック" panose="020B0600070205080204" pitchFamily="50" charset="-128"/>
                <a:ea typeface="ＭＳ Ｐゴシック" panose="020B0600070205080204" pitchFamily="50" charset="-128"/>
              </a:rPr>
            </a:br>
            <a:br>
              <a:rPr lang="en-US"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rgbClr val="FF0000"/>
                </a:solidFill>
                <a:latin typeface="ＭＳ Ｐゴシック" panose="020B0600070205080204" pitchFamily="50" charset="-128"/>
                <a:ea typeface="ＭＳ Ｐゴシック" panose="020B0600070205080204" pitchFamily="50" charset="-128"/>
              </a:rPr>
              <a:t>〇</a:t>
            </a:r>
            <a:r>
              <a:rPr lang="ja-JP" altLang="en-US" sz="2200" dirty="0">
                <a:solidFill>
                  <a:schemeClr val="tx1"/>
                </a:solidFill>
                <a:latin typeface="ＭＳ Ｐゴシック" panose="020B0600070205080204" pitchFamily="50" charset="-128"/>
                <a:ea typeface="ＭＳ Ｐゴシック" panose="020B0600070205080204" pitchFamily="50" charset="-128"/>
              </a:rPr>
              <a:t>ケガをしても労災保険が適用されない。</a:t>
            </a:r>
            <a:br>
              <a:rPr lang="en-US" altLang="ja-JP" sz="2200" dirty="0">
                <a:solidFill>
                  <a:schemeClr val="tx1"/>
                </a:solidFill>
                <a:latin typeface="ＭＳ Ｐゴシック" panose="020B0600070205080204" pitchFamily="50" charset="-128"/>
                <a:ea typeface="ＭＳ Ｐゴシック" panose="020B0600070205080204" pitchFamily="50" charset="-128"/>
              </a:rPr>
            </a:br>
            <a:br>
              <a:rPr lang="en-US"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rgbClr val="FF0000"/>
                </a:solidFill>
                <a:latin typeface="ＭＳ Ｐゴシック" panose="020B0600070205080204" pitchFamily="50" charset="-128"/>
                <a:ea typeface="ＭＳ Ｐゴシック" panose="020B0600070205080204" pitchFamily="50" charset="-128"/>
                <a:sym typeface="Wingdings"/>
              </a:rPr>
              <a:t>〇</a:t>
            </a:r>
            <a:r>
              <a:rPr lang="ja-JP" altLang="en-US" sz="2200" dirty="0">
                <a:solidFill>
                  <a:schemeClr val="tx1"/>
                </a:solidFill>
                <a:latin typeface="ＭＳ Ｐゴシック" panose="020B0600070205080204" pitchFamily="50" charset="-128"/>
                <a:ea typeface="ＭＳ Ｐゴシック" panose="020B0600070205080204" pitchFamily="50" charset="-128"/>
              </a:rPr>
              <a:t>「センターの配分金は最低賃金法に拘束されるものではありませんが</a:t>
            </a:r>
            <a:r>
              <a:rPr lang="en-US" altLang="ja-JP" sz="2200" dirty="0">
                <a:solidFill>
                  <a:schemeClr val="tx1"/>
                </a:solidFill>
                <a:latin typeface="ＭＳ Ｐゴシック" panose="020B0600070205080204" pitchFamily="50" charset="-128"/>
                <a:ea typeface="ＭＳ Ｐゴシック" panose="020B0600070205080204" pitchFamily="50" charset="-128"/>
              </a:rPr>
              <a:t>‥</a:t>
            </a:r>
            <a:r>
              <a:rPr lang="ja-JP" altLang="en-US" sz="2200" dirty="0">
                <a:solidFill>
                  <a:schemeClr val="tx1"/>
                </a:solidFill>
                <a:latin typeface="ＭＳ Ｐゴシック" panose="020B0600070205080204" pitchFamily="50" charset="-128"/>
                <a:ea typeface="ＭＳ Ｐゴシック" panose="020B0600070205080204" pitchFamily="50" charset="-128"/>
              </a:rPr>
              <a:t>」「見積額が時間額で最低賃金と比較してあまり差がある場合は調整する必要がある」としている。</a:t>
            </a:r>
            <a:br>
              <a:rPr lang="en-US" altLang="ja-JP" sz="2200" dirty="0">
                <a:solidFill>
                  <a:schemeClr val="tx1"/>
                </a:solidFill>
                <a:latin typeface="ＭＳ Ｐゴシック" panose="020B0600070205080204" pitchFamily="50" charset="-128"/>
                <a:ea typeface="ＭＳ Ｐゴシック" panose="020B0600070205080204" pitchFamily="50" charset="-128"/>
              </a:rPr>
            </a:br>
            <a:r>
              <a:rPr lang="ja-JP" altLang="en-US" sz="2200" dirty="0">
                <a:solidFill>
                  <a:schemeClr val="tx1"/>
                </a:solidFill>
                <a:latin typeface="ＭＳ Ｐゴシック" panose="020B0600070205080204" pitchFamily="50" charset="-128"/>
                <a:ea typeface="ＭＳ Ｐゴシック" panose="020B0600070205080204" pitchFamily="50" charset="-128"/>
              </a:rPr>
              <a:t>　　　　　　</a:t>
            </a:r>
            <a:r>
              <a:rPr lang="en-US" altLang="ja-JP" sz="2200" dirty="0">
                <a:solidFill>
                  <a:schemeClr val="tx1"/>
                </a:solidFill>
                <a:latin typeface="ＭＳ Ｐゴシック" panose="020B0600070205080204" pitchFamily="50" charset="-128"/>
                <a:ea typeface="ＭＳ Ｐゴシック" panose="020B0600070205080204" pitchFamily="50" charset="-128"/>
              </a:rPr>
              <a:t>(</a:t>
            </a:r>
            <a:r>
              <a:rPr lang="ja-JP" altLang="en-US" sz="2200" dirty="0">
                <a:solidFill>
                  <a:schemeClr val="tx1"/>
                </a:solidFill>
                <a:latin typeface="ＭＳ Ｐゴシック" panose="020B0600070205080204" pitchFamily="50" charset="-128"/>
                <a:ea typeface="ＭＳ Ｐゴシック" panose="020B0600070205080204" pitchFamily="50" charset="-128"/>
              </a:rPr>
              <a:t>「全シ協」の見解）</a:t>
            </a:r>
            <a:endParaRPr kumimoji="1" lang="ja-JP" altLang="en-US" sz="2200" dirty="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8" name="正方形/長方形 7"/>
          <p:cNvSpPr/>
          <p:nvPr/>
        </p:nvSpPr>
        <p:spPr>
          <a:xfrm>
            <a:off x="3823855" y="1113906"/>
            <a:ext cx="8994370" cy="1729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11</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賃金）この法律で賃金とは、賃金、給料、手当、賞与その他名称の如何を問わず、労働の対償として使用者が労働者に支払うすべてのものをいう。</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3823855" y="2842954"/>
            <a:ext cx="8994370" cy="5536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ＭＳ Ｐゴシック" panose="020B0600070205080204" pitchFamily="50" charset="-128"/>
                <a:ea typeface="ＭＳ Ｐゴシック" panose="020B0600070205080204" pitchFamily="50" charset="-128"/>
              </a:rPr>
              <a:t>   「あぁ、そうなんだ」のポイント</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rgbClr val="FF0000"/>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労働基準法では、いわゆる「賃金とは何か」という経済学的な定義</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はありません。搾取の問題、剰余価値の問題は別にしっかりと学</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習しなければなりません。</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rgbClr val="FF0000"/>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労働基準法は、賃金の本質の分析ではなく、むしろその言葉の定</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義付け及び賃金の範囲を決定する役割を持った抽象的表現に終</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わっている。そして、賃金であるためには、①労働の対象、②使用</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者によって支払われるものとしています。</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rgbClr val="FF0000"/>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賃金と認められるもの。すなわち、通勤費以外は税金の対象です。</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　一種の恩恵－退職金、結婚祝い金、死亡弔慰金、災害見舞金</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家族手当、別居手当、子女教育手当、通勤手当代、昼食料補</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助・居残、早出弁当料。</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06070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6" name="正方形/長方形 5"/>
          <p:cNvSpPr/>
          <p:nvPr/>
        </p:nvSpPr>
        <p:spPr>
          <a:xfrm>
            <a:off x="282632" y="3009207"/>
            <a:ext cx="12502343" cy="6217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endParaRPr lang="en-US" altLang="ja-JP" dirty="0">
              <a:solidFill>
                <a:schemeClr val="tx1"/>
              </a:solidFill>
              <a:latin typeface="+mj-ea"/>
              <a:cs typeface="ＭＳ Ｐゴシック" pitchFamily="50" charset="-128"/>
            </a:endParaRPr>
          </a:p>
          <a:p>
            <a:pPr marL="228600" lvl="0" indent="-228600" eaLnBrk="0" fontAlgn="base" hangingPunct="0">
              <a:spcBef>
                <a:spcPct val="0"/>
              </a:spcBef>
              <a:spcAft>
                <a:spcPct val="0"/>
              </a:spcAft>
              <a:buAutoNum type="arabicPeriod"/>
            </a:pPr>
            <a:r>
              <a:rPr lang="ja-JP" altLang="en-US" dirty="0">
                <a:solidFill>
                  <a:schemeClr val="tx1"/>
                </a:solidFill>
                <a:latin typeface="+mj-ea"/>
                <a:cs typeface="ＭＳ Ｐゴシック" pitchFamily="50" charset="-128"/>
              </a:rPr>
              <a:t>賃金が、労働した日若しくは時間に</a:t>
            </a:r>
            <a:r>
              <a:rPr lang="ja-JP" altLang="en-US" dirty="0" err="1">
                <a:solidFill>
                  <a:schemeClr val="tx1"/>
                </a:solidFill>
                <a:latin typeface="+mj-ea"/>
                <a:cs typeface="ＭＳ Ｐゴシック" pitchFamily="50" charset="-128"/>
              </a:rPr>
              <a:t>よつて</a:t>
            </a:r>
            <a:r>
              <a:rPr lang="ja-JP" altLang="en-US" dirty="0">
                <a:solidFill>
                  <a:schemeClr val="tx1"/>
                </a:solidFill>
                <a:latin typeface="+mj-ea"/>
                <a:cs typeface="ＭＳ Ｐゴシック" pitchFamily="50" charset="-128"/>
              </a:rPr>
              <a:t>算定され又は出来高払制その他の請負制によつて定められた場合においては、賃金の総額をその期間中に労働した数で除した金額の</a:t>
            </a:r>
            <a:r>
              <a:rPr lang="en-US" altLang="ja-JP" dirty="0">
                <a:solidFill>
                  <a:schemeClr val="tx1"/>
                </a:solidFill>
                <a:latin typeface="+mj-ea"/>
                <a:cs typeface="ＭＳ Ｐゴシック" pitchFamily="50" charset="-128"/>
              </a:rPr>
              <a:t>100</a:t>
            </a:r>
            <a:r>
              <a:rPr lang="ja-JP" altLang="en-US" dirty="0">
                <a:solidFill>
                  <a:schemeClr val="tx1"/>
                </a:solidFill>
                <a:latin typeface="+mj-ea"/>
                <a:cs typeface="ＭＳ Ｐゴシック" pitchFamily="50" charset="-128"/>
              </a:rPr>
              <a:t>分の</a:t>
            </a:r>
            <a:r>
              <a:rPr lang="en-US" altLang="ja-JP" dirty="0">
                <a:solidFill>
                  <a:schemeClr val="tx1"/>
                </a:solidFill>
                <a:latin typeface="+mj-ea"/>
                <a:cs typeface="ＭＳ Ｐゴシック" pitchFamily="50" charset="-128"/>
              </a:rPr>
              <a:t>60</a:t>
            </a:r>
            <a:endParaRPr lang="en-US" altLang="ja-JP" dirty="0">
              <a:solidFill>
                <a:schemeClr val="tx1"/>
              </a:solidFill>
              <a:latin typeface="+mj-ea"/>
            </a:endParaRPr>
          </a:p>
          <a:p>
            <a:pPr lvl="0" eaLnBrk="0" fontAlgn="base" hangingPunct="0">
              <a:spcBef>
                <a:spcPct val="0"/>
              </a:spcBef>
              <a:spcAft>
                <a:spcPct val="0"/>
              </a:spcAft>
            </a:pPr>
            <a:r>
              <a:rPr lang="en-US" altLang="ja-JP" dirty="0">
                <a:solidFill>
                  <a:schemeClr val="tx1"/>
                </a:solidFill>
                <a:latin typeface="+mj-ea"/>
                <a:cs typeface="ＭＳ Ｐゴシック" pitchFamily="50" charset="-128"/>
              </a:rPr>
              <a:t>2. </a:t>
            </a:r>
            <a:r>
              <a:rPr lang="ja-JP" altLang="en-US" dirty="0">
                <a:solidFill>
                  <a:schemeClr val="tx1"/>
                </a:solidFill>
                <a:latin typeface="+mj-ea"/>
                <a:cs typeface="ＭＳ Ｐゴシック" pitchFamily="50" charset="-128"/>
              </a:rPr>
              <a:t>賃金の一部が、月、週その他一定の期間に</a:t>
            </a:r>
            <a:r>
              <a:rPr lang="ja-JP" altLang="en-US" dirty="0" err="1">
                <a:solidFill>
                  <a:schemeClr val="tx1"/>
                </a:solidFill>
                <a:latin typeface="+mj-ea"/>
                <a:cs typeface="ＭＳ Ｐゴシック" pitchFamily="50" charset="-128"/>
              </a:rPr>
              <a:t>よつて</a:t>
            </a:r>
            <a:r>
              <a:rPr lang="ja-JP" altLang="en-US" dirty="0">
                <a:solidFill>
                  <a:schemeClr val="tx1"/>
                </a:solidFill>
                <a:latin typeface="+mj-ea"/>
                <a:cs typeface="ＭＳ Ｐゴシック" pitchFamily="50" charset="-128"/>
              </a:rPr>
              <a:t>定められた場合においては、その部分の総額をその期間の総日数で</a:t>
            </a:r>
            <a:endParaRPr lang="en-US" altLang="ja-JP" dirty="0">
              <a:solidFill>
                <a:schemeClr val="tx1"/>
              </a:solidFill>
              <a:latin typeface="+mj-ea"/>
              <a:cs typeface="ＭＳ Ｐゴシック" pitchFamily="50" charset="-128"/>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除した金額と前号の金額の合算額</a:t>
            </a:r>
            <a:endParaRPr lang="ja-JP" altLang="en-US" dirty="0">
              <a:solidFill>
                <a:schemeClr val="tx1"/>
              </a:solidFill>
              <a:latin typeface="+mj-ea"/>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a:t>
            </a:r>
            <a:r>
              <a:rPr lang="en-US" altLang="ja-JP" dirty="0">
                <a:solidFill>
                  <a:schemeClr val="tx1"/>
                </a:solidFill>
                <a:latin typeface="+mj-ea"/>
                <a:cs typeface="ＭＳ Ｐゴシック" pitchFamily="50" charset="-128"/>
              </a:rPr>
              <a:t>2</a:t>
            </a:r>
            <a:r>
              <a:rPr lang="ja-JP" altLang="en-US" dirty="0">
                <a:solidFill>
                  <a:schemeClr val="tx1"/>
                </a:solidFill>
                <a:latin typeface="+mj-ea"/>
                <a:cs typeface="ＭＳ Ｐゴシック" pitchFamily="50" charset="-128"/>
              </a:rPr>
              <a:t>　前項の期間は、賃金締切日がある場合においては、直前の賃金締切日から起算する。</a:t>
            </a:r>
            <a:endParaRPr lang="ja-JP" altLang="en-US" dirty="0">
              <a:solidFill>
                <a:schemeClr val="tx1"/>
              </a:solidFill>
              <a:latin typeface="+mj-ea"/>
            </a:endParaRPr>
          </a:p>
          <a:p>
            <a:pPr lvl="0" eaLnBrk="0" fontAlgn="base" hangingPunct="0">
              <a:spcBef>
                <a:spcPct val="0"/>
              </a:spcBef>
              <a:spcAft>
                <a:spcPct val="0"/>
              </a:spcAft>
            </a:pPr>
            <a:r>
              <a:rPr lang="en-US" altLang="ja-JP" dirty="0">
                <a:solidFill>
                  <a:schemeClr val="tx1"/>
                </a:solidFill>
                <a:latin typeface="+mj-ea"/>
                <a:cs typeface="ＭＳ Ｐゴシック" pitchFamily="50" charset="-128"/>
              </a:rPr>
              <a:t>3. </a:t>
            </a:r>
            <a:r>
              <a:rPr lang="ja-JP" altLang="en-US" dirty="0">
                <a:solidFill>
                  <a:schemeClr val="tx1"/>
                </a:solidFill>
                <a:latin typeface="+mj-ea"/>
                <a:cs typeface="ＭＳ Ｐゴシック" pitchFamily="50" charset="-128"/>
              </a:rPr>
              <a:t>前</a:t>
            </a:r>
            <a:r>
              <a:rPr lang="en-US" altLang="ja-JP" dirty="0">
                <a:solidFill>
                  <a:schemeClr val="tx1"/>
                </a:solidFill>
                <a:latin typeface="+mj-ea"/>
                <a:cs typeface="ＭＳ Ｐゴシック" pitchFamily="50" charset="-128"/>
              </a:rPr>
              <a:t>2</a:t>
            </a:r>
            <a:r>
              <a:rPr lang="ja-JP" altLang="en-US" dirty="0">
                <a:solidFill>
                  <a:schemeClr val="tx1"/>
                </a:solidFill>
                <a:latin typeface="+mj-ea"/>
                <a:cs typeface="ＭＳ Ｐゴシック" pitchFamily="50" charset="-128"/>
              </a:rPr>
              <a:t>項に規定する期間中に、次の各号の一に該当する期間がある場合においては、その日数及びその期間中の賃金は</a:t>
            </a:r>
            <a:endParaRPr lang="en-US" altLang="ja-JP" dirty="0">
              <a:solidFill>
                <a:schemeClr val="tx1"/>
              </a:solidFill>
              <a:latin typeface="+mj-ea"/>
              <a:cs typeface="ＭＳ Ｐゴシック" pitchFamily="50" charset="-128"/>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前</a:t>
            </a:r>
            <a:r>
              <a:rPr lang="en-US" altLang="ja-JP" dirty="0">
                <a:solidFill>
                  <a:schemeClr val="tx1"/>
                </a:solidFill>
                <a:latin typeface="+mj-ea"/>
                <a:cs typeface="ＭＳ Ｐゴシック" pitchFamily="50" charset="-128"/>
              </a:rPr>
              <a:t>2</a:t>
            </a:r>
            <a:r>
              <a:rPr lang="ja-JP" altLang="en-US" dirty="0">
                <a:solidFill>
                  <a:schemeClr val="tx1"/>
                </a:solidFill>
                <a:latin typeface="+mj-ea"/>
                <a:cs typeface="ＭＳ Ｐゴシック" pitchFamily="50" charset="-128"/>
              </a:rPr>
              <a:t>項の期間及び賃金の総額から控除する</a:t>
            </a:r>
            <a:endParaRPr lang="ja-JP" altLang="en-US" dirty="0">
              <a:solidFill>
                <a:schemeClr val="tx1"/>
              </a:solidFill>
              <a:latin typeface="+mj-ea"/>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a:t>
            </a:r>
            <a:r>
              <a:rPr lang="en-US" altLang="ja-JP" dirty="0">
                <a:solidFill>
                  <a:schemeClr val="tx1"/>
                </a:solidFill>
                <a:latin typeface="+mj-ea"/>
                <a:cs typeface="ＭＳ Ｐゴシック" pitchFamily="50" charset="-128"/>
              </a:rPr>
              <a:t>1</a:t>
            </a:r>
            <a:r>
              <a:rPr lang="ja-JP" altLang="en-US" dirty="0">
                <a:solidFill>
                  <a:schemeClr val="tx1"/>
                </a:solidFill>
                <a:latin typeface="+mj-ea"/>
                <a:cs typeface="ＭＳ Ｐゴシック" pitchFamily="50" charset="-128"/>
              </a:rPr>
              <a:t> 業務上負傷し、又は疾病にかかり療養のために休業した期間</a:t>
            </a:r>
            <a:endParaRPr lang="ja-JP" altLang="en-US" dirty="0">
              <a:solidFill>
                <a:schemeClr val="tx1"/>
              </a:solidFill>
              <a:latin typeface="+mj-ea"/>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a:t>
            </a:r>
            <a:r>
              <a:rPr lang="en-US" altLang="ja-JP" dirty="0">
                <a:solidFill>
                  <a:schemeClr val="tx1"/>
                </a:solidFill>
                <a:latin typeface="+mj-ea"/>
                <a:cs typeface="ＭＳ Ｐゴシック" pitchFamily="50" charset="-128"/>
              </a:rPr>
              <a:t>2</a:t>
            </a:r>
            <a:r>
              <a:rPr lang="ja-JP" altLang="en-US" dirty="0">
                <a:solidFill>
                  <a:schemeClr val="tx1"/>
                </a:solidFill>
                <a:latin typeface="+mj-ea"/>
                <a:cs typeface="ＭＳ Ｐゴシック" pitchFamily="50" charset="-128"/>
              </a:rPr>
              <a:t> 産前産後の女性が第</a:t>
            </a:r>
            <a:r>
              <a:rPr lang="en-US" altLang="ja-JP" dirty="0">
                <a:solidFill>
                  <a:schemeClr val="tx1"/>
                </a:solidFill>
                <a:latin typeface="+mj-ea"/>
                <a:cs typeface="ＭＳ Ｐゴシック" pitchFamily="50" charset="-128"/>
              </a:rPr>
              <a:t>65</a:t>
            </a:r>
            <a:r>
              <a:rPr lang="ja-JP" altLang="en-US" dirty="0">
                <a:solidFill>
                  <a:schemeClr val="tx1"/>
                </a:solidFill>
                <a:latin typeface="+mj-ea"/>
                <a:cs typeface="ＭＳ Ｐゴシック" pitchFamily="50" charset="-128"/>
              </a:rPr>
              <a:t>号の規定に</a:t>
            </a:r>
            <a:r>
              <a:rPr lang="ja-JP" altLang="en-US" dirty="0" err="1">
                <a:solidFill>
                  <a:schemeClr val="tx1"/>
                </a:solidFill>
                <a:latin typeface="+mj-ea"/>
                <a:cs typeface="ＭＳ Ｐゴシック" pitchFamily="50" charset="-128"/>
              </a:rPr>
              <a:t>よつて</a:t>
            </a:r>
            <a:r>
              <a:rPr lang="ja-JP" altLang="en-US" dirty="0">
                <a:solidFill>
                  <a:schemeClr val="tx1"/>
                </a:solidFill>
                <a:latin typeface="+mj-ea"/>
                <a:cs typeface="ＭＳ Ｐゴシック" pitchFamily="50" charset="-128"/>
              </a:rPr>
              <a:t>休業した期間</a:t>
            </a:r>
            <a:endParaRPr lang="en-US" altLang="ja-JP" dirty="0">
              <a:solidFill>
                <a:schemeClr val="tx1"/>
              </a:solidFill>
              <a:latin typeface="+mj-ea"/>
              <a:cs typeface="ＭＳ Ｐゴシック" pitchFamily="50" charset="-128"/>
            </a:endParaRPr>
          </a:p>
          <a:p>
            <a:pPr lvl="0" eaLnBrk="0" fontAlgn="base" hangingPunct="0">
              <a:spcBef>
                <a:spcPct val="0"/>
              </a:spcBef>
              <a:spcAft>
                <a:spcPct val="0"/>
              </a:spcAft>
            </a:pPr>
            <a:r>
              <a:rPr lang="ja-JP" altLang="en-US" dirty="0">
                <a:latin typeface="+mj-ea"/>
              </a:rPr>
              <a:t>  </a:t>
            </a:r>
            <a:r>
              <a:rPr lang="en-US" altLang="ja-JP" dirty="0">
                <a:solidFill>
                  <a:schemeClr val="tx1"/>
                </a:solidFill>
                <a:latin typeface="+mj-ea"/>
                <a:cs typeface="ＭＳ Ｐゴシック" pitchFamily="50" charset="-128"/>
              </a:rPr>
              <a:t>3</a:t>
            </a:r>
            <a:r>
              <a:rPr lang="ja-JP" altLang="en-US" dirty="0">
                <a:solidFill>
                  <a:schemeClr val="tx1"/>
                </a:solidFill>
                <a:latin typeface="+mj-ea"/>
                <a:cs typeface="ＭＳ Ｐゴシック" pitchFamily="50" charset="-128"/>
              </a:rPr>
              <a:t> 使用者の責めに帰すべき事由に</a:t>
            </a:r>
            <a:r>
              <a:rPr lang="ja-JP" altLang="en-US" dirty="0" err="1">
                <a:solidFill>
                  <a:schemeClr val="tx1"/>
                </a:solidFill>
                <a:latin typeface="+mj-ea"/>
                <a:cs typeface="ＭＳ Ｐゴシック" pitchFamily="50" charset="-128"/>
              </a:rPr>
              <a:t>よつて</a:t>
            </a:r>
            <a:r>
              <a:rPr lang="ja-JP" altLang="en-US" dirty="0">
                <a:solidFill>
                  <a:schemeClr val="tx1"/>
                </a:solidFill>
                <a:latin typeface="+mj-ea"/>
                <a:cs typeface="ＭＳ Ｐゴシック" pitchFamily="50" charset="-128"/>
              </a:rPr>
              <a:t>休業した期間</a:t>
            </a:r>
            <a:endParaRPr lang="ja-JP" altLang="en-US" dirty="0">
              <a:solidFill>
                <a:schemeClr val="tx1"/>
              </a:solidFill>
              <a:latin typeface="+mj-ea"/>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a:t>
            </a:r>
            <a:r>
              <a:rPr lang="en-US" altLang="ja-JP" dirty="0">
                <a:solidFill>
                  <a:schemeClr val="tx1"/>
                </a:solidFill>
                <a:latin typeface="+mj-ea"/>
                <a:cs typeface="ＭＳ Ｐゴシック" pitchFamily="50" charset="-128"/>
              </a:rPr>
              <a:t>4</a:t>
            </a:r>
            <a:r>
              <a:rPr lang="ja-JP" altLang="en-US" dirty="0">
                <a:solidFill>
                  <a:schemeClr val="tx1"/>
                </a:solidFill>
                <a:latin typeface="+mj-ea"/>
                <a:cs typeface="ＭＳ Ｐゴシック" pitchFamily="50" charset="-128"/>
              </a:rPr>
              <a:t> 育児休業、介護休業等育児又は家族介護を行う労働者の福祉に関する法律（平成</a:t>
            </a:r>
            <a:r>
              <a:rPr lang="en-US" altLang="ja-JP" dirty="0">
                <a:solidFill>
                  <a:schemeClr val="tx1"/>
                </a:solidFill>
                <a:latin typeface="+mj-ea"/>
                <a:cs typeface="ＭＳ Ｐゴシック" pitchFamily="50" charset="-128"/>
              </a:rPr>
              <a:t>3</a:t>
            </a:r>
            <a:r>
              <a:rPr lang="ja-JP" altLang="en-US" dirty="0">
                <a:solidFill>
                  <a:schemeClr val="tx1"/>
                </a:solidFill>
                <a:latin typeface="+mj-ea"/>
                <a:cs typeface="ＭＳ Ｐゴシック" pitchFamily="50" charset="-128"/>
              </a:rPr>
              <a:t>年法律第</a:t>
            </a:r>
            <a:r>
              <a:rPr lang="en-US" altLang="ja-JP" dirty="0">
                <a:solidFill>
                  <a:schemeClr val="tx1"/>
                </a:solidFill>
                <a:latin typeface="+mj-ea"/>
                <a:cs typeface="ＭＳ Ｐゴシック" pitchFamily="50" charset="-128"/>
              </a:rPr>
              <a:t>76</a:t>
            </a:r>
            <a:r>
              <a:rPr lang="ja-JP" altLang="en-US" dirty="0">
                <a:solidFill>
                  <a:schemeClr val="tx1"/>
                </a:solidFill>
                <a:latin typeface="+mj-ea"/>
                <a:cs typeface="ＭＳ Ｐゴシック" pitchFamily="50" charset="-128"/>
              </a:rPr>
              <a:t>号）第</a:t>
            </a:r>
            <a:r>
              <a:rPr lang="en-US" altLang="ja-JP" dirty="0">
                <a:solidFill>
                  <a:schemeClr val="tx1"/>
                </a:solidFill>
                <a:latin typeface="+mj-ea"/>
                <a:cs typeface="ＭＳ Ｐゴシック" pitchFamily="50" charset="-128"/>
              </a:rPr>
              <a:t>2</a:t>
            </a:r>
            <a:r>
              <a:rPr lang="ja-JP" altLang="en-US" dirty="0">
                <a:solidFill>
                  <a:schemeClr val="tx1"/>
                </a:solidFill>
                <a:latin typeface="+mj-ea"/>
                <a:cs typeface="ＭＳ Ｐゴシック" pitchFamily="50" charset="-128"/>
              </a:rPr>
              <a:t>条第</a:t>
            </a:r>
            <a:r>
              <a:rPr lang="en-US" altLang="ja-JP" dirty="0">
                <a:solidFill>
                  <a:schemeClr val="tx1"/>
                </a:solidFill>
                <a:latin typeface="+mj-ea"/>
                <a:cs typeface="ＭＳ Ｐゴシック" pitchFamily="50" charset="-128"/>
              </a:rPr>
              <a:t>1</a:t>
            </a:r>
            <a:r>
              <a:rPr lang="ja-JP" altLang="en-US" dirty="0">
                <a:solidFill>
                  <a:schemeClr val="tx1"/>
                </a:solidFill>
                <a:latin typeface="+mj-ea"/>
                <a:cs typeface="ＭＳ Ｐゴシック" pitchFamily="50" charset="-128"/>
              </a:rPr>
              <a:t>号に規定</a:t>
            </a:r>
            <a:endParaRPr lang="en-US" altLang="ja-JP" dirty="0">
              <a:solidFill>
                <a:schemeClr val="tx1"/>
              </a:solidFill>
              <a:latin typeface="+mj-ea"/>
              <a:cs typeface="ＭＳ Ｐゴシック" pitchFamily="50" charset="-128"/>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する育児休業又は同条第</a:t>
            </a:r>
            <a:r>
              <a:rPr lang="en-US" altLang="ja-JP" dirty="0">
                <a:solidFill>
                  <a:schemeClr val="tx1"/>
                </a:solidFill>
                <a:latin typeface="+mj-ea"/>
                <a:cs typeface="ＭＳ Ｐゴシック" pitchFamily="50" charset="-128"/>
              </a:rPr>
              <a:t>2</a:t>
            </a:r>
            <a:r>
              <a:rPr lang="ja-JP" altLang="en-US" dirty="0">
                <a:solidFill>
                  <a:schemeClr val="tx1"/>
                </a:solidFill>
                <a:latin typeface="+mj-ea"/>
                <a:cs typeface="ＭＳ Ｐゴシック" pitchFamily="50" charset="-128"/>
              </a:rPr>
              <a:t>号に規定する介護休業（同法第</a:t>
            </a:r>
            <a:r>
              <a:rPr lang="en-US" altLang="ja-JP" dirty="0">
                <a:solidFill>
                  <a:schemeClr val="tx1"/>
                </a:solidFill>
                <a:latin typeface="+mj-ea"/>
                <a:cs typeface="ＭＳ Ｐゴシック" pitchFamily="50" charset="-128"/>
              </a:rPr>
              <a:t>61</a:t>
            </a:r>
            <a:r>
              <a:rPr lang="ja-JP" altLang="en-US" dirty="0">
                <a:solidFill>
                  <a:schemeClr val="tx1"/>
                </a:solidFill>
                <a:latin typeface="+mj-ea"/>
                <a:cs typeface="ＭＳ Ｐゴシック" pitchFamily="50" charset="-128"/>
              </a:rPr>
              <a:t>号第</a:t>
            </a:r>
            <a:r>
              <a:rPr lang="en-US" altLang="ja-JP" dirty="0">
                <a:solidFill>
                  <a:schemeClr val="tx1"/>
                </a:solidFill>
                <a:latin typeface="+mj-ea"/>
                <a:cs typeface="ＭＳ Ｐゴシック" pitchFamily="50" charset="-128"/>
              </a:rPr>
              <a:t>3</a:t>
            </a:r>
            <a:r>
              <a:rPr lang="ja-JP" altLang="en-US" dirty="0">
                <a:solidFill>
                  <a:schemeClr val="tx1"/>
                </a:solidFill>
                <a:latin typeface="+mj-ea"/>
                <a:cs typeface="ＭＳ Ｐゴシック" pitchFamily="50" charset="-128"/>
              </a:rPr>
              <a:t>項（同条第</a:t>
            </a:r>
            <a:r>
              <a:rPr lang="en-US" altLang="ja-JP" dirty="0">
                <a:solidFill>
                  <a:schemeClr val="tx1"/>
                </a:solidFill>
                <a:latin typeface="+mj-ea"/>
                <a:cs typeface="ＭＳ Ｐゴシック" pitchFamily="50" charset="-128"/>
              </a:rPr>
              <a:t>6</a:t>
            </a:r>
            <a:r>
              <a:rPr lang="ja-JP" altLang="en-US" dirty="0">
                <a:solidFill>
                  <a:schemeClr val="tx1"/>
                </a:solidFill>
                <a:latin typeface="+mj-ea"/>
                <a:cs typeface="ＭＳ Ｐゴシック" pitchFamily="50" charset="-128"/>
              </a:rPr>
              <a:t>項及び第</a:t>
            </a:r>
            <a:r>
              <a:rPr lang="en-US" altLang="ja-JP" dirty="0">
                <a:solidFill>
                  <a:schemeClr val="tx1"/>
                </a:solidFill>
                <a:latin typeface="+mj-ea"/>
                <a:cs typeface="ＭＳ Ｐゴシック" pitchFamily="50" charset="-128"/>
              </a:rPr>
              <a:t>7</a:t>
            </a:r>
            <a:r>
              <a:rPr lang="ja-JP" altLang="en-US" dirty="0">
                <a:solidFill>
                  <a:schemeClr val="tx1"/>
                </a:solidFill>
                <a:latin typeface="+mj-ea"/>
                <a:cs typeface="ＭＳ Ｐゴシック" pitchFamily="50" charset="-128"/>
              </a:rPr>
              <a:t>項において準用する場合を</a:t>
            </a:r>
            <a:endParaRPr lang="en-US" altLang="ja-JP" dirty="0">
              <a:solidFill>
                <a:schemeClr val="tx1"/>
              </a:solidFill>
              <a:latin typeface="+mj-ea"/>
              <a:cs typeface="ＭＳ Ｐゴシック" pitchFamily="50" charset="-128"/>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含む。）に規定する介護をするための休業を含む。第</a:t>
            </a:r>
            <a:r>
              <a:rPr lang="en-US" altLang="ja-JP" dirty="0">
                <a:solidFill>
                  <a:schemeClr val="tx1"/>
                </a:solidFill>
                <a:latin typeface="+mj-ea"/>
                <a:cs typeface="ＭＳ Ｐゴシック" pitchFamily="50" charset="-128"/>
              </a:rPr>
              <a:t>39</a:t>
            </a:r>
            <a:r>
              <a:rPr lang="ja-JP" altLang="en-US" dirty="0">
                <a:solidFill>
                  <a:schemeClr val="tx1"/>
                </a:solidFill>
                <a:latin typeface="+mj-ea"/>
                <a:cs typeface="ＭＳ Ｐゴシック" pitchFamily="50" charset="-128"/>
              </a:rPr>
              <a:t>条第</a:t>
            </a:r>
            <a:r>
              <a:rPr lang="en-US" altLang="ja-JP" dirty="0">
                <a:solidFill>
                  <a:schemeClr val="tx1"/>
                </a:solidFill>
                <a:latin typeface="+mj-ea"/>
                <a:cs typeface="ＭＳ Ｐゴシック" pitchFamily="50" charset="-128"/>
              </a:rPr>
              <a:t>8</a:t>
            </a:r>
            <a:r>
              <a:rPr lang="ja-JP" altLang="en-US" dirty="0">
                <a:solidFill>
                  <a:schemeClr val="tx1"/>
                </a:solidFill>
                <a:latin typeface="+mj-ea"/>
                <a:cs typeface="ＭＳ Ｐゴシック" pitchFamily="50" charset="-128"/>
              </a:rPr>
              <a:t>項において同じ。）をした期間</a:t>
            </a:r>
            <a:endParaRPr lang="ja-JP" altLang="en-US" dirty="0">
              <a:solidFill>
                <a:schemeClr val="tx1"/>
              </a:solidFill>
              <a:latin typeface="+mj-ea"/>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a:t>
            </a:r>
            <a:r>
              <a:rPr lang="en-US" altLang="ja-JP" dirty="0">
                <a:solidFill>
                  <a:schemeClr val="tx1"/>
                </a:solidFill>
                <a:latin typeface="+mj-ea"/>
                <a:cs typeface="ＭＳ Ｐゴシック" pitchFamily="50" charset="-128"/>
              </a:rPr>
              <a:t>5</a:t>
            </a:r>
            <a:r>
              <a:rPr lang="ja-JP" altLang="en-US" dirty="0">
                <a:solidFill>
                  <a:schemeClr val="tx1"/>
                </a:solidFill>
                <a:latin typeface="+mj-ea"/>
                <a:cs typeface="ＭＳ Ｐゴシック" pitchFamily="50" charset="-128"/>
              </a:rPr>
              <a:t> 試みの使用期間</a:t>
            </a:r>
            <a:endParaRPr lang="en-US" altLang="ja-JP" dirty="0">
              <a:solidFill>
                <a:schemeClr val="tx1"/>
              </a:solidFill>
              <a:latin typeface="+mj-ea"/>
            </a:endParaRPr>
          </a:p>
          <a:p>
            <a:pPr eaLnBrk="0" fontAlgn="base" hangingPunct="0">
              <a:spcBef>
                <a:spcPct val="0"/>
              </a:spcBef>
              <a:spcAft>
                <a:spcPct val="0"/>
              </a:spcAft>
            </a:pPr>
            <a:r>
              <a:rPr lang="en-US" altLang="ja-JP" dirty="0">
                <a:solidFill>
                  <a:schemeClr val="tx1"/>
                </a:solidFill>
                <a:latin typeface="+mj-ea"/>
                <a:cs typeface="ＭＳ Ｐゴシック" pitchFamily="50" charset="-128"/>
              </a:rPr>
              <a:t>4.</a:t>
            </a:r>
            <a:r>
              <a:rPr lang="ja-JP" altLang="en-US" dirty="0">
                <a:solidFill>
                  <a:schemeClr val="tx1"/>
                </a:solidFill>
                <a:latin typeface="+mj-ea"/>
                <a:cs typeface="ＭＳ Ｐゴシック" pitchFamily="50" charset="-128"/>
              </a:rPr>
              <a:t> 第</a:t>
            </a:r>
            <a:r>
              <a:rPr lang="en-US" altLang="ja-JP" dirty="0">
                <a:solidFill>
                  <a:schemeClr val="tx1"/>
                </a:solidFill>
                <a:latin typeface="+mj-ea"/>
                <a:cs typeface="ＭＳ Ｐゴシック" pitchFamily="50" charset="-128"/>
              </a:rPr>
              <a:t>1</a:t>
            </a:r>
            <a:r>
              <a:rPr lang="ja-JP" altLang="en-US" dirty="0">
                <a:solidFill>
                  <a:schemeClr val="tx1"/>
                </a:solidFill>
                <a:latin typeface="+mj-ea"/>
                <a:cs typeface="ＭＳ Ｐゴシック" pitchFamily="50" charset="-128"/>
              </a:rPr>
              <a:t>項の賃金の総額には、臨時に支払われた賃金及び</a:t>
            </a:r>
            <a:r>
              <a:rPr lang="en-US" altLang="ja-JP" dirty="0">
                <a:solidFill>
                  <a:schemeClr val="tx1"/>
                </a:solidFill>
                <a:latin typeface="+mj-ea"/>
                <a:cs typeface="ＭＳ Ｐゴシック" pitchFamily="50" charset="-128"/>
              </a:rPr>
              <a:t>3</a:t>
            </a:r>
            <a:r>
              <a:rPr lang="ja-JP" altLang="en-US" dirty="0">
                <a:solidFill>
                  <a:schemeClr val="tx1"/>
                </a:solidFill>
                <a:latin typeface="+mj-ea"/>
                <a:cs typeface="ＭＳ Ｐゴシック" pitchFamily="50" charset="-128"/>
              </a:rPr>
              <a:t>箇月を超える期間ごとに支払われる賃金並びに通貨以外のもの　　</a:t>
            </a:r>
            <a:endParaRPr lang="en-US" altLang="ja-JP" dirty="0">
              <a:solidFill>
                <a:schemeClr val="tx1"/>
              </a:solidFill>
              <a:latin typeface="+mj-ea"/>
              <a:cs typeface="ＭＳ Ｐゴシック" pitchFamily="50" charset="-128"/>
            </a:endParaRPr>
          </a:p>
          <a:p>
            <a:pPr eaLnBrk="0" fontAlgn="base" hangingPunct="0">
              <a:spcBef>
                <a:spcPct val="0"/>
              </a:spcBef>
              <a:spcAft>
                <a:spcPct val="0"/>
              </a:spcAft>
            </a:pPr>
            <a:r>
              <a:rPr lang="ja-JP" altLang="en-US" dirty="0">
                <a:solidFill>
                  <a:schemeClr val="tx1"/>
                </a:solidFill>
                <a:latin typeface="+mj-ea"/>
                <a:cs typeface="ＭＳ Ｐゴシック" pitchFamily="50" charset="-128"/>
              </a:rPr>
              <a:t>　で支払われた賃金で一定の範囲に属しないものは算入しない。</a:t>
            </a:r>
            <a:endParaRPr lang="en-US" altLang="ja-JP" dirty="0">
              <a:solidFill>
                <a:schemeClr val="tx1"/>
              </a:solidFill>
              <a:latin typeface="+mj-ea"/>
            </a:endParaRPr>
          </a:p>
          <a:p>
            <a:pPr lvl="0" eaLnBrk="0" fontAlgn="base" hangingPunct="0">
              <a:spcBef>
                <a:spcPct val="0"/>
              </a:spcBef>
              <a:spcAft>
                <a:spcPct val="0"/>
              </a:spcAft>
            </a:pPr>
            <a:r>
              <a:rPr lang="en-US" altLang="ja-JP" dirty="0">
                <a:solidFill>
                  <a:schemeClr val="tx1"/>
                </a:solidFill>
                <a:latin typeface="+mj-ea"/>
                <a:cs typeface="ＭＳ Ｐゴシック" pitchFamily="50" charset="-128"/>
              </a:rPr>
              <a:t>5. </a:t>
            </a:r>
            <a:r>
              <a:rPr lang="ja-JP" altLang="en-US" dirty="0">
                <a:solidFill>
                  <a:schemeClr val="tx1"/>
                </a:solidFill>
                <a:latin typeface="+mj-ea"/>
                <a:cs typeface="ＭＳ Ｐゴシック" pitchFamily="50" charset="-128"/>
              </a:rPr>
              <a:t>賃金が通貨以外のもので支払われる場合、第</a:t>
            </a:r>
            <a:r>
              <a:rPr lang="en-US" altLang="ja-JP" dirty="0">
                <a:solidFill>
                  <a:schemeClr val="tx1"/>
                </a:solidFill>
                <a:latin typeface="+mj-ea"/>
                <a:cs typeface="ＭＳ Ｐゴシック" pitchFamily="50" charset="-128"/>
              </a:rPr>
              <a:t>1</a:t>
            </a:r>
            <a:r>
              <a:rPr lang="ja-JP" altLang="en-US" dirty="0">
                <a:solidFill>
                  <a:schemeClr val="tx1"/>
                </a:solidFill>
                <a:latin typeface="+mj-ea"/>
                <a:cs typeface="ＭＳ Ｐゴシック" pitchFamily="50" charset="-128"/>
              </a:rPr>
              <a:t>項の賃金の総額に算入すべきものの範囲及び評価に関し必要な事項は</a:t>
            </a:r>
            <a:endParaRPr lang="en-US" altLang="ja-JP" dirty="0">
              <a:solidFill>
                <a:schemeClr val="tx1"/>
              </a:solidFill>
              <a:latin typeface="+mj-ea"/>
              <a:cs typeface="ＭＳ Ｐゴシック" pitchFamily="50" charset="-128"/>
            </a:endParaRPr>
          </a:p>
          <a:p>
            <a:pPr lvl="0" eaLnBrk="0" fontAlgn="base" hangingPunct="0">
              <a:spcBef>
                <a:spcPct val="0"/>
              </a:spcBef>
              <a:spcAft>
                <a:spcPct val="0"/>
              </a:spcAft>
            </a:pPr>
            <a:r>
              <a:rPr lang="ja-JP" altLang="en-US" dirty="0">
                <a:solidFill>
                  <a:schemeClr val="tx1"/>
                </a:solidFill>
                <a:latin typeface="+mj-ea"/>
                <a:cs typeface="ＭＳ Ｐゴシック" pitchFamily="50" charset="-128"/>
              </a:rPr>
              <a:t>　 厚生労働省令で定める。</a:t>
            </a:r>
            <a:endParaRPr lang="en-US" altLang="ja-JP" dirty="0">
              <a:solidFill>
                <a:schemeClr val="tx1"/>
              </a:solidFill>
              <a:latin typeface="+mj-ea"/>
              <a:cs typeface="ＭＳ Ｐゴシック" pitchFamily="50" charset="-128"/>
            </a:endParaRPr>
          </a:p>
          <a:p>
            <a:pPr lvl="0" eaLnBrk="0" fontAlgn="base" hangingPunct="0">
              <a:spcBef>
                <a:spcPct val="0"/>
              </a:spcBef>
              <a:spcAft>
                <a:spcPct val="0"/>
              </a:spcAft>
            </a:pPr>
            <a:r>
              <a:rPr lang="en-US" altLang="ja-JP" dirty="0">
                <a:solidFill>
                  <a:schemeClr val="tx1"/>
                </a:solidFill>
                <a:latin typeface="+mj-ea"/>
                <a:cs typeface="ＭＳ Ｐゴシック" pitchFamily="50" charset="-128"/>
              </a:rPr>
              <a:t>6.</a:t>
            </a:r>
            <a:r>
              <a:rPr lang="ja-JP" altLang="en-US" dirty="0">
                <a:solidFill>
                  <a:schemeClr val="tx1"/>
                </a:solidFill>
                <a:latin typeface="+mj-ea"/>
                <a:cs typeface="ＭＳ Ｐゴシック" pitchFamily="50" charset="-128"/>
              </a:rPr>
              <a:t> 雇入後</a:t>
            </a:r>
            <a:r>
              <a:rPr lang="en-US" altLang="ja-JP" dirty="0">
                <a:solidFill>
                  <a:schemeClr val="tx1"/>
                </a:solidFill>
                <a:latin typeface="+mj-ea"/>
                <a:cs typeface="ＭＳ Ｐゴシック" pitchFamily="50" charset="-128"/>
              </a:rPr>
              <a:t>3</a:t>
            </a:r>
            <a:r>
              <a:rPr lang="ja-JP" altLang="en-US" dirty="0">
                <a:solidFill>
                  <a:schemeClr val="tx1"/>
                </a:solidFill>
                <a:latin typeface="+mj-ea"/>
                <a:cs typeface="ＭＳ Ｐゴシック" pitchFamily="50" charset="-128"/>
              </a:rPr>
              <a:t>箇月に満たない者については、第</a:t>
            </a:r>
            <a:r>
              <a:rPr lang="en-US" altLang="ja-JP" dirty="0">
                <a:solidFill>
                  <a:schemeClr val="tx1"/>
                </a:solidFill>
                <a:latin typeface="+mj-ea"/>
                <a:cs typeface="ＭＳ Ｐゴシック" pitchFamily="50" charset="-128"/>
              </a:rPr>
              <a:t>1</a:t>
            </a:r>
            <a:r>
              <a:rPr lang="ja-JP" altLang="en-US" dirty="0">
                <a:solidFill>
                  <a:schemeClr val="tx1"/>
                </a:solidFill>
                <a:latin typeface="+mj-ea"/>
                <a:cs typeface="ＭＳ Ｐゴシック" pitchFamily="50" charset="-128"/>
              </a:rPr>
              <a:t>項の期間は、雇入後の期間とする。</a:t>
            </a:r>
            <a:endParaRPr lang="en-US" altLang="ja-JP" dirty="0">
              <a:solidFill>
                <a:schemeClr val="tx1"/>
              </a:solidFill>
              <a:latin typeface="+mj-ea"/>
              <a:cs typeface="ＭＳ Ｐゴシック" pitchFamily="50" charset="-128"/>
            </a:endParaRPr>
          </a:p>
          <a:p>
            <a:pPr lvl="0" eaLnBrk="0" fontAlgn="base" hangingPunct="0">
              <a:spcBef>
                <a:spcPct val="0"/>
              </a:spcBef>
              <a:spcAft>
                <a:spcPct val="0"/>
              </a:spcAft>
            </a:pPr>
            <a:r>
              <a:rPr lang="en-US" altLang="ja-JP" dirty="0">
                <a:solidFill>
                  <a:schemeClr val="tx1"/>
                </a:solidFill>
                <a:latin typeface="+mj-ea"/>
                <a:cs typeface="ＭＳ Ｐゴシック" pitchFamily="50" charset="-128"/>
              </a:rPr>
              <a:t>7.</a:t>
            </a:r>
            <a:r>
              <a:rPr lang="ja-JP" altLang="en-US" dirty="0">
                <a:solidFill>
                  <a:schemeClr val="tx1"/>
                </a:solidFill>
                <a:latin typeface="+mj-ea"/>
                <a:cs typeface="ＭＳ Ｐゴシック" pitchFamily="50" charset="-128"/>
              </a:rPr>
              <a:t> 日日雇い入れられる者についてはその従事する事業又は職業について厚生労働大臣の定める金額を平均賃金とする。</a:t>
            </a:r>
            <a:endParaRPr lang="en-US" altLang="ja-JP" dirty="0">
              <a:solidFill>
                <a:schemeClr val="tx1"/>
              </a:solidFill>
              <a:latin typeface="+mj-ea"/>
              <a:cs typeface="ＭＳ Ｐゴシック" pitchFamily="50" charset="-128"/>
            </a:endParaRPr>
          </a:p>
          <a:p>
            <a:pPr lvl="0" eaLnBrk="0" fontAlgn="base" hangingPunct="0">
              <a:spcBef>
                <a:spcPct val="0"/>
              </a:spcBef>
              <a:spcAft>
                <a:spcPct val="0"/>
              </a:spcAft>
            </a:pPr>
            <a:r>
              <a:rPr lang="en-US" altLang="ja-JP" dirty="0">
                <a:solidFill>
                  <a:schemeClr val="tx1"/>
                </a:solidFill>
                <a:latin typeface="+mj-ea"/>
                <a:cs typeface="ＭＳ Ｐゴシック" pitchFamily="50" charset="-128"/>
              </a:rPr>
              <a:t>8.</a:t>
            </a:r>
            <a:r>
              <a:rPr lang="ja-JP" altLang="en-US" dirty="0">
                <a:solidFill>
                  <a:schemeClr val="tx1"/>
                </a:solidFill>
                <a:latin typeface="+mj-ea"/>
                <a:cs typeface="ＭＳ Ｐゴシック" pitchFamily="50" charset="-128"/>
              </a:rPr>
              <a:t> 第１項乃至第６項に</a:t>
            </a:r>
            <a:r>
              <a:rPr lang="ja-JP" altLang="en-US" dirty="0" err="1">
                <a:solidFill>
                  <a:schemeClr val="tx1"/>
                </a:solidFill>
                <a:latin typeface="+mj-ea"/>
                <a:cs typeface="ＭＳ Ｐゴシック" pitchFamily="50" charset="-128"/>
              </a:rPr>
              <a:t>よつて</a:t>
            </a:r>
            <a:r>
              <a:rPr lang="ja-JP" altLang="en-US" dirty="0">
                <a:solidFill>
                  <a:schemeClr val="tx1"/>
                </a:solidFill>
                <a:latin typeface="+mj-ea"/>
                <a:cs typeface="ＭＳ Ｐゴシック" pitchFamily="50" charset="-128"/>
              </a:rPr>
              <a:t>算定し得ない場合の平均賃金は、厚生労働大臣の定めるところによる。（次スライドへ）</a:t>
            </a:r>
            <a:endParaRPr lang="en-US" altLang="ja-JP" dirty="0">
              <a:solidFill>
                <a:schemeClr val="tx1"/>
              </a:solidFill>
              <a:latin typeface="+mj-ea"/>
              <a:cs typeface="ＭＳ Ｐゴシック" pitchFamily="50" charset="-128"/>
            </a:endParaRPr>
          </a:p>
        </p:txBody>
      </p:sp>
      <p:sp>
        <p:nvSpPr>
          <p:cNvPr id="4" name="正方形/長方形 3"/>
          <p:cNvSpPr/>
          <p:nvPr/>
        </p:nvSpPr>
        <p:spPr>
          <a:xfrm>
            <a:off x="282633" y="964276"/>
            <a:ext cx="12502342" cy="2161309"/>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endPar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fontAlgn="base">
              <a:spcBef>
                <a:spcPct val="0"/>
              </a:spcBef>
              <a:spcAft>
                <a:spcPct val="0"/>
              </a:spcAft>
            </a:pP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12</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条（平均賃金）　この法律で平均賃金とは、これを算定すべき事由の発生した日以前３箇月間にその労働者に対し支払われた賃金の総額を、その期間の総日数で除した金額をいう。ただし、その金額は、次の各号の一によって計算した金額を下つてはならない。</a:t>
            </a:r>
            <a:endPar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fontAlgn="base">
              <a:spcBef>
                <a:spcPct val="0"/>
              </a:spcBef>
              <a:spcAft>
                <a:spcPct val="0"/>
              </a:spcAft>
            </a:pPr>
            <a:endPar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045223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p>
            <a:r>
              <a:rPr kumimoji="1" lang="ja-JP" altLang="en-US" dirty="0"/>
              <a:t>平均賃金表</a:t>
            </a:r>
          </a:p>
        </p:txBody>
      </p:sp>
      <p:sp>
        <p:nvSpPr>
          <p:cNvPr id="3" name="コンテンツ プレースホルダー 2"/>
          <p:cNvSpPr>
            <a:spLocks noGrp="1"/>
          </p:cNvSpPr>
          <p:nvPr>
            <p:ph idx="1"/>
          </p:nvPr>
        </p:nvSpPr>
        <p:spPr/>
        <p:txBody>
          <a:bodyPr/>
          <a:lstStyle/>
          <a:p>
            <a:r>
              <a:rPr kumimoji="1" lang="ja-JP" altLang="en-US" dirty="0"/>
              <a:t>計算方程式</a:t>
            </a:r>
          </a:p>
        </p:txBody>
      </p:sp>
    </p:spTree>
    <p:extLst>
      <p:ext uri="{BB962C8B-B14F-4D97-AF65-F5344CB8AC3E}">
        <p14:creationId xmlns:p14="http://schemas.microsoft.com/office/powerpoint/2010/main" val="3197381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p>
            <a:r>
              <a:rPr kumimoji="1" lang="ja-JP" altLang="en-US" dirty="0"/>
              <a:t>マルクスは生きている</a:t>
            </a:r>
          </a:p>
        </p:txBody>
      </p:sp>
      <p:sp>
        <p:nvSpPr>
          <p:cNvPr id="3" name="コンテンツ プレースホルダー 2"/>
          <p:cNvSpPr>
            <a:spLocks noGrp="1"/>
          </p:cNvSpPr>
          <p:nvPr>
            <p:ph idx="1"/>
          </p:nvPr>
        </p:nvSpPr>
        <p:spPr/>
        <p:txBody>
          <a:bodyPr/>
          <a:lstStyle/>
          <a:p>
            <a:r>
              <a:rPr kumimoji="1" lang="ja-JP" altLang="en-US" dirty="0"/>
              <a:t>社会科学辞典か</a:t>
            </a:r>
            <a:r>
              <a:rPr kumimoji="1" lang="ja-JP" altLang="en-US" dirty="0" err="1"/>
              <a:t>た</a:t>
            </a:r>
            <a:r>
              <a:rPr kumimoji="1" lang="ja-JP" altLang="en-US" dirty="0"/>
              <a:t>賃金の定義</a:t>
            </a:r>
            <a:endParaRPr kumimoji="1" lang="en-US" altLang="ja-JP" dirty="0"/>
          </a:p>
          <a:p>
            <a:endParaRPr lang="en-US" altLang="ja-JP" dirty="0"/>
          </a:p>
          <a:p>
            <a:r>
              <a:rPr kumimoji="1" lang="ja-JP" altLang="en-US"/>
              <a:t>医労連学習会から</a:t>
            </a:r>
          </a:p>
        </p:txBody>
      </p:sp>
    </p:spTree>
    <p:extLst>
      <p:ext uri="{BB962C8B-B14F-4D97-AF65-F5344CB8AC3E}">
        <p14:creationId xmlns:p14="http://schemas.microsoft.com/office/powerpoint/2010/main" val="3391889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2" name="正方形/長方形 1"/>
          <p:cNvSpPr/>
          <p:nvPr/>
        </p:nvSpPr>
        <p:spPr>
          <a:xfrm>
            <a:off x="3873732" y="1113905"/>
            <a:ext cx="8728363" cy="284295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endParaRPr lang="en-US" altLang="ja-JP" sz="2400" dirty="0">
              <a:solidFill>
                <a:sysClr val="windowText" lastClr="000000"/>
              </a:solidFill>
              <a:latin typeface="ＭＳ Ｐ明朝" pitchFamily="18" charset="-128"/>
              <a:ea typeface="ＭＳ Ｐ明朝" pitchFamily="18" charset="-128"/>
              <a:cs typeface="ＭＳ Ｐゴシック" pitchFamily="50" charset="-128"/>
            </a:endParaRPr>
          </a:p>
          <a:p>
            <a:pPr lvl="0" eaLnBrk="0" fontAlgn="base" hangingPunct="0">
              <a:spcBef>
                <a:spcPct val="0"/>
              </a:spcBef>
              <a:spcAft>
                <a:spcPct val="0"/>
              </a:spcAft>
            </a:pPr>
            <a:r>
              <a:rPr lang="ja-JP" altLang="en-US" sz="2400" b="1" dirty="0">
                <a:solidFill>
                  <a:sysClr val="windowText" lastClr="000000"/>
                </a:solidFill>
                <a:latin typeface="+mj-ea"/>
                <a:ea typeface="+mj-ea"/>
                <a:cs typeface="ＭＳ Ｐゴシック" panose="020B0600070205080204" pitchFamily="50" charset="-128"/>
              </a:rPr>
              <a:t>第１条（労働条件の原則）労働条件は労働者が人たるに値する生活を営むための必要を充たすべきものでなければならない。</a:t>
            </a:r>
          </a:p>
          <a:p>
            <a:pPr lvl="0" eaLnBrk="0" fontAlgn="base" hangingPunct="0">
              <a:spcBef>
                <a:spcPct val="0"/>
              </a:spcBef>
              <a:spcAft>
                <a:spcPct val="0"/>
              </a:spcAft>
            </a:pPr>
            <a:r>
              <a:rPr lang="ja-JP" altLang="en-US" sz="2400" b="1" dirty="0">
                <a:solidFill>
                  <a:sysClr val="windowText" lastClr="000000"/>
                </a:solidFill>
                <a:latin typeface="+mj-ea"/>
                <a:ea typeface="+mj-ea"/>
                <a:cs typeface="ＭＳ Ｐゴシック" panose="020B0600070205080204" pitchFamily="50" charset="-128"/>
              </a:rPr>
              <a:t>２　この法律で定める労働条件の基準は最低のものであるから、労働関係の当事者は、この基準を理由として労働条件を低下させてはならないことはもとより、その向上を図るように努めなければならない。</a:t>
            </a:r>
            <a:endParaRPr lang="en-US" altLang="ja-JP" sz="2400" b="1" dirty="0">
              <a:solidFill>
                <a:sysClr val="windowText" lastClr="000000"/>
              </a:solidFill>
              <a:latin typeface="+mj-ea"/>
              <a:ea typeface="+mj-ea"/>
              <a:cs typeface="ＭＳ Ｐゴシック" panose="020B0600070205080204" pitchFamily="50" charset="-128"/>
            </a:endParaRPr>
          </a:p>
          <a:p>
            <a:pPr lvl="0" eaLnBrk="0" fontAlgn="base" hangingPunct="0">
              <a:spcBef>
                <a:spcPct val="0"/>
              </a:spcBef>
              <a:spcAft>
                <a:spcPct val="0"/>
              </a:spcAft>
            </a:pPr>
            <a:endParaRPr lang="ja-JP" altLang="en-US" sz="2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 name="正方形/長方形 2"/>
          <p:cNvSpPr/>
          <p:nvPr/>
        </p:nvSpPr>
        <p:spPr>
          <a:xfrm>
            <a:off x="3857108" y="4106487"/>
            <a:ext cx="8728363" cy="49543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「あぁ、そうなんだ」のポイント</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fontAlgn="base">
              <a:spcBef>
                <a:spcPct val="0"/>
              </a:spcBef>
              <a:spcAft>
                <a:spcPct val="0"/>
              </a:spcAft>
            </a:pP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fontAlgn="base">
              <a:spcBef>
                <a:spcPct val="0"/>
              </a:spcBef>
              <a:spcAft>
                <a:spcPct val="0"/>
              </a:spcAft>
            </a:pPr>
            <a:r>
              <a:rPr lang="ja-JP" altLang="en-US" sz="2400"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労働</a:t>
            </a:r>
            <a:r>
              <a:rPr lang="ja-JP"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基準法</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は憲法の委任を受けて制定されました。</a:t>
            </a:r>
            <a:endParaRPr lang="ja-JP"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eaLnBrk="0" fontAlgn="base" hangingPunct="0">
              <a:spcBef>
                <a:spcPct val="0"/>
              </a:spcBef>
              <a:spcAft>
                <a:spcPct val="0"/>
              </a:spcAft>
            </a:pP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a:t>
            </a:r>
            <a:r>
              <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25</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条－すべて国民は、健康で文化的な最低限度の生活を</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eaLnBrk="0" fontAlgn="base" hangingPunct="0">
              <a:spcBef>
                <a:spcPct val="0"/>
              </a:spcBef>
              <a:spcAft>
                <a:spcPct val="0"/>
              </a:spcAft>
            </a:pP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営む権利を有する。</a:t>
            </a:r>
          </a:p>
          <a:p>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・第</a:t>
            </a:r>
            <a:r>
              <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27</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条の</a:t>
            </a:r>
            <a:r>
              <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2</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－賃金、就業時間、休息その他の勤労条件に関</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する基準は、</a:t>
            </a:r>
            <a:r>
              <a:rPr lang="ja-JP" altLang="en-US" sz="2400" b="1" u="sng"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法律でこれを定める。</a:t>
            </a:r>
            <a:endParaRPr lang="en-US" altLang="ja-JP" sz="2400" b="1" u="sng"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endParaRPr lang="en-US" altLang="ja-JP" sz="2400" b="1" u="sng"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rgbClr val="FF0000"/>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なぜ、最低を法律で決めるのか。旧労働省は労働基準法を制定</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する主旨について「労働者と使用者との間の法律関係を契約自</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由の原則に委ねることが、労働者の生存そのものを脅かすほど</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に不公正な結果をもたらす」</a:t>
            </a:r>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（改訂、労働基準法）であると明快</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です。</a:t>
            </a:r>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　             </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189780" y="1311375"/>
            <a:ext cx="3312543" cy="3476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dirty="0">
                <a:solidFill>
                  <a:schemeClr val="tx1"/>
                </a:solidFill>
                <a:latin typeface="ＭＳ Ｐゴシック" panose="020B0600070205080204" pitchFamily="50" charset="-128"/>
                <a:ea typeface="ＭＳ Ｐゴシック" panose="020B0600070205080204" pitchFamily="50" charset="-128"/>
              </a:rPr>
              <a:t>明治末</a:t>
            </a:r>
            <a:r>
              <a:rPr lang="en-US" altLang="ja-JP" dirty="0">
                <a:solidFill>
                  <a:schemeClr val="tx1"/>
                </a:solidFill>
                <a:latin typeface="ＭＳ Ｐゴシック" panose="020B0600070205080204" pitchFamily="50" charset="-128"/>
                <a:ea typeface="ＭＳ Ｐゴシック" panose="020B0600070205080204" pitchFamily="50" charset="-128"/>
              </a:rPr>
              <a:t>…</a:t>
            </a:r>
          </a:p>
          <a:p>
            <a:r>
              <a:rPr lang="ja-JP" altLang="en-US" dirty="0">
                <a:solidFill>
                  <a:schemeClr val="tx1"/>
                </a:solidFill>
                <a:latin typeface="ＭＳ Ｐゴシック" panose="020B0600070205080204" pitchFamily="50" charset="-128"/>
                <a:ea typeface="ＭＳ Ｐゴシック" panose="020B0600070205080204" pitchFamily="50" charset="-128"/>
              </a:rPr>
              <a:t>はたらけど</a:t>
            </a:r>
            <a:r>
              <a:rPr lang="ja-JP" altLang="en-US" dirty="0">
                <a:latin typeface="ＭＳ Ｐゴシック" panose="020B0600070205080204" pitchFamily="50" charset="-128"/>
                <a:ea typeface="ＭＳ Ｐゴシック" panose="020B0600070205080204" pitchFamily="50" charset="-128"/>
              </a:rPr>
              <a:t>　</a:t>
            </a:r>
            <a:r>
              <a:rPr lang="ja-JP" altLang="en-US" dirty="0">
                <a:solidFill>
                  <a:schemeClr val="tx1"/>
                </a:solidFill>
                <a:latin typeface="ＭＳ Ｐゴシック" panose="020B0600070205080204" pitchFamily="50" charset="-128"/>
                <a:ea typeface="ＭＳ Ｐゴシック" panose="020B0600070205080204" pitchFamily="50" charset="-128"/>
              </a:rPr>
              <a:t>はたらけど</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猶わが生活（くらし）楽になら</a:t>
            </a:r>
            <a:r>
              <a:rPr lang="ja-JP" altLang="en-US" dirty="0" err="1">
                <a:solidFill>
                  <a:schemeClr val="tx1"/>
                </a:solidFill>
                <a:latin typeface="ＭＳ Ｐゴシック" panose="020B0600070205080204" pitchFamily="50" charset="-128"/>
                <a:ea typeface="ＭＳ Ｐゴシック" panose="020B0600070205080204" pitchFamily="50" charset="-128"/>
              </a:rPr>
              <a:t>ざり</a:t>
            </a:r>
            <a:br>
              <a:rPr lang="ja-JP" altLang="en-US" dirty="0">
                <a:solidFill>
                  <a:schemeClr val="tx1"/>
                </a:solidFill>
                <a:latin typeface="ＭＳ Ｐゴシック" panose="020B0600070205080204" pitchFamily="50" charset="-128"/>
                <a:ea typeface="ＭＳ Ｐゴシック" panose="020B0600070205080204" pitchFamily="50" charset="-128"/>
              </a:rPr>
            </a:br>
            <a:r>
              <a:rPr lang="ja-JP" altLang="en-US" dirty="0">
                <a:solidFill>
                  <a:schemeClr val="tx1"/>
                </a:solidFill>
                <a:latin typeface="ＭＳ Ｐゴシック" panose="020B0600070205080204" pitchFamily="50" charset="-128"/>
                <a:ea typeface="ＭＳ Ｐゴシック" panose="020B0600070205080204" pitchFamily="50" charset="-128"/>
              </a:rPr>
              <a:t>ぢっと手を見る</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石川啄木</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現在</a:t>
            </a:r>
            <a:r>
              <a:rPr lang="en-US" altLang="ja-JP" dirty="0">
                <a:solidFill>
                  <a:schemeClr val="tx1"/>
                </a:solidFill>
                <a:latin typeface="ＭＳ Ｐゴシック" panose="020B0600070205080204" pitchFamily="50" charset="-128"/>
                <a:ea typeface="ＭＳ Ｐゴシック" panose="020B0600070205080204" pitchFamily="50" charset="-128"/>
              </a:rPr>
              <a:t>…</a:t>
            </a:r>
          </a:p>
          <a:p>
            <a:r>
              <a:rPr lang="ja-JP" altLang="en-US" dirty="0">
                <a:solidFill>
                  <a:schemeClr val="tx1"/>
                </a:solidFill>
                <a:latin typeface="ＭＳ Ｐゴシック" panose="020B0600070205080204" pitchFamily="50" charset="-128"/>
                <a:ea typeface="ＭＳ Ｐゴシック" panose="020B0600070205080204" pitchFamily="50" charset="-128"/>
              </a:rPr>
              <a:t>１００年後</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啄も　私も同じ　手をしてる</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読み人知らず</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189780" y="4982304"/>
            <a:ext cx="3312543" cy="15994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ysClr val="windowText" lastClr="000000"/>
                </a:solidFill>
              </a:rPr>
              <a:t>労働条件の向上を図るよう労働基準法が求めていることを肝に銘じなければなりません。</a:t>
            </a:r>
          </a:p>
        </p:txBody>
      </p:sp>
      <p:sp>
        <p:nvSpPr>
          <p:cNvPr id="6" name="正方形/長方形 5"/>
          <p:cNvSpPr/>
          <p:nvPr/>
        </p:nvSpPr>
        <p:spPr>
          <a:xfrm>
            <a:off x="189779" y="6862503"/>
            <a:ext cx="3312543" cy="11769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rPr>
              <a:t>「法律で定める」ということは、法律で変えることができるということ。</a:t>
            </a:r>
          </a:p>
        </p:txBody>
      </p:sp>
    </p:spTree>
    <p:extLst>
      <p:ext uri="{BB962C8B-B14F-4D97-AF65-F5344CB8AC3E}">
        <p14:creationId xmlns:p14="http://schemas.microsoft.com/office/powerpoint/2010/main" val="350360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17893" y="1121434"/>
            <a:ext cx="9000332" cy="2760453"/>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第２条</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労働条件の決定） </a:t>
            </a: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労働条件は、労働者と使用者が、対等の立場において決定すべきものである。</a:t>
            </a:r>
            <a:endPar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fontAlgn="base">
              <a:spcBef>
                <a:spcPct val="0"/>
              </a:spcBef>
              <a:spcAft>
                <a:spcPct val="0"/>
              </a:spcAft>
            </a:pPr>
            <a:endPar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eaLnBrk="0" fontAlgn="base" hangingPunct="0">
              <a:spcBef>
                <a:spcPct val="0"/>
              </a:spcBef>
              <a:spcAft>
                <a:spcPct val="0"/>
              </a:spcAft>
            </a:pP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２　労働者及び使用者は、労働協約、就業規則及び労働契約を遵守し、誠実に各々その義務を履行しなければならない。</a:t>
            </a:r>
            <a:endPar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 name="正方形/長方形 4"/>
          <p:cNvSpPr/>
          <p:nvPr/>
        </p:nvSpPr>
        <p:spPr>
          <a:xfrm>
            <a:off x="3817893" y="4244196"/>
            <a:ext cx="9000332" cy="44857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ＭＳ Ｐゴシック" panose="020B0600070205080204" pitchFamily="50" charset="-128"/>
                <a:ea typeface="ＭＳ Ｐゴシック" panose="020B0600070205080204" pitchFamily="50" charset="-128"/>
              </a:rPr>
              <a:t>「あぁ、そうなんだ」のポイント</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❐「決定すべき」となっているが、「決定しなければならない」となっていない。</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・使用者は契約するか、しないか選択の自由を持つ。</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・労働者は</a:t>
            </a:r>
            <a:r>
              <a:rPr lang="ja-JP" altLang="en-US" sz="2400" b="1" u="sng" dirty="0">
                <a:solidFill>
                  <a:schemeClr val="tx1"/>
                </a:solidFill>
                <a:latin typeface="ＭＳ Ｐゴシック" panose="020B0600070205080204" pitchFamily="50" charset="-128"/>
                <a:ea typeface="ＭＳ Ｐゴシック" panose="020B0600070205080204" pitchFamily="50" charset="-128"/>
              </a:rPr>
              <a:t>契約するか、飢えるか</a:t>
            </a:r>
            <a:r>
              <a:rPr lang="ja-JP" altLang="en-US" sz="2400" b="1" dirty="0">
                <a:solidFill>
                  <a:schemeClr val="tx1"/>
                </a:solidFill>
                <a:latin typeface="ＭＳ Ｐゴシック" panose="020B0600070205080204" pitchFamily="50" charset="-128"/>
                <a:ea typeface="ＭＳ Ｐゴシック" panose="020B0600070205080204" pitchFamily="50" charset="-128"/>
              </a:rPr>
              <a:t>の選択の自由にすぎない。</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「団結」の力が、労使の対等を保障するのです。</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eaLnBrk="0" hangingPunct="0"/>
            <a:r>
              <a:rPr lang="ja-JP" altLang="en-US" sz="2400" b="1" dirty="0">
                <a:solidFill>
                  <a:schemeClr val="tx1"/>
                </a:solidFill>
                <a:latin typeface="ＭＳ Ｐゴシック" panose="020B0600070205080204" pitchFamily="50" charset="-128"/>
                <a:ea typeface="ＭＳ Ｐゴシック" panose="020B0600070205080204" pitchFamily="50" charset="-128"/>
              </a:rPr>
              <a:t>❐労働組合法</a:t>
            </a:r>
            <a:r>
              <a:rPr lang="ja-JP" altLang="ja-JP" sz="2400" b="1" dirty="0">
                <a:solidFill>
                  <a:schemeClr val="tx1"/>
                </a:solidFill>
                <a:latin typeface="ＭＳ Ｐゴシック" panose="020B0600070205080204" pitchFamily="50" charset="-128"/>
                <a:ea typeface="ＭＳ Ｐゴシック" panose="020B0600070205080204" pitchFamily="50" charset="-128"/>
              </a:rPr>
              <a:t>第</a:t>
            </a:r>
            <a:r>
              <a:rPr lang="en-US" altLang="ja-JP" sz="2400" b="1" dirty="0">
                <a:solidFill>
                  <a:schemeClr val="tx1"/>
                </a:solidFill>
                <a:latin typeface="ＭＳ Ｐゴシック" panose="020B0600070205080204" pitchFamily="50" charset="-128"/>
                <a:ea typeface="ＭＳ Ｐゴシック" panose="020B0600070205080204" pitchFamily="50" charset="-128"/>
              </a:rPr>
              <a:t>14</a:t>
            </a:r>
            <a:r>
              <a:rPr lang="ja-JP" altLang="ja-JP" sz="2400" b="1" dirty="0">
                <a:solidFill>
                  <a:schemeClr val="tx1"/>
                </a:solidFill>
                <a:latin typeface="ＭＳ Ｐゴシック" panose="020B0600070205080204" pitchFamily="50" charset="-128"/>
                <a:ea typeface="ＭＳ Ｐゴシック" panose="020B0600070205080204" pitchFamily="50" charset="-128"/>
              </a:rPr>
              <a:t>条 （労働協約の効力の発生）</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eaLnBrk="0" hangingPunct="0"/>
            <a:r>
              <a:rPr lang="ja-JP" altLang="en-US" sz="2400" b="1" dirty="0">
                <a:solidFill>
                  <a:schemeClr val="tx1"/>
                </a:solidFill>
                <a:latin typeface="ＭＳ Ｐゴシック" panose="020B0600070205080204" pitchFamily="50" charset="-128"/>
                <a:ea typeface="ＭＳ Ｐゴシック" panose="020B0600070205080204" pitchFamily="50" charset="-128"/>
              </a:rPr>
              <a:t>　「</a:t>
            </a:r>
            <a:r>
              <a:rPr lang="ja-JP" altLang="ja-JP" sz="2400" b="1" dirty="0">
                <a:solidFill>
                  <a:schemeClr val="tx1"/>
                </a:solidFill>
                <a:latin typeface="ＭＳ Ｐゴシック" panose="020B0600070205080204" pitchFamily="50" charset="-128"/>
                <a:ea typeface="ＭＳ Ｐゴシック" panose="020B0600070205080204" pitchFamily="50" charset="-128"/>
              </a:rPr>
              <a:t>労働組合と使用者又はその団体との間の労働条件その他に関する労働協約は、書面に作成し両当事者が署名し、又は記名押印することによ</a:t>
            </a:r>
            <a:r>
              <a:rPr lang="ja-JP" altLang="en-US" sz="2400" b="1" dirty="0">
                <a:solidFill>
                  <a:schemeClr val="tx1"/>
                </a:solidFill>
                <a:latin typeface="ＭＳ Ｐゴシック" panose="020B0600070205080204" pitchFamily="50" charset="-128"/>
                <a:ea typeface="ＭＳ Ｐゴシック" panose="020B0600070205080204" pitchFamily="50" charset="-128"/>
              </a:rPr>
              <a:t>っ</a:t>
            </a:r>
            <a:r>
              <a:rPr lang="ja-JP" altLang="ja-JP" sz="2400" b="1" dirty="0">
                <a:solidFill>
                  <a:schemeClr val="tx1"/>
                </a:solidFill>
                <a:latin typeface="ＭＳ Ｐゴシック" panose="020B0600070205080204" pitchFamily="50" charset="-128"/>
                <a:ea typeface="ＭＳ Ｐゴシック" panose="020B0600070205080204" pitchFamily="50" charset="-128"/>
              </a:rPr>
              <a:t>てその効力を生ずる</a:t>
            </a:r>
            <a:r>
              <a:rPr lang="ja-JP" altLang="en-US" sz="2400" b="1" dirty="0">
                <a:solidFill>
                  <a:schemeClr val="tx1"/>
                </a:solidFill>
                <a:latin typeface="ＭＳ Ｐゴシック" panose="020B0600070205080204" pitchFamily="50" charset="-128"/>
                <a:ea typeface="ＭＳ Ｐゴシック" panose="020B0600070205080204" pitchFamily="50" charset="-128"/>
              </a:rPr>
              <a:t>」</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7" name="正方形/長方形 6"/>
          <p:cNvSpPr/>
          <p:nvPr/>
        </p:nvSpPr>
        <p:spPr>
          <a:xfrm>
            <a:off x="120770" y="1328468"/>
            <a:ext cx="3502324" cy="42441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r>
              <a:rPr lang="ja-JP" altLang="en-US" sz="2400" b="1" dirty="0">
                <a:solidFill>
                  <a:schemeClr val="tx1"/>
                </a:solidFill>
                <a:latin typeface="ＭＳ Ｐゴシック" panose="020B0600070205080204" pitchFamily="50" charset="-128"/>
                <a:ea typeface="ＭＳ Ｐゴシック" panose="020B0600070205080204" pitchFamily="50" charset="-128"/>
              </a:rPr>
              <a:t>備えあっても憂いあり、</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eaLnBrk="0" hangingPunct="0"/>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備えなければ何もなし</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eaLnBrk="0" hangingPunct="0"/>
            <a:endParaRPr lang="en-US" altLang="ja-JP" dirty="0">
              <a:solidFill>
                <a:schemeClr val="tx1"/>
              </a:solidFill>
              <a:latin typeface="ＭＳ Ｐ明朝" pitchFamily="18" charset="-128"/>
              <a:ea typeface="ＭＳ Ｐ明朝" pitchFamily="18" charset="-128"/>
            </a:endParaRPr>
          </a:p>
          <a:p>
            <a:pPr algn="just" eaLnBrk="0" hangingPunct="0"/>
            <a:r>
              <a:rPr lang="ja-JP" altLang="en-US" sz="2000" b="1" dirty="0">
                <a:solidFill>
                  <a:schemeClr val="tx1"/>
                </a:solidFill>
                <a:latin typeface="ＭＳ Ｐ明朝" pitchFamily="18" charset="-128"/>
                <a:ea typeface="ＭＳ Ｐ明朝" pitchFamily="18" charset="-128"/>
              </a:rPr>
              <a:t>   </a:t>
            </a:r>
            <a:r>
              <a:rPr lang="ja-JP" altLang="en-US" sz="2000" dirty="0">
                <a:solidFill>
                  <a:schemeClr val="tx1"/>
                </a:solidFill>
                <a:latin typeface="ＭＳ Ｐゴシック" panose="020B0600070205080204" pitchFamily="50" charset="-128"/>
                <a:ea typeface="ＭＳ Ｐゴシック" panose="020B0600070205080204" pitchFamily="50" charset="-128"/>
              </a:rPr>
              <a:t>中小企業は、倒産・廃業の危機にある。労働組合が存在し、会社と約束していても心配があるのに労働協約（書面、記名押印の確認</a:t>
            </a:r>
            <a:r>
              <a:rPr lang="en-US" altLang="ja-JP" sz="2000" dirty="0">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がなければ、まして労働組合がなければ、何もなく職場を去らなくてはならなくなる。　</a:t>
            </a:r>
            <a:r>
              <a:rPr lang="ja-JP" altLang="en-US" sz="2000" b="1" dirty="0">
                <a:solidFill>
                  <a:schemeClr val="tx1"/>
                </a:solidFill>
                <a:latin typeface="ＭＳ Ｐ明朝" pitchFamily="18" charset="-128"/>
                <a:ea typeface="ＭＳ Ｐ明朝" pitchFamily="18" charset="-128"/>
              </a:rPr>
              <a:t>　</a:t>
            </a:r>
            <a:endParaRPr kumimoji="1" lang="ja-JP" altLang="en-US" sz="2000" b="1" dirty="0"/>
          </a:p>
        </p:txBody>
      </p:sp>
      <p:sp>
        <p:nvSpPr>
          <p:cNvPr id="8" name="正方形/長方形 7"/>
          <p:cNvSpPr/>
          <p:nvPr/>
        </p:nvSpPr>
        <p:spPr>
          <a:xfrm>
            <a:off x="120770" y="5814204"/>
            <a:ext cx="3502324" cy="27604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ja-JP" altLang="en-US" sz="2000" dirty="0">
                <a:solidFill>
                  <a:schemeClr val="tx1"/>
                </a:solidFill>
                <a:latin typeface="ＭＳ Ｐゴシック" panose="020B0600070205080204" pitchFamily="50" charset="-128"/>
                <a:ea typeface="ＭＳ Ｐゴシック" panose="020B0600070205080204" pitchFamily="50" charset="-128"/>
              </a:rPr>
              <a:t>「労働協約」の社会的影響力は弱い。日本の労働協約の締結状況－いまや「</a:t>
            </a:r>
            <a:r>
              <a:rPr lang="en-US" altLang="ja-JP" sz="2000" dirty="0">
                <a:solidFill>
                  <a:schemeClr val="tx1"/>
                </a:solidFill>
                <a:latin typeface="ＭＳ Ｐゴシック" panose="020B0600070205080204" pitchFamily="50" charset="-128"/>
                <a:ea typeface="ＭＳ Ｐゴシック" panose="020B0600070205080204" pitchFamily="50" charset="-128"/>
              </a:rPr>
              <a:t>15</a:t>
            </a:r>
            <a:r>
              <a:rPr lang="ja-JP" altLang="en-US" sz="2000" dirty="0">
                <a:solidFill>
                  <a:schemeClr val="tx1"/>
                </a:solidFill>
                <a:latin typeface="ＭＳ Ｐゴシック" panose="020B0600070205080204" pitchFamily="50" charset="-128"/>
                <a:ea typeface="ＭＳ Ｐゴシック" panose="020B0600070205080204" pitchFamily="50" charset="-128"/>
              </a:rPr>
              <a:t>％を割っている」。団体交渉で合意した場合も協約締結をしている労働組合は</a:t>
            </a:r>
            <a:r>
              <a:rPr lang="en-US" altLang="ja-JP" sz="2000" dirty="0">
                <a:solidFill>
                  <a:schemeClr val="tx1"/>
                </a:solidFill>
                <a:latin typeface="ＭＳ Ｐゴシック" panose="020B0600070205080204" pitchFamily="50" charset="-128"/>
                <a:ea typeface="ＭＳ Ｐゴシック" panose="020B0600070205080204" pitchFamily="50" charset="-128"/>
              </a:rPr>
              <a:t>49.2</a:t>
            </a:r>
            <a:r>
              <a:rPr lang="ja-JP" altLang="en-US" sz="2000" dirty="0">
                <a:solidFill>
                  <a:schemeClr val="tx1"/>
                </a:solidFill>
                <a:latin typeface="ＭＳ Ｐゴシック" panose="020B0600070205080204" pitchFamily="50" charset="-128"/>
                <a:ea typeface="ＭＳ Ｐゴシック" panose="020B0600070205080204" pitchFamily="50" charset="-128"/>
              </a:rPr>
              <a:t>％である。（「団体交渉と労働争議に関する実態調査」</a:t>
            </a:r>
            <a:r>
              <a:rPr lang="en-US" altLang="ja-JP" sz="2000" dirty="0">
                <a:solidFill>
                  <a:schemeClr val="tx1"/>
                </a:solidFill>
                <a:latin typeface="ＭＳ Ｐゴシック" panose="020B0600070205080204" pitchFamily="50" charset="-128"/>
                <a:ea typeface="ＭＳ Ｐゴシック" panose="020B0600070205080204" pitchFamily="50" charset="-128"/>
              </a:rPr>
              <a:t>1997</a:t>
            </a:r>
            <a:r>
              <a:rPr lang="ja-JP" altLang="en-US" sz="2000" dirty="0">
                <a:solidFill>
                  <a:schemeClr val="tx1"/>
                </a:solidFill>
                <a:latin typeface="ＭＳ Ｐゴシック" panose="020B0600070205080204" pitchFamily="50" charset="-128"/>
                <a:ea typeface="ＭＳ Ｐゴシック" panose="020B0600070205080204" pitchFamily="50" charset="-128"/>
              </a:rPr>
              <a:t>年小島典明）</a:t>
            </a: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1112693" y="8799752"/>
            <a:ext cx="11705532" cy="58497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95000"/>
                    <a:lumOff val="5000"/>
                  </a:schemeClr>
                </a:solidFill>
              </a:rPr>
              <a:t>労働組合の任務は労働協約を結ぶこと。　法律←労働協約←就業規則←労働契約書</a:t>
            </a:r>
          </a:p>
        </p:txBody>
      </p:sp>
    </p:spTree>
    <p:extLst>
      <p:ext uri="{BB962C8B-B14F-4D97-AF65-F5344CB8AC3E}">
        <p14:creationId xmlns:p14="http://schemas.microsoft.com/office/powerpoint/2010/main" val="2238930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73731" y="1163782"/>
            <a:ext cx="8911244" cy="189530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ja-JP" altLang="ja-JP" sz="2800" dirty="0">
                <a:solidFill>
                  <a:schemeClr val="tx1"/>
                </a:solidFill>
                <a:latin typeface="+mj-ea"/>
                <a:ea typeface="+mj-ea"/>
                <a:cs typeface="ＭＳ Ｐゴシック" pitchFamily="50" charset="-128"/>
              </a:rPr>
              <a:t>第３条</a:t>
            </a:r>
            <a:r>
              <a:rPr lang="en-US" altLang="ja-JP" sz="2800" dirty="0">
                <a:solidFill>
                  <a:schemeClr val="tx1"/>
                </a:solidFill>
                <a:latin typeface="+mj-ea"/>
                <a:ea typeface="+mj-ea"/>
                <a:cs typeface="ＭＳ Ｐゴシック" pitchFamily="50" charset="-128"/>
              </a:rPr>
              <a:t>(</a:t>
            </a:r>
            <a:r>
              <a:rPr lang="ja-JP" altLang="en-US" sz="2800" dirty="0">
                <a:solidFill>
                  <a:schemeClr val="tx1"/>
                </a:solidFill>
                <a:latin typeface="+mj-ea"/>
                <a:ea typeface="+mj-ea"/>
                <a:cs typeface="ＭＳ Ｐゴシック" pitchFamily="50" charset="-128"/>
              </a:rPr>
              <a:t>均等待遇）</a:t>
            </a:r>
            <a:r>
              <a:rPr lang="ja-JP" altLang="ja-JP" sz="2800" dirty="0">
                <a:solidFill>
                  <a:schemeClr val="tx1"/>
                </a:solidFill>
                <a:latin typeface="+mj-ea"/>
                <a:ea typeface="+mj-ea"/>
                <a:cs typeface="ＭＳ Ｐゴシック" pitchFamily="50" charset="-128"/>
              </a:rPr>
              <a:t>使用者は、労働者の国籍、信条又は社会的身分を理由として、賃金、労働時間その他の労働条件について、差別的取扱をしてはならない。</a:t>
            </a:r>
          </a:p>
        </p:txBody>
      </p:sp>
      <p:sp>
        <p:nvSpPr>
          <p:cNvPr id="5" name="正方形/長方形 4"/>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6" name="正方形/長方形 5"/>
          <p:cNvSpPr/>
          <p:nvPr/>
        </p:nvSpPr>
        <p:spPr>
          <a:xfrm>
            <a:off x="3873731" y="3258590"/>
            <a:ext cx="8911244" cy="2153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ＭＳ Ｐゴシック" panose="020B0600070205080204" pitchFamily="50" charset="-128"/>
                <a:ea typeface="ＭＳ Ｐゴシック" panose="020B0600070205080204" pitchFamily="50" charset="-128"/>
              </a:rPr>
              <a:t>　</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「均等」は、憲法第</a:t>
            </a:r>
            <a:r>
              <a:rPr lang="en-US" altLang="ja-JP" sz="2400" dirty="0">
                <a:solidFill>
                  <a:schemeClr val="tx1"/>
                </a:solidFill>
                <a:latin typeface="ＭＳ Ｐゴシック" panose="020B0600070205080204" pitchFamily="50" charset="-128"/>
                <a:ea typeface="ＭＳ Ｐゴシック" panose="020B0600070205080204" pitchFamily="50" charset="-128"/>
              </a:rPr>
              <a:t>14</a:t>
            </a:r>
            <a:r>
              <a:rPr lang="ja-JP" altLang="en-US" sz="2400" dirty="0">
                <a:solidFill>
                  <a:schemeClr val="tx1"/>
                </a:solidFill>
                <a:latin typeface="ＭＳ Ｐゴシック" panose="020B0600070205080204" pitchFamily="50" charset="-128"/>
                <a:ea typeface="ＭＳ Ｐゴシック" panose="020B0600070205080204" pitchFamily="50" charset="-128"/>
              </a:rPr>
              <a:t>条 </a:t>
            </a:r>
            <a:r>
              <a:rPr lang="en-US" altLang="ja-JP" sz="2400" dirty="0">
                <a:solidFill>
                  <a:schemeClr val="tx1"/>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法の下の平等</a:t>
            </a:r>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の規定にもとづく規定です。他方、関係する法律は「均衡待遇」とされています。</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   均等：差がまったくなく等しいこと。</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　 均衡</a:t>
            </a:r>
            <a:r>
              <a:rPr lang="en-US" altLang="ja-JP" sz="2400" dirty="0">
                <a:solidFill>
                  <a:schemeClr val="tx1"/>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つり合いがとれた状態のこと。</a:t>
            </a:r>
            <a:r>
              <a:rPr lang="ja-JP" altLang="en-US" sz="2400" b="1" dirty="0">
                <a:solidFill>
                  <a:schemeClr val="tx1"/>
                </a:solidFill>
                <a:latin typeface="ＭＳ Ｐゴシック" panose="020B0600070205080204" pitchFamily="50" charset="-128"/>
                <a:ea typeface="ＭＳ Ｐゴシック" panose="020B0600070205080204" pitchFamily="50" charset="-128"/>
              </a:rPr>
              <a:t>　　</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a:t>
            </a:r>
            <a:endParaRPr lang="en-US" altLang="ja-JP" dirty="0">
              <a:solidFill>
                <a:schemeClr val="tx1"/>
              </a:solidFill>
              <a:latin typeface="ＭＳ Ｐ明朝" pitchFamily="18" charset="-128"/>
              <a:ea typeface="ＭＳ Ｐ明朝" pitchFamily="18" charset="-128"/>
            </a:endParaRPr>
          </a:p>
        </p:txBody>
      </p:sp>
      <p:sp>
        <p:nvSpPr>
          <p:cNvPr id="10" name="正方形/長方形 9"/>
          <p:cNvSpPr/>
          <p:nvPr/>
        </p:nvSpPr>
        <p:spPr>
          <a:xfrm>
            <a:off x="3818013" y="5611764"/>
            <a:ext cx="8761615" cy="2642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ＭＳ Ｐゴシック" panose="020B0600070205080204" pitchFamily="50" charset="-128"/>
                <a:ea typeface="ＭＳ Ｐゴシック" panose="020B0600070205080204" pitchFamily="50" charset="-128"/>
              </a:rPr>
              <a:t>・改正パート労働法第</a:t>
            </a:r>
            <a:r>
              <a:rPr lang="en-US" altLang="ja-JP" sz="2400" b="1" dirty="0">
                <a:solidFill>
                  <a:schemeClr val="tx1"/>
                </a:solidFill>
                <a:latin typeface="ＭＳ Ｐゴシック" panose="020B0600070205080204" pitchFamily="50" charset="-128"/>
                <a:ea typeface="ＭＳ Ｐゴシック" panose="020B0600070205080204" pitchFamily="50" charset="-128"/>
              </a:rPr>
              <a:t>3</a:t>
            </a:r>
            <a:r>
              <a:rPr lang="ja-JP" altLang="en-US" sz="2400" b="1" dirty="0">
                <a:solidFill>
                  <a:schemeClr val="tx1"/>
                </a:solidFill>
                <a:latin typeface="ＭＳ Ｐゴシック" panose="020B0600070205080204" pitchFamily="50" charset="-128"/>
                <a:ea typeface="ＭＳ Ｐゴシック" panose="020B0600070205080204" pitchFamily="50" charset="-128"/>
              </a:rPr>
              <a:t>条　「通常の労働者との均衡のとれた待遇</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の確保等を図り</a:t>
            </a:r>
            <a:r>
              <a:rPr lang="en-US" altLang="ja-JP" sz="2400" b="1" dirty="0">
                <a:solidFill>
                  <a:schemeClr val="tx1"/>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・労働契約法第</a:t>
            </a:r>
            <a:r>
              <a:rPr lang="en-US" altLang="ja-JP" sz="2400" b="1" dirty="0">
                <a:solidFill>
                  <a:schemeClr val="tx1"/>
                </a:solidFill>
                <a:latin typeface="ＭＳ Ｐゴシック" panose="020B0600070205080204" pitchFamily="50" charset="-128"/>
                <a:ea typeface="ＭＳ Ｐゴシック" panose="020B0600070205080204" pitchFamily="50" charset="-128"/>
              </a:rPr>
              <a:t>3</a:t>
            </a:r>
            <a:r>
              <a:rPr lang="ja-JP" altLang="en-US" sz="2400" b="1" dirty="0">
                <a:solidFill>
                  <a:schemeClr val="tx1"/>
                </a:solidFill>
                <a:latin typeface="ＭＳ Ｐゴシック" panose="020B0600070205080204" pitchFamily="50" charset="-128"/>
                <a:ea typeface="ＭＳ Ｐゴシック" panose="020B0600070205080204" pitchFamily="50" charset="-128"/>
              </a:rPr>
              <a:t>条の</a:t>
            </a:r>
            <a:r>
              <a:rPr lang="en-US" altLang="ja-JP" sz="2400" b="1" dirty="0">
                <a:solidFill>
                  <a:schemeClr val="tx1"/>
                </a:solidFill>
                <a:latin typeface="ＭＳ Ｐゴシック" panose="020B0600070205080204" pitchFamily="50" charset="-128"/>
                <a:ea typeface="ＭＳ Ｐゴシック" panose="020B0600070205080204" pitchFamily="50" charset="-128"/>
              </a:rPr>
              <a:t>2</a:t>
            </a:r>
            <a:r>
              <a:rPr lang="ja-JP" altLang="en-US" sz="2400" b="1" dirty="0">
                <a:solidFill>
                  <a:schemeClr val="tx1"/>
                </a:solidFill>
                <a:latin typeface="ＭＳ Ｐゴシック" panose="020B0600070205080204" pitchFamily="50" charset="-128"/>
                <a:ea typeface="ＭＳ Ｐゴシック" panose="020B0600070205080204" pitchFamily="50" charset="-128"/>
              </a:rPr>
              <a:t>－ 「就業の実態に応じて、均衡を考慮しつ</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つ締結し</a:t>
            </a:r>
            <a:r>
              <a:rPr lang="en-US" altLang="ja-JP" sz="2400" b="1" dirty="0">
                <a:solidFill>
                  <a:schemeClr val="tx1"/>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3200" b="1" dirty="0">
                <a:solidFill>
                  <a:srgbClr val="FF0000"/>
                </a:solidFill>
                <a:latin typeface="ＭＳ Ｐゴシック" panose="020B0600070205080204" pitchFamily="50" charset="-128"/>
                <a:ea typeface="ＭＳ Ｐゴシック" panose="020B0600070205080204" pitchFamily="50" charset="-128"/>
              </a:rPr>
              <a:t>同一賃金論文を探す</a:t>
            </a:r>
            <a:endParaRPr lang="en-US" altLang="ja-JP" sz="3200" b="1" dirty="0">
              <a:solidFill>
                <a:srgbClr val="FF0000"/>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308919" y="1408670"/>
            <a:ext cx="3163330" cy="638844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en-US" altLang="ja-JP" sz="2400" dirty="0">
                <a:solidFill>
                  <a:schemeClr val="tx1"/>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じゅ縛</a:t>
            </a:r>
            <a:r>
              <a:rPr lang="en-US" altLang="ja-JP" sz="2400" dirty="0">
                <a:solidFill>
                  <a:schemeClr val="tx1"/>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が覆う日本の現実</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dirty="0">
                <a:solidFill>
                  <a:schemeClr val="tx1"/>
                </a:solidFill>
                <a:latin typeface="ＭＳ Ｐゴシック" panose="020B0600070205080204" pitchFamily="50" charset="-128"/>
                <a:ea typeface="ＭＳ Ｐゴシック" panose="020B0600070205080204" pitchFamily="50" charset="-128"/>
              </a:rPr>
              <a:t>・「どの賃金と比較して　</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dirty="0">
                <a:solidFill>
                  <a:schemeClr val="tx1"/>
                </a:solidFill>
                <a:latin typeface="ＭＳ Ｐゴシック" panose="020B0600070205080204" pitchFamily="50" charset="-128"/>
                <a:ea typeface="ＭＳ Ｐゴシック" panose="020B0600070205080204" pitchFamily="50" charset="-128"/>
              </a:rPr>
              <a:t> の均等なのか」が不明</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です。</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dirty="0">
                <a:solidFill>
                  <a:schemeClr val="tx1"/>
                </a:solidFill>
                <a:latin typeface="ＭＳ Ｐゴシック" panose="020B0600070205080204" pitchFamily="50" charset="-128"/>
                <a:ea typeface="ＭＳ Ｐゴシック" panose="020B0600070205080204" pitchFamily="50" charset="-128"/>
              </a:rPr>
              <a:t>・格差の根底には 「給</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料」 （残業ありの世間 </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相場）と「時給」（勤続 </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や経験が反映しない）</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の </a:t>
            </a:r>
            <a:r>
              <a:rPr lang="en-US" altLang="ja-JP" sz="2400" dirty="0">
                <a:solidFill>
                  <a:schemeClr val="tx1"/>
                </a:solidFill>
                <a:latin typeface="ＭＳ Ｐゴシック" panose="020B0600070205080204" pitchFamily="50" charset="-128"/>
                <a:ea typeface="ＭＳ Ｐゴシック" panose="020B0600070205080204" pitchFamily="50" charset="-128"/>
              </a:rPr>
              <a:t>2</a:t>
            </a:r>
            <a:r>
              <a:rPr lang="ja-JP" altLang="en-US" sz="2400" dirty="0">
                <a:solidFill>
                  <a:schemeClr val="tx1"/>
                </a:solidFill>
                <a:latin typeface="ＭＳ Ｐゴシック" panose="020B0600070205080204" pitchFamily="50" charset="-128"/>
                <a:ea typeface="ＭＳ Ｐゴシック" panose="020B0600070205080204" pitchFamily="50" charset="-128"/>
              </a:rPr>
              <a:t>極構造がありま</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す。</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dirty="0">
                <a:solidFill>
                  <a:schemeClr val="tx1"/>
                </a:solidFill>
                <a:latin typeface="ＭＳ Ｐゴシック" panose="020B0600070205080204" pitchFamily="50" charset="-128"/>
                <a:ea typeface="ＭＳ Ｐゴシック" panose="020B0600070205080204" pitchFamily="50" charset="-128"/>
              </a:rPr>
              <a:t>・給料における「職務」</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と「職能」の</a:t>
            </a:r>
            <a:r>
              <a:rPr lang="ja-JP" altLang="en-US" sz="2400" dirty="0" err="1">
                <a:solidFill>
                  <a:schemeClr val="tx1"/>
                </a:solidFill>
                <a:latin typeface="ＭＳ Ｐゴシック" panose="020B0600070205080204" pitchFamily="50" charset="-128"/>
                <a:ea typeface="ＭＳ Ｐゴシック" panose="020B0600070205080204" pitchFamily="50" charset="-128"/>
              </a:rPr>
              <a:t>境界があ</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pPr algn="just"/>
            <a:r>
              <a:rPr lang="en-US" altLang="ja-JP" sz="2400" dirty="0">
                <a:solidFill>
                  <a:schemeClr val="tx1"/>
                </a:solidFill>
                <a:latin typeface="ＭＳ Ｐゴシック" panose="020B0600070205080204" pitchFamily="50" charset="-128"/>
                <a:ea typeface="ＭＳ Ｐゴシック" panose="020B0600070205080204" pitchFamily="50" charset="-128"/>
              </a:rPr>
              <a:t>  </a:t>
            </a:r>
            <a:r>
              <a:rPr lang="ja-JP" altLang="en-US" sz="2400" dirty="0">
                <a:solidFill>
                  <a:schemeClr val="tx1"/>
                </a:solidFill>
                <a:latin typeface="ＭＳ Ｐゴシック" panose="020B0600070205080204" pitchFamily="50" charset="-128"/>
                <a:ea typeface="ＭＳ Ｐゴシック" panose="020B0600070205080204" pitchFamily="50" charset="-128"/>
              </a:rPr>
              <a:t>いまいです。</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4312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73732" y="1064030"/>
            <a:ext cx="8944494" cy="1463039"/>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ja-JP" altLang="en-US" sz="2800" dirty="0">
                <a:solidFill>
                  <a:schemeClr val="tx1"/>
                </a:solidFill>
                <a:latin typeface="+mj-ea"/>
                <a:cs typeface="ＭＳ Ｐゴシック" pitchFamily="50" charset="-128"/>
              </a:rPr>
              <a:t>第</a:t>
            </a:r>
            <a:r>
              <a:rPr lang="ja-JP" altLang="ja-JP" sz="2800" dirty="0">
                <a:solidFill>
                  <a:schemeClr val="tx1"/>
                </a:solidFill>
                <a:latin typeface="+mj-ea"/>
                <a:cs typeface="ＭＳ Ｐゴシック" pitchFamily="50" charset="-128"/>
              </a:rPr>
              <a:t>４条</a:t>
            </a:r>
            <a:r>
              <a:rPr lang="ja-JP" altLang="en-US" sz="2800" dirty="0">
                <a:solidFill>
                  <a:schemeClr val="tx1"/>
                </a:solidFill>
                <a:latin typeface="+mj-ea"/>
                <a:cs typeface="ＭＳ Ｐゴシック" pitchFamily="50" charset="-128"/>
              </a:rPr>
              <a:t>（男女同一賃金の原則）</a:t>
            </a:r>
            <a:r>
              <a:rPr lang="ja-JP" altLang="ja-JP" sz="2800" dirty="0">
                <a:solidFill>
                  <a:schemeClr val="tx1"/>
                </a:solidFill>
                <a:latin typeface="+mj-ea"/>
                <a:cs typeface="ＭＳ Ｐゴシック" pitchFamily="50" charset="-128"/>
              </a:rPr>
              <a:t>使用者は、労働者が女性であることを理由として、賃金について、男性と差別的取扱いをしてはならない。</a:t>
            </a:r>
            <a:endParaRPr lang="en-US" altLang="ja-JP" sz="2800" dirty="0">
              <a:solidFill>
                <a:schemeClr val="tx1"/>
              </a:solidFill>
              <a:latin typeface="+mj-ea"/>
              <a:cs typeface="ＭＳ Ｐゴシック" pitchFamily="50" charset="-128"/>
            </a:endParaRPr>
          </a:p>
        </p:txBody>
      </p:sp>
      <p:sp>
        <p:nvSpPr>
          <p:cNvPr id="5" name="正方形/長方形 4"/>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7" name="正方形/長方形 6"/>
          <p:cNvSpPr/>
          <p:nvPr/>
        </p:nvSpPr>
        <p:spPr>
          <a:xfrm>
            <a:off x="3873732" y="2527069"/>
            <a:ext cx="8828115" cy="60849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「あぁ、そうなんだ」のポイント</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第</a:t>
            </a:r>
            <a:r>
              <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4</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条は、憲法第</a:t>
            </a:r>
            <a:r>
              <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14</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条の「男女平等の原則」</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に関連させた、賃金の差別的取り扱いの禁止</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規定です。</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通達（発基</a:t>
            </a:r>
            <a:r>
              <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17</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号　昭和</a:t>
            </a:r>
            <a:r>
              <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22.9.13)</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では、「わが国</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における国民経済の封建的構造のために男子労働者に比較して一般に低位であった女子労働者の社会的経済的地位の向上を、賃金に関する差別待遇の禁止という面から、実現しょうとするもの」と解説しています。</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他方、通達では、「職務、能率、技能等によって賃金に個人的な差異があることは止むを得ない」としており、女子労働者が「一般的または平均的に能率がわるい」、「知能低いとか」、「勤続年数が短いとか」、「扶養家族が少ない」等を理由として、女子労働者に対して賃金の差別をつけることは違法です。</a:t>
            </a:r>
            <a:endParaRPr lang="en-US" altLang="ja-JP"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詳解・法学便覧</a:t>
            </a:r>
            <a:r>
              <a:rPr lang="en-US" altLang="ja-JP" sz="2400" b="1" dirty="0">
                <a:solidFill>
                  <a:schemeClr val="tx1"/>
                </a:solidFill>
                <a:latin typeface="ＭＳ Ｐゴシック" panose="020B0600070205080204" pitchFamily="50" charset="-128"/>
                <a:ea typeface="ＭＳ Ｐゴシック" panose="020B0600070205080204" pitchFamily="50" charset="-128"/>
              </a:rPr>
              <a:t>24</a:t>
            </a:r>
            <a:r>
              <a:rPr lang="ja-JP" altLang="en-US" sz="2400" b="1" dirty="0">
                <a:solidFill>
                  <a:schemeClr val="tx1"/>
                </a:solidFill>
                <a:latin typeface="ＭＳ Ｐゴシック" panose="020B0600070205080204" pitchFamily="50" charset="-128"/>
                <a:ea typeface="ＭＳ Ｐゴシック" panose="020B0600070205080204" pitchFamily="50" charset="-128"/>
              </a:rPr>
              <a:t>　「労働基準法改訂版」、評論社</a:t>
            </a:r>
            <a:r>
              <a:rPr lang="ja-JP" altLang="en-US" sz="2400" b="1"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342668" y="8822480"/>
            <a:ext cx="9034087" cy="646331"/>
          </a:xfrm>
          <a:prstGeom prst="rect">
            <a:avLst/>
          </a:prstGeom>
        </p:spPr>
        <p:txBody>
          <a:bodyPr wrap="square">
            <a:spAutoFit/>
          </a:bodyPr>
          <a:lstStyle/>
          <a:p>
            <a:r>
              <a:rPr lang="en-US" altLang="ja-JP" dirty="0">
                <a:hlinkClick r:id="rId2"/>
              </a:rPr>
              <a:t>http://www.mhlw.go.jp/stf/houdou/2r9852000000ned3-img/2r9852000000neek.pdf</a:t>
            </a:r>
            <a:endParaRPr lang="en-US" altLang="ja-JP" dirty="0"/>
          </a:p>
          <a:p>
            <a:endParaRPr lang="ja-JP" altLang="en-US" dirty="0"/>
          </a:p>
        </p:txBody>
      </p:sp>
      <p:sp>
        <p:nvSpPr>
          <p:cNvPr id="9" name="正方形/長方形 8"/>
          <p:cNvSpPr/>
          <p:nvPr/>
        </p:nvSpPr>
        <p:spPr>
          <a:xfrm>
            <a:off x="156096" y="1260719"/>
            <a:ext cx="3385126" cy="497100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2000" b="1" dirty="0">
                <a:solidFill>
                  <a:schemeClr val="tx1"/>
                </a:solidFill>
                <a:latin typeface="ＭＳ Ｐゴシック" panose="020B0600070205080204" pitchFamily="50" charset="-128"/>
                <a:ea typeface="ＭＳ Ｐゴシック" panose="020B0600070205080204" pitchFamily="50" charset="-128"/>
              </a:rPr>
              <a:t>「男女間賃金格差解消に向けた労使の取組支援のためのガイドライン」</a:t>
            </a:r>
            <a:endParaRPr lang="en-US" altLang="ja-JP" sz="2000" b="1" dirty="0">
              <a:solidFill>
                <a:schemeClr val="tx1"/>
              </a:solidFill>
              <a:latin typeface="ＭＳ Ｐゴシック" panose="020B0600070205080204" pitchFamily="50" charset="-128"/>
              <a:ea typeface="ＭＳ Ｐゴシック" panose="020B0600070205080204" pitchFamily="50" charset="-128"/>
            </a:endParaRPr>
          </a:p>
          <a:p>
            <a:pPr algn="just"/>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b="1" dirty="0">
                <a:solidFill>
                  <a:schemeClr val="tx1"/>
                </a:solidFill>
              </a:rPr>
              <a:t>（雇用均等・児童家庭局雇用均等政策課　</a:t>
            </a:r>
            <a:r>
              <a:rPr lang="en-US" altLang="ja-JP" b="1" dirty="0">
                <a:solidFill>
                  <a:schemeClr val="tx1"/>
                </a:solidFill>
                <a:latin typeface="ＭＳ Ｐゴシック" panose="020B0600070205080204" pitchFamily="50" charset="-128"/>
                <a:ea typeface="ＭＳ Ｐゴシック" panose="020B0600070205080204" pitchFamily="50" charset="-128"/>
              </a:rPr>
              <a:t>2010.8.31</a:t>
            </a:r>
            <a:r>
              <a:rPr lang="ja-JP" altLang="en-US" b="1" dirty="0">
                <a:solidFill>
                  <a:schemeClr val="tx1"/>
                </a:solidFill>
                <a:latin typeface="ＭＳ Ｐゴシック" panose="020B0600070205080204" pitchFamily="50" charset="-128"/>
                <a:ea typeface="ＭＳ Ｐゴシック" panose="020B0600070205080204" pitchFamily="50" charset="-128"/>
              </a:rPr>
              <a:t>）</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br>
              <a:rPr lang="ja-JP" altLang="en-US" b="1" dirty="0">
                <a:latin typeface="ＭＳ Ｐゴシック" panose="020B0600070205080204" pitchFamily="50" charset="-128"/>
                <a:ea typeface="ＭＳ Ｐゴシック" panose="020B0600070205080204" pitchFamily="50" charset="-128"/>
              </a:rPr>
            </a:br>
            <a:r>
              <a:rPr lang="ja-JP" altLang="en-US" b="1" dirty="0">
                <a:solidFill>
                  <a:schemeClr val="tx1"/>
                </a:solidFill>
                <a:latin typeface="ＭＳ Ｐゴシック" panose="020B0600070205080204" pitchFamily="50" charset="-128"/>
                <a:ea typeface="ＭＳ Ｐゴシック" panose="020B0600070205080204" pitchFamily="50" charset="-128"/>
              </a:rPr>
              <a:t>・男女間賃金格差は先進諸外国　</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r>
              <a:rPr lang="ja-JP" altLang="en-US" b="1" dirty="0">
                <a:solidFill>
                  <a:schemeClr val="tx1"/>
                </a:solidFill>
                <a:latin typeface="ＭＳ Ｐゴシック" panose="020B0600070205080204" pitchFamily="50" charset="-128"/>
                <a:ea typeface="ＭＳ Ｐゴシック" panose="020B0600070205080204" pitchFamily="50" charset="-128"/>
              </a:rPr>
              <a:t>　と比べると依然、大きい。</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r>
              <a:rPr lang="ja-JP" altLang="en-US" b="1" dirty="0">
                <a:solidFill>
                  <a:schemeClr val="tx1"/>
                </a:solidFill>
                <a:latin typeface="ＭＳ Ｐゴシック" panose="020B0600070205080204" pitchFamily="50" charset="-128"/>
                <a:ea typeface="ＭＳ Ｐゴシック" panose="020B0600070205080204" pitchFamily="50" charset="-128"/>
              </a:rPr>
              <a:t>・多くの企業が男女間賃金格差</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r>
              <a:rPr lang="ja-JP" altLang="en-US" b="1" dirty="0">
                <a:solidFill>
                  <a:schemeClr val="tx1"/>
                </a:solidFill>
                <a:latin typeface="ＭＳ Ｐゴシック" panose="020B0600070205080204" pitchFamily="50" charset="-128"/>
                <a:ea typeface="ＭＳ Ｐゴシック" panose="020B0600070205080204" pitchFamily="50" charset="-128"/>
              </a:rPr>
              <a:t>　を計算したこともない。</a:t>
            </a:r>
            <a:br>
              <a:rPr lang="ja-JP" altLang="en-US" b="1" dirty="0">
                <a:solidFill>
                  <a:schemeClr val="tx1"/>
                </a:solidFill>
                <a:latin typeface="ＭＳ Ｐゴシック" panose="020B0600070205080204" pitchFamily="50" charset="-128"/>
                <a:ea typeface="ＭＳ Ｐゴシック" panose="020B0600070205080204" pitchFamily="50" charset="-128"/>
              </a:rPr>
            </a:br>
            <a:r>
              <a:rPr lang="ja-JP" altLang="en-US" b="1" dirty="0">
                <a:solidFill>
                  <a:schemeClr val="tx1"/>
                </a:solidFill>
                <a:latin typeface="ＭＳ Ｐゴシック" panose="020B0600070205080204" pitchFamily="50" charset="-128"/>
                <a:ea typeface="ＭＳ Ｐゴシック" panose="020B0600070205080204" pitchFamily="50" charset="-128"/>
              </a:rPr>
              <a:t>・賃金や雇用管理の在り方を見</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r>
              <a:rPr lang="ja-JP" altLang="en-US" b="1" dirty="0">
                <a:solidFill>
                  <a:schemeClr val="tx1"/>
                </a:solidFill>
                <a:latin typeface="ＭＳ Ｐゴシック" panose="020B0600070205080204" pitchFamily="50" charset="-128"/>
                <a:ea typeface="ＭＳ Ｐゴシック" panose="020B0600070205080204" pitchFamily="50" charset="-128"/>
              </a:rPr>
              <a:t>　直すための視点や、社員の活</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r>
              <a:rPr lang="ja-JP" altLang="en-US" b="1" dirty="0">
                <a:solidFill>
                  <a:schemeClr val="tx1"/>
                </a:solidFill>
                <a:latin typeface="ＭＳ Ｐゴシック" panose="020B0600070205080204" pitchFamily="50" charset="-128"/>
                <a:ea typeface="ＭＳ Ｐゴシック" panose="020B0600070205080204" pitchFamily="50" charset="-128"/>
              </a:rPr>
              <a:t>　躍を促すための実態調査票と</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r>
              <a:rPr lang="ja-JP" altLang="en-US" b="1" dirty="0">
                <a:solidFill>
                  <a:schemeClr val="tx1"/>
                </a:solidFill>
                <a:latin typeface="ＭＳ Ｐゴシック" panose="020B0600070205080204" pitchFamily="50" charset="-128"/>
                <a:ea typeface="ＭＳ Ｐゴシック" panose="020B0600070205080204" pitchFamily="50" charset="-128"/>
              </a:rPr>
              <a:t>　いった支援ツールを盛り込んで</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r>
              <a:rPr lang="ja-JP" altLang="en-US" b="1" dirty="0">
                <a:solidFill>
                  <a:schemeClr val="tx1"/>
                </a:solidFill>
                <a:latin typeface="ＭＳ Ｐゴシック" panose="020B0600070205080204" pitchFamily="50" charset="-128"/>
                <a:ea typeface="ＭＳ Ｐゴシック" panose="020B0600070205080204" pitchFamily="50" charset="-128"/>
              </a:rPr>
              <a:t>　いる。（ガイドライン</a:t>
            </a:r>
            <a:r>
              <a:rPr lang="en-US" altLang="ja-JP" b="1" dirty="0">
                <a:solidFill>
                  <a:schemeClr val="tx1"/>
                </a:solidFill>
                <a:latin typeface="ＭＳ Ｐゴシック" panose="020B0600070205080204" pitchFamily="50" charset="-128"/>
                <a:ea typeface="ＭＳ Ｐゴシック" panose="020B0600070205080204" pitchFamily="50" charset="-128"/>
              </a:rPr>
              <a:t>URL</a:t>
            </a:r>
            <a:r>
              <a:rPr lang="ja-JP" altLang="en-US" b="1" dirty="0">
                <a:solidFill>
                  <a:schemeClr val="tx1"/>
                </a:solidFill>
                <a:latin typeface="ＭＳ Ｐゴシック" panose="020B0600070205080204" pitchFamily="50" charset="-128"/>
                <a:ea typeface="ＭＳ Ｐゴシック" panose="020B0600070205080204" pitchFamily="50" charset="-128"/>
              </a:rPr>
              <a:t>参照）</a:t>
            </a:r>
            <a:endParaRPr lang="en-US" altLang="ja-JP" b="1"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正方形/長方形 9"/>
          <p:cNvSpPr/>
          <p:nvPr/>
        </p:nvSpPr>
        <p:spPr>
          <a:xfrm>
            <a:off x="149629" y="6633556"/>
            <a:ext cx="3391593" cy="162929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ＭＳ Ｐゴシック" panose="020B0600070205080204" pitchFamily="50" charset="-128"/>
                <a:ea typeface="ＭＳ Ｐゴシック" panose="020B0600070205080204" pitchFamily="50" charset="-128"/>
              </a:rPr>
              <a:t>　</a:t>
            </a:r>
            <a:endParaRPr kumimoji="1" lang="en-US" altLang="ja-JP" b="1"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b="1" dirty="0">
                <a:solidFill>
                  <a:schemeClr val="tx1"/>
                </a:solidFill>
                <a:latin typeface="ＭＳ Ｐゴシック" panose="020B0600070205080204" pitchFamily="50" charset="-128"/>
                <a:ea typeface="ＭＳ Ｐゴシック" panose="020B0600070205080204" pitchFamily="50" charset="-128"/>
              </a:rPr>
              <a:t>　一般労働者（短時間労働者以外）の男性を</a:t>
            </a:r>
            <a:r>
              <a:rPr kumimoji="1" lang="en-US" altLang="ja-JP" b="1" dirty="0">
                <a:solidFill>
                  <a:schemeClr val="tx1"/>
                </a:solidFill>
                <a:latin typeface="ＭＳ Ｐゴシック" panose="020B0600070205080204" pitchFamily="50" charset="-128"/>
                <a:ea typeface="ＭＳ Ｐゴシック" panose="020B0600070205080204" pitchFamily="50" charset="-128"/>
              </a:rPr>
              <a:t>100</a:t>
            </a:r>
            <a:r>
              <a:rPr kumimoji="1" lang="ja-JP" altLang="en-US" b="1" dirty="0">
                <a:solidFill>
                  <a:schemeClr val="tx1"/>
                </a:solidFill>
                <a:latin typeface="ＭＳ Ｐゴシック" panose="020B0600070205080204" pitchFamily="50" charset="-128"/>
                <a:ea typeface="ＭＳ Ｐゴシック" panose="020B0600070205080204" pitchFamily="50" charset="-128"/>
              </a:rPr>
              <a:t>とすると女性は</a:t>
            </a:r>
            <a:r>
              <a:rPr kumimoji="1" lang="en-US" altLang="ja-JP" sz="2800" b="1" dirty="0">
                <a:solidFill>
                  <a:schemeClr val="tx1"/>
                </a:solidFill>
                <a:latin typeface="ＭＳ Ｐゴシック" panose="020B0600070205080204" pitchFamily="50" charset="-128"/>
                <a:ea typeface="ＭＳ Ｐゴシック" panose="020B0600070205080204" pitchFamily="50" charset="-128"/>
              </a:rPr>
              <a:t>71.3</a:t>
            </a:r>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です。　</a:t>
            </a:r>
            <a:endParaRPr kumimoji="1" lang="en-US" altLang="ja-JP" sz="20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dirty="0">
                <a:solidFill>
                  <a:schemeClr val="tx1"/>
                </a:solidFill>
                <a:latin typeface="ＭＳ Ｐゴシック" panose="020B0600070205080204" pitchFamily="50" charset="-128"/>
                <a:ea typeface="ＭＳ Ｐゴシック" panose="020B0600070205080204" pitchFamily="50" charset="-128"/>
              </a:rPr>
              <a:t>　　　（ガイドライン</a:t>
            </a:r>
            <a:r>
              <a:rPr kumimoji="1" lang="en-US" altLang="ja-JP" dirty="0">
                <a:solidFill>
                  <a:schemeClr val="tx1"/>
                </a:solidFill>
                <a:latin typeface="ＭＳ Ｐゴシック" panose="020B0600070205080204" pitchFamily="50" charset="-128"/>
                <a:ea typeface="ＭＳ Ｐゴシック" panose="020B0600070205080204" pitchFamily="50" charset="-128"/>
              </a:rPr>
              <a:t>2014</a:t>
            </a:r>
            <a:r>
              <a:rPr kumimoji="1" lang="ja-JP" altLang="en-US" dirty="0">
                <a:solidFill>
                  <a:schemeClr val="tx1"/>
                </a:solidFill>
                <a:latin typeface="ＭＳ Ｐゴシック" panose="020B0600070205080204" pitchFamily="50" charset="-128"/>
                <a:ea typeface="ＭＳ Ｐゴシック" panose="020B0600070205080204" pitchFamily="50" charset="-128"/>
              </a:rPr>
              <a:t>年度版）</a:t>
            </a:r>
            <a:endParaRPr kumimoji="1" lang="en-US" altLang="ja-JP"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2000" b="1" dirty="0">
              <a:solidFill>
                <a:schemeClr val="tx1"/>
              </a:solidFill>
              <a:latin typeface="ＭＳ Ｐゴシック" panose="020B0600070205080204" pitchFamily="50" charset="-128"/>
              <a:ea typeface="ＭＳ Ｐゴシック" panose="020B0600070205080204" pitchFamily="50" charset="-128"/>
            </a:endParaRPr>
          </a:p>
          <a:p>
            <a:pPr algn="just"/>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p:txBody>
      </p:sp>
      <p:pic>
        <p:nvPicPr>
          <p:cNvPr id="11" name="図 10"/>
          <p:cNvPicPr>
            <a:picLocks noChangeAspect="1"/>
          </p:cNvPicPr>
          <p:nvPr/>
        </p:nvPicPr>
        <p:blipFill>
          <a:blip r:embed="rId3"/>
          <a:stretch>
            <a:fillRect/>
          </a:stretch>
        </p:blipFill>
        <p:spPr>
          <a:xfrm>
            <a:off x="10158150" y="2128059"/>
            <a:ext cx="2282491" cy="2768726"/>
          </a:xfrm>
          <a:prstGeom prst="rect">
            <a:avLst/>
          </a:prstGeom>
          <a:ln w="3175">
            <a:noFill/>
          </a:ln>
        </p:spPr>
      </p:pic>
    </p:spTree>
    <p:extLst>
      <p:ext uri="{BB962C8B-B14F-4D97-AF65-F5344CB8AC3E}">
        <p14:creationId xmlns:p14="http://schemas.microsoft.com/office/powerpoint/2010/main" val="208174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5" name="正方形/長方形 4"/>
          <p:cNvSpPr/>
          <p:nvPr/>
        </p:nvSpPr>
        <p:spPr>
          <a:xfrm>
            <a:off x="3898667" y="1058056"/>
            <a:ext cx="8919558" cy="17789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a:t>
            </a: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５条</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（強制労働の禁止）</a:t>
            </a: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使用者は、暴行、脅迫、監禁その他精神又は身体の自由を不当に拘束する手段によ</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っ</a:t>
            </a: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て労働者の意思に反して労働を強制してはならない。</a:t>
            </a:r>
            <a:endParaRPr lang="ja-JP" altLang="ja-JP" sz="28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149628" y="3706512"/>
            <a:ext cx="3424845" cy="3858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ja-JP" sz="2000"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戦後、占領軍は「新しく実施される職業安定法は、今まで日本にあった人夫供給業とか、親分子分による口入れ稼業というものを根本から廃止し、この封建制度が生んだ最も非民主的な制度を改正し、労働者を鉄か石炭のように勝手に売買取引することを日本からなくす‥」</a:t>
            </a:r>
            <a:r>
              <a:rPr lang="ja-JP" altLang="en-US" sz="2000"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とした。</a:t>
            </a:r>
            <a:endParaRPr lang="en-US" altLang="ja-JP" sz="2000"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algn="just"/>
            <a:endParaRPr lang="en-US" altLang="ja-JP" b="1"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algn="r"/>
            <a:r>
              <a:rPr lang="ja-JP" altLang="en-US" b="1"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a:t>
            </a:r>
            <a:r>
              <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GHQ</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労働課</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長</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コレット）</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正方形/長方形 9"/>
          <p:cNvSpPr/>
          <p:nvPr/>
        </p:nvSpPr>
        <p:spPr>
          <a:xfrm>
            <a:off x="116378" y="1475714"/>
            <a:ext cx="3441469" cy="1848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ＭＳ Ｐゴシック" panose="020B0600070205080204" pitchFamily="50" charset="-128"/>
                <a:ea typeface="ＭＳ Ｐゴシック" panose="020B0600070205080204" pitchFamily="50" charset="-128"/>
              </a:rPr>
              <a:t>第</a:t>
            </a:r>
            <a:r>
              <a:rPr lang="en-US" altLang="ja-JP" sz="2000" dirty="0">
                <a:solidFill>
                  <a:schemeClr val="tx1"/>
                </a:solidFill>
                <a:latin typeface="ＭＳ Ｐゴシック" panose="020B0600070205080204" pitchFamily="50" charset="-128"/>
                <a:ea typeface="ＭＳ Ｐゴシック" panose="020B0600070205080204" pitchFamily="50" charset="-128"/>
              </a:rPr>
              <a:t>5</a:t>
            </a:r>
            <a:r>
              <a:rPr lang="ja-JP" altLang="en-US" sz="2000" dirty="0">
                <a:solidFill>
                  <a:schemeClr val="tx1"/>
                </a:solidFill>
                <a:latin typeface="ＭＳ Ｐゴシック" panose="020B0600070205080204" pitchFamily="50" charset="-128"/>
                <a:ea typeface="ＭＳ Ｐゴシック" panose="020B0600070205080204" pitchFamily="50" charset="-128"/>
              </a:rPr>
              <a:t>条は、封建的遺制の払しょくをめざしたものであり、憲法第</a:t>
            </a:r>
            <a:r>
              <a:rPr lang="en-US" altLang="ja-JP" sz="2000" dirty="0">
                <a:solidFill>
                  <a:schemeClr val="tx1"/>
                </a:solidFill>
                <a:latin typeface="ＭＳ Ｐゴシック" panose="020B0600070205080204" pitchFamily="50" charset="-128"/>
                <a:ea typeface="ＭＳ Ｐゴシック" panose="020B0600070205080204" pitchFamily="50" charset="-128"/>
              </a:rPr>
              <a:t>18</a:t>
            </a:r>
            <a:r>
              <a:rPr lang="ja-JP" altLang="en-US" sz="2000" dirty="0">
                <a:solidFill>
                  <a:schemeClr val="tx1"/>
                </a:solidFill>
                <a:latin typeface="ＭＳ Ｐゴシック" panose="020B0600070205080204" pitchFamily="50" charset="-128"/>
                <a:ea typeface="ＭＳ Ｐゴシック" panose="020B0600070205080204" pitchFamily="50" charset="-128"/>
              </a:rPr>
              <a:t>条、「何人もいかなる奴隷的拘束も受けない」を受けています。</a:t>
            </a:r>
            <a:endParaRPr kumimoji="1" lang="ja-JP" altLang="en-US" sz="2000" dirty="0"/>
          </a:p>
        </p:txBody>
      </p:sp>
      <p:pic>
        <p:nvPicPr>
          <p:cNvPr id="12" name="図 11"/>
          <p:cNvPicPr>
            <a:picLocks noChangeAspect="1"/>
          </p:cNvPicPr>
          <p:nvPr/>
        </p:nvPicPr>
        <p:blipFill>
          <a:blip r:embed="rId2"/>
          <a:stretch>
            <a:fillRect/>
          </a:stretch>
        </p:blipFill>
        <p:spPr>
          <a:xfrm>
            <a:off x="6716684" y="3324127"/>
            <a:ext cx="2089120" cy="3278211"/>
          </a:xfrm>
          <a:prstGeom prst="rect">
            <a:avLst/>
          </a:prstGeom>
          <a:ln>
            <a:solidFill>
              <a:schemeClr val="accent1"/>
            </a:solidFill>
          </a:ln>
        </p:spPr>
      </p:pic>
      <p:pic>
        <p:nvPicPr>
          <p:cNvPr id="13" name="図 12"/>
          <p:cNvPicPr>
            <a:picLocks noChangeAspect="1"/>
          </p:cNvPicPr>
          <p:nvPr/>
        </p:nvPicPr>
        <p:blipFill>
          <a:blip r:embed="rId3"/>
          <a:stretch>
            <a:fillRect/>
          </a:stretch>
        </p:blipFill>
        <p:spPr>
          <a:xfrm>
            <a:off x="4040763" y="3324127"/>
            <a:ext cx="2193004" cy="3266595"/>
          </a:xfrm>
          <a:prstGeom prst="rect">
            <a:avLst/>
          </a:prstGeom>
          <a:ln>
            <a:solidFill>
              <a:schemeClr val="accent1"/>
            </a:solidFill>
          </a:ln>
        </p:spPr>
      </p:pic>
      <p:sp>
        <p:nvSpPr>
          <p:cNvPr id="2" name="正方形/長方形 1"/>
          <p:cNvSpPr/>
          <p:nvPr/>
        </p:nvSpPr>
        <p:spPr>
          <a:xfrm>
            <a:off x="4040763" y="7032567"/>
            <a:ext cx="4765041" cy="1064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ysClr val="windowText" lastClr="000000"/>
                </a:solidFill>
                <a:latin typeface="ＭＳ Ｐゴシック" panose="020B0600070205080204" pitchFamily="50" charset="-128"/>
                <a:ea typeface="ＭＳ Ｐゴシック" panose="020B0600070205080204" pitchFamily="50" charset="-128"/>
              </a:rPr>
              <a:t>劣悪な労働環境に悲鳴続出！</a:t>
            </a:r>
            <a:br>
              <a:rPr lang="ja-JP" altLang="en-US" sz="2000" dirty="0">
                <a:solidFill>
                  <a:sysClr val="windowText" lastClr="000000"/>
                </a:solidFill>
                <a:latin typeface="ＭＳ Ｐゴシック" panose="020B0600070205080204" pitchFamily="50" charset="-128"/>
                <a:ea typeface="ＭＳ Ｐゴシック" panose="020B0600070205080204" pitchFamily="50" charset="-128"/>
              </a:rPr>
            </a:br>
            <a:r>
              <a:rPr lang="ja-JP" altLang="en-US" sz="2000" dirty="0">
                <a:solidFill>
                  <a:sysClr val="windowText" lastClr="000000"/>
                </a:solidFill>
                <a:latin typeface="ＭＳ Ｐゴシック" panose="020B0600070205080204" pitchFamily="50" charset="-128"/>
                <a:ea typeface="ＭＳ Ｐゴシック" panose="020B0600070205080204" pitchFamily="50" charset="-128"/>
              </a:rPr>
              <a:t>外国人研修生の「現代版女工哀史</a:t>
            </a:r>
            <a:br>
              <a:rPr lang="en-US" altLang="ja-JP" sz="2000" dirty="0">
                <a:solidFill>
                  <a:sysClr val="windowText" lastClr="000000"/>
                </a:solidFill>
                <a:latin typeface="ＭＳ Ｐゴシック" panose="020B0600070205080204" pitchFamily="50" charset="-128"/>
                <a:ea typeface="ＭＳ Ｐゴシック" panose="020B0600070205080204" pitchFamily="50" charset="-128"/>
              </a:rPr>
            </a:br>
            <a:r>
              <a:rPr lang="ja-JP" altLang="en-US" sz="2000" dirty="0">
                <a:solidFill>
                  <a:sysClr val="windowText" lastClr="000000"/>
                </a:solidFill>
                <a:latin typeface="ＭＳ Ｐゴシック" panose="020B0600070205080204" pitchFamily="50" charset="-128"/>
                <a:ea typeface="ＭＳ Ｐゴシック" panose="020B0600070205080204" pitchFamily="50" charset="-128"/>
              </a:rPr>
              <a:t>　　　　　　　（週間ダイヤモンド</a:t>
            </a:r>
            <a:r>
              <a:rPr lang="en-US" altLang="ja-JP" sz="2000" dirty="0">
                <a:solidFill>
                  <a:sysClr val="windowText" lastClr="000000"/>
                </a:solidFill>
                <a:latin typeface="ＭＳ Ｐゴシック" panose="020B0600070205080204" pitchFamily="50" charset="-128"/>
                <a:ea typeface="ＭＳ Ｐゴシック" panose="020B0600070205080204" pitchFamily="50" charset="-128"/>
              </a:rPr>
              <a:t>2008.9.18</a:t>
            </a:r>
            <a:r>
              <a:rPr lang="ja-JP" altLang="en-US" sz="2000" dirty="0">
                <a:solidFill>
                  <a:sysClr val="windowText" lastClr="000000"/>
                </a:solidFill>
                <a:latin typeface="ＭＳ Ｐゴシック" panose="020B0600070205080204" pitchFamily="50" charset="-128"/>
                <a:ea typeface="ＭＳ Ｐゴシック" panose="020B0600070205080204" pitchFamily="50" charset="-128"/>
              </a:rPr>
              <a:t>）</a:t>
            </a:r>
            <a:endParaRPr kumimoji="1" lang="ja-JP" altLang="en-US" sz="2000" dirty="0">
              <a:solidFill>
                <a:sysClr val="windowText" lastClr="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5821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98666" y="1048650"/>
            <a:ext cx="8786555" cy="1594797"/>
          </a:xfrm>
          <a:ln w="3175">
            <a:solidFill>
              <a:schemeClr val="tx1"/>
            </a:solidFill>
          </a:ln>
        </p:spPr>
        <p:txBody>
          <a:bodyPr>
            <a:normAutofit/>
          </a:bodyPr>
          <a:lstStyle/>
          <a:p>
            <a:pPr marL="0" indent="0">
              <a:buNone/>
            </a:pP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第６条</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（中間搾取の排除）</a:t>
            </a: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何人も、法律に基いて許される場合の外、業として他人の就業に介入して利益を得てはならない。</a:t>
            </a:r>
            <a:endParaRPr kumimoji="1" lang="ja-JP" altLang="en-US" sz="2800" dirty="0"/>
          </a:p>
        </p:txBody>
      </p:sp>
      <p:sp>
        <p:nvSpPr>
          <p:cNvPr id="4" name="正方形/長方形 3"/>
          <p:cNvSpPr/>
          <p:nvPr/>
        </p:nvSpPr>
        <p:spPr>
          <a:xfrm>
            <a:off x="3898666" y="3080388"/>
            <a:ext cx="8786555" cy="5664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Ｐゴシック" panose="020B0600070205080204" pitchFamily="50" charset="-128"/>
                <a:ea typeface="ＭＳ Ｐゴシック" panose="020B0600070205080204" pitchFamily="50" charset="-128"/>
              </a:rPr>
              <a:t>通達　</a:t>
            </a:r>
            <a:r>
              <a:rPr lang="en-US" altLang="ja-JP" sz="2400" dirty="0">
                <a:solidFill>
                  <a:schemeClr val="tx1"/>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基発</a:t>
            </a:r>
            <a:r>
              <a:rPr lang="en-US" altLang="ja-JP" sz="2400" dirty="0">
                <a:solidFill>
                  <a:schemeClr val="tx1"/>
                </a:solidFill>
                <a:latin typeface="ＭＳ Ｐゴシック" panose="020B0600070205080204" pitchFamily="50" charset="-128"/>
                <a:ea typeface="ＭＳ Ｐゴシック" panose="020B0600070205080204" pitchFamily="50" charset="-128"/>
              </a:rPr>
              <a:t>381</a:t>
            </a:r>
            <a:r>
              <a:rPr lang="ja-JP" altLang="en-US" sz="2400" dirty="0">
                <a:solidFill>
                  <a:schemeClr val="tx1"/>
                </a:solidFill>
                <a:latin typeface="ＭＳ Ｐゴシック" panose="020B0600070205080204" pitchFamily="50" charset="-128"/>
                <a:ea typeface="ＭＳ Ｐゴシック" panose="020B0600070205080204" pitchFamily="50" charset="-128"/>
              </a:rPr>
              <a:t>号　昭和</a:t>
            </a:r>
            <a:r>
              <a:rPr lang="en-US" altLang="ja-JP" sz="2400" dirty="0">
                <a:solidFill>
                  <a:schemeClr val="tx1"/>
                </a:solidFill>
                <a:latin typeface="ＭＳ Ｐゴシック" panose="020B0600070205080204" pitchFamily="50" charset="-128"/>
                <a:ea typeface="ＭＳ Ｐゴシック" panose="020B0600070205080204" pitchFamily="50" charset="-128"/>
              </a:rPr>
              <a:t>23.3.2)</a:t>
            </a:r>
            <a:r>
              <a:rPr lang="ja-JP" altLang="en-US" sz="2400" dirty="0">
                <a:solidFill>
                  <a:schemeClr val="tx1"/>
                </a:solidFill>
                <a:latin typeface="ＭＳ Ｐゴシック" panose="020B0600070205080204" pitchFamily="50" charset="-128"/>
                <a:ea typeface="ＭＳ Ｐゴシック" panose="020B0600070205080204" pitchFamily="50" charset="-128"/>
              </a:rPr>
              <a:t> 　</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中間搾取の排除－「新憲法の個人の人格の尊重、基本的人権の確立の趣旨に則り、我国の労働関係に残存する封建的弊習である親分乾分の従族関係や労働者の人格を無視した賃金の頭ハネ等の絶滅を期するものである。」</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800" dirty="0">
                <a:solidFill>
                  <a:schemeClr val="tx1"/>
                </a:solidFill>
                <a:latin typeface="ＭＳ Ｐゴシック" panose="020B0600070205080204" pitchFamily="50" charset="-128"/>
                <a:ea typeface="ＭＳ Ｐゴシック" panose="020B0600070205080204" pitchFamily="50" charset="-128"/>
              </a:rPr>
              <a:t>労働者派遣は最初は「職安法」の例外だった！</a:t>
            </a:r>
            <a:endParaRPr lang="en-US" altLang="ja-JP" sz="28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2400" dirty="0">
              <a:solidFill>
                <a:srgbClr val="FF0000"/>
              </a:solidFill>
              <a:latin typeface="ＭＳ Ｐゴシック" panose="020B0600070205080204" pitchFamily="50" charset="-128"/>
              <a:ea typeface="ＭＳ Ｐゴシック" panose="020B0600070205080204" pitchFamily="50" charset="-128"/>
            </a:endParaRPr>
          </a:p>
          <a:p>
            <a:r>
              <a:rPr lang="ja-JP" altLang="en-US" sz="2400" dirty="0">
                <a:solidFill>
                  <a:srgbClr val="FF0000"/>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法律に基づき許される－職業安定法</a:t>
            </a:r>
            <a:r>
              <a:rPr lang="en-US" altLang="ja-JP" sz="2400" dirty="0">
                <a:solidFill>
                  <a:schemeClr val="tx1"/>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第</a:t>
            </a:r>
            <a:r>
              <a:rPr lang="en-US" altLang="ja-JP" sz="2400" dirty="0">
                <a:solidFill>
                  <a:schemeClr val="tx1"/>
                </a:solidFill>
                <a:latin typeface="ＭＳ Ｐゴシック" panose="020B0600070205080204" pitchFamily="50" charset="-128"/>
                <a:ea typeface="ＭＳ Ｐゴシック" panose="020B0600070205080204" pitchFamily="50" charset="-128"/>
              </a:rPr>
              <a:t>47</a:t>
            </a:r>
            <a:r>
              <a:rPr lang="ja-JP" altLang="en-US" sz="2400" dirty="0">
                <a:solidFill>
                  <a:schemeClr val="tx1"/>
                </a:solidFill>
                <a:latin typeface="ＭＳ Ｐゴシック" panose="020B0600070205080204" pitchFamily="50" charset="-128"/>
                <a:ea typeface="ＭＳ Ｐゴシック" panose="020B0600070205080204" pitchFamily="50" charset="-128"/>
              </a:rPr>
              <a:t>条の</a:t>
            </a:r>
            <a:r>
              <a:rPr lang="en-US" altLang="ja-JP" sz="2400" dirty="0">
                <a:solidFill>
                  <a:schemeClr val="tx1"/>
                </a:solidFill>
                <a:latin typeface="ＭＳ Ｐゴシック" panose="020B0600070205080204" pitchFamily="50" charset="-128"/>
                <a:ea typeface="ＭＳ Ｐゴシック" panose="020B0600070205080204" pitchFamily="50" charset="-128"/>
              </a:rPr>
              <a:t>2</a:t>
            </a:r>
            <a:r>
              <a:rPr lang="ja-JP" altLang="en-US" sz="2400" dirty="0">
                <a:solidFill>
                  <a:schemeClr val="tx1"/>
                </a:solidFill>
                <a:latin typeface="ＭＳ Ｐゴシック" panose="020B0600070205080204" pitchFamily="50" charset="-128"/>
                <a:ea typeface="ＭＳ Ｐゴシック" panose="020B0600070205080204" pitchFamily="50" charset="-128"/>
              </a:rPr>
              <a:t>）の労働者派遣</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「自己の雇用する労働者を、当該雇用関係の下に、かつ、他人の指揮命令を受けて、当該他人のために労働に従事させること」</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chemeClr val="tx1"/>
                </a:solidFill>
                <a:latin typeface="ＭＳ Ｐゴシック" panose="020B0600070205080204" pitchFamily="50" charset="-128"/>
                <a:ea typeface="ＭＳ Ｐゴシック" panose="020B0600070205080204" pitchFamily="50" charset="-128"/>
              </a:rPr>
              <a:t>　</a:t>
            </a:r>
            <a:r>
              <a:rPr lang="en-US" altLang="ja-JP" sz="2400" dirty="0">
                <a:solidFill>
                  <a:schemeClr val="tx1"/>
                </a:solidFill>
                <a:latin typeface="ＭＳ Ｐゴシック" panose="020B0600070205080204" pitchFamily="50" charset="-128"/>
                <a:ea typeface="ＭＳ Ｐゴシック" panose="020B0600070205080204" pitchFamily="50" charset="-128"/>
              </a:rPr>
              <a:t>(</a:t>
            </a:r>
            <a:r>
              <a:rPr lang="ja-JP" altLang="en-US" sz="2400" dirty="0">
                <a:solidFill>
                  <a:schemeClr val="tx1"/>
                </a:solidFill>
                <a:latin typeface="ＭＳ Ｐゴシック" panose="020B0600070205080204" pitchFamily="50" charset="-128"/>
                <a:ea typeface="ＭＳ Ｐゴシック" panose="020B0600070205080204" pitchFamily="50" charset="-128"/>
              </a:rPr>
              <a:t>労働者派遣法第</a:t>
            </a:r>
            <a:r>
              <a:rPr lang="en-US" altLang="ja-JP" sz="2400" dirty="0">
                <a:solidFill>
                  <a:schemeClr val="tx1"/>
                </a:solidFill>
                <a:latin typeface="ＭＳ Ｐゴシック" panose="020B0600070205080204" pitchFamily="50" charset="-128"/>
                <a:ea typeface="ＭＳ Ｐゴシック" panose="020B0600070205080204" pitchFamily="50" charset="-128"/>
              </a:rPr>
              <a:t>2</a:t>
            </a:r>
            <a:r>
              <a:rPr lang="ja-JP" altLang="en-US" sz="2400" dirty="0">
                <a:solidFill>
                  <a:schemeClr val="tx1"/>
                </a:solidFill>
                <a:latin typeface="ＭＳ Ｐゴシック" panose="020B0600070205080204" pitchFamily="50" charset="-128"/>
                <a:ea typeface="ＭＳ Ｐゴシック" panose="020B0600070205080204" pitchFamily="50" charset="-128"/>
              </a:rPr>
              <a:t>条</a:t>
            </a:r>
            <a:r>
              <a:rPr lang="en-US" altLang="ja-JP" sz="2400" dirty="0">
                <a:solidFill>
                  <a:schemeClr val="tx1"/>
                </a:solidFill>
                <a:latin typeface="ＭＳ Ｐゴシック" panose="020B0600070205080204" pitchFamily="50" charset="-128"/>
                <a:ea typeface="ＭＳ Ｐゴシック" panose="020B0600070205080204" pitchFamily="50" charset="-128"/>
              </a:rPr>
              <a:t>)</a:t>
            </a:r>
          </a:p>
          <a:p>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a:p>
            <a:r>
              <a:rPr lang="ja-JP" altLang="en-US" sz="24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2400" dirty="0">
                <a:solidFill>
                  <a:schemeClr val="tx1"/>
                </a:solidFill>
                <a:latin typeface="ＭＳ Ｐゴシック" panose="020B0600070205080204" pitchFamily="50" charset="-128"/>
                <a:ea typeface="ＭＳ Ｐゴシック" panose="020B0600070205080204" pitchFamily="50" charset="-128"/>
              </a:rPr>
              <a:t>登録型派遣は、「使用者責任を派遣元が負ってくれる」というサービス付きの職業紹介である。</a:t>
            </a:r>
            <a:endParaRPr lang="en-US" altLang="ja-JP"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タイトル 4"/>
          <p:cNvSpPr>
            <a:spLocks noGrp="1"/>
          </p:cNvSpPr>
          <p:nvPr>
            <p:ph type="title"/>
          </p:nvPr>
        </p:nvSpPr>
        <p:spPr>
          <a:xfrm>
            <a:off x="273995" y="1248156"/>
            <a:ext cx="3193106" cy="7496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400" b="1" dirty="0">
                <a:solidFill>
                  <a:schemeClr val="tx1"/>
                </a:solidFill>
                <a:latin typeface="ＭＳ Ｐゴシック" panose="020B0600070205080204" pitchFamily="50" charset="-128"/>
                <a:ea typeface="ＭＳ Ｐゴシック" panose="020B0600070205080204" pitchFamily="50" charset="-128"/>
              </a:rPr>
            </a:br>
            <a:r>
              <a:rPr lang="ja-JP" altLang="en-US" sz="2400" b="1" dirty="0">
                <a:solidFill>
                  <a:schemeClr val="tx1"/>
                </a:solidFill>
                <a:latin typeface="ＭＳ Ｐゴシック" panose="020B0600070205080204" pitchFamily="50" charset="-128"/>
                <a:ea typeface="ＭＳ Ｐゴシック" panose="020B0600070205080204" pitchFamily="50" charset="-128"/>
              </a:rPr>
              <a:t>雇用者と使用者が違う。根本矛盾は解消されない。</a:t>
            </a:r>
            <a:br>
              <a:rPr lang="en-US" altLang="ja-JP" sz="2400" b="1" dirty="0">
                <a:solidFill>
                  <a:schemeClr val="tx1"/>
                </a:solidFill>
                <a:latin typeface="ＭＳ Ｐゴシック" panose="020B0600070205080204" pitchFamily="50" charset="-128"/>
                <a:ea typeface="ＭＳ Ｐゴシック" panose="020B0600070205080204" pitchFamily="50" charset="-128"/>
              </a:rPr>
            </a:br>
            <a:br>
              <a:rPr lang="en-US" altLang="ja-JP" sz="2000" b="1" dirty="0">
                <a:solidFill>
                  <a:schemeClr val="tx1"/>
                </a:solidFill>
                <a:latin typeface="ＭＳ Ｐゴシック" panose="020B0600070205080204" pitchFamily="50" charset="-128"/>
                <a:ea typeface="ＭＳ Ｐゴシック" panose="020B0600070205080204" pitchFamily="50" charset="-128"/>
              </a:rPr>
            </a:br>
            <a:r>
              <a:rPr lang="en-US" altLang="ja-JP" sz="2000" dirty="0">
                <a:solidFill>
                  <a:schemeClr val="tx1"/>
                </a:solidFill>
                <a:latin typeface="ＭＳ Ｐゴシック" panose="020B0600070205080204" pitchFamily="50" charset="-128"/>
                <a:ea typeface="ＭＳ Ｐゴシック" panose="020B0600070205080204" pitchFamily="50" charset="-128"/>
              </a:rPr>
              <a:t>Q:</a:t>
            </a:r>
            <a:r>
              <a:rPr lang="ja-JP" altLang="en-US" sz="2000" dirty="0">
                <a:solidFill>
                  <a:schemeClr val="tx1"/>
                </a:solidFill>
              </a:rPr>
              <a:t>派遣会社はピンハネではないの。</a:t>
            </a:r>
            <a:br>
              <a:rPr lang="en-US" altLang="ja-JP" sz="2000" dirty="0">
                <a:solidFill>
                  <a:schemeClr val="tx1"/>
                </a:solidFill>
              </a:rPr>
            </a:br>
            <a:br>
              <a:rPr lang="en-US" altLang="ja-JP" sz="2000" dirty="0">
                <a:solidFill>
                  <a:schemeClr val="tx1"/>
                </a:solidFill>
              </a:rPr>
            </a:br>
            <a:r>
              <a:rPr lang="en-US" altLang="ja-JP" sz="2000" dirty="0">
                <a:solidFill>
                  <a:schemeClr val="tx1"/>
                </a:solidFill>
              </a:rPr>
              <a:t>A:</a:t>
            </a:r>
            <a:r>
              <a:rPr lang="ja-JP" altLang="en-US" sz="2000" dirty="0">
                <a:solidFill>
                  <a:schemeClr val="tx1"/>
                </a:solidFill>
              </a:rPr>
              <a:t>派遣会社は労働者と雇用契約を締結している。社員だ。</a:t>
            </a:r>
            <a:br>
              <a:rPr lang="ja-JP" altLang="en-US" sz="2000" dirty="0">
                <a:solidFill>
                  <a:schemeClr val="tx1"/>
                </a:solidFill>
              </a:rPr>
            </a:br>
            <a:r>
              <a:rPr lang="ja-JP" altLang="en-US" sz="2000" dirty="0">
                <a:solidFill>
                  <a:schemeClr val="tx1"/>
                </a:solidFill>
              </a:rPr>
              <a:t>　派遣会社は派遣先と派遣契約を結び、社員を派遣している。ピンハネではない。</a:t>
            </a:r>
            <a:br>
              <a:rPr lang="en-US" altLang="ja-JP" sz="2000" dirty="0">
                <a:solidFill>
                  <a:schemeClr val="tx1"/>
                </a:solidFill>
              </a:rPr>
            </a:br>
            <a:br>
              <a:rPr lang="en-US" altLang="ja-JP" sz="2000" dirty="0">
                <a:solidFill>
                  <a:schemeClr val="tx1"/>
                </a:solidFill>
              </a:rPr>
            </a:br>
            <a:r>
              <a:rPr lang="en-US" altLang="ja-JP" sz="2000" dirty="0">
                <a:solidFill>
                  <a:schemeClr val="tx1"/>
                </a:solidFill>
              </a:rPr>
              <a:t>Q:</a:t>
            </a:r>
            <a:r>
              <a:rPr lang="ja-JP" altLang="en-US" sz="2000" dirty="0">
                <a:solidFill>
                  <a:schemeClr val="tx1"/>
                </a:solidFill>
              </a:rPr>
              <a:t>「社員」を派遣し、利益を得ている。</a:t>
            </a:r>
            <a:br>
              <a:rPr lang="en-US" altLang="ja-JP" sz="2000" dirty="0">
                <a:solidFill>
                  <a:schemeClr val="tx1"/>
                </a:solidFill>
              </a:rPr>
            </a:br>
            <a:br>
              <a:rPr lang="en-US" altLang="ja-JP" sz="2000" b="1" dirty="0">
                <a:solidFill>
                  <a:schemeClr val="tx1"/>
                </a:solidFill>
                <a:latin typeface="ＭＳ Ｐゴシック" panose="020B0600070205080204" pitchFamily="50" charset="-128"/>
                <a:ea typeface="ＭＳ Ｐゴシック" panose="020B0600070205080204" pitchFamily="50" charset="-128"/>
              </a:rPr>
            </a:br>
            <a:r>
              <a:rPr lang="en-US" altLang="ja-JP" sz="2000" dirty="0">
                <a:solidFill>
                  <a:schemeClr val="tx1"/>
                </a:solidFill>
                <a:latin typeface="ＭＳ Ｐゴシック" panose="020B0600070205080204" pitchFamily="50" charset="-128"/>
                <a:ea typeface="ＭＳ Ｐゴシック" panose="020B0600070205080204" pitchFamily="50" charset="-128"/>
              </a:rPr>
              <a:t>A:</a:t>
            </a:r>
            <a:r>
              <a:rPr lang="ja-JP" altLang="en-US" sz="2000" dirty="0">
                <a:solidFill>
                  <a:schemeClr val="tx1"/>
                </a:solidFill>
              </a:rPr>
              <a:t>経費や利益は労働者派遣得た収入でまかなうのは当然。</a:t>
            </a:r>
            <a:br>
              <a:rPr lang="en-US" altLang="ja-JP" sz="2000" dirty="0">
                <a:solidFill>
                  <a:schemeClr val="tx1"/>
                </a:solidFill>
              </a:rPr>
            </a:br>
            <a:br>
              <a:rPr lang="en-US" altLang="ja-JP" sz="2000" dirty="0">
                <a:solidFill>
                  <a:schemeClr val="tx1"/>
                </a:solidFill>
              </a:rPr>
            </a:br>
            <a:r>
              <a:rPr lang="en-US" altLang="ja-JP" sz="2000" dirty="0">
                <a:solidFill>
                  <a:schemeClr val="tx1"/>
                </a:solidFill>
              </a:rPr>
              <a:t>Q:</a:t>
            </a:r>
            <a:r>
              <a:rPr lang="ja-JP" altLang="en-US" sz="2000" dirty="0">
                <a:solidFill>
                  <a:schemeClr val="tx1"/>
                </a:solidFill>
              </a:rPr>
              <a:t>賃金は、常に派遣契約をした金額より低くなる。</a:t>
            </a:r>
            <a:br>
              <a:rPr lang="en-US" altLang="ja-JP" sz="2000" dirty="0">
                <a:solidFill>
                  <a:schemeClr val="tx1"/>
                </a:solidFill>
              </a:rPr>
            </a:br>
            <a:br>
              <a:rPr lang="en-US" altLang="ja-JP" sz="2000" dirty="0">
                <a:solidFill>
                  <a:schemeClr val="tx1"/>
                </a:solidFill>
              </a:rPr>
            </a:br>
            <a:r>
              <a:rPr lang="en-US" altLang="ja-JP" sz="2000" dirty="0">
                <a:solidFill>
                  <a:schemeClr val="tx1"/>
                </a:solidFill>
              </a:rPr>
              <a:t>A:</a:t>
            </a:r>
            <a:r>
              <a:rPr lang="ja-JP" altLang="en-US" sz="2000" dirty="0">
                <a:solidFill>
                  <a:schemeClr val="tx1"/>
                </a:solidFill>
              </a:rPr>
              <a:t>：そうなる。だが、</a:t>
            </a:r>
            <a:r>
              <a:rPr lang="ja-JP" altLang="en-US" sz="2000" dirty="0">
                <a:solidFill>
                  <a:schemeClr val="tx1"/>
                </a:solidFill>
                <a:latin typeface="ＭＳ Ｐゴシック" panose="020B0600070205080204" pitchFamily="50" charset="-128"/>
                <a:ea typeface="ＭＳ Ｐゴシック" panose="020B0600070205080204" pitchFamily="50" charset="-128"/>
              </a:rPr>
              <a:t>社員の賃金を搾取しているのでない。</a:t>
            </a:r>
            <a:br>
              <a:rPr lang="en-US" altLang="ja-JP" sz="2000" dirty="0">
                <a:solidFill>
                  <a:schemeClr val="tx1"/>
                </a:solidFill>
                <a:latin typeface="ＭＳ Ｐゴシック" panose="020B0600070205080204" pitchFamily="50" charset="-128"/>
                <a:ea typeface="ＭＳ Ｐゴシック" panose="020B0600070205080204" pitchFamily="50" charset="-128"/>
              </a:rPr>
            </a:br>
            <a:br>
              <a:rPr lang="en-US" altLang="ja-JP" sz="2700" b="1" dirty="0">
                <a:solidFill>
                  <a:schemeClr val="tx1"/>
                </a:solidFill>
                <a:latin typeface="ＭＳ Ｐゴシック" panose="020B0600070205080204" pitchFamily="50" charset="-128"/>
                <a:ea typeface="ＭＳ Ｐゴシック" panose="020B0600070205080204" pitchFamily="50" charset="-128"/>
              </a:rPr>
            </a:br>
            <a:r>
              <a:rPr lang="ja-JP" altLang="en-US" sz="2200" b="1" dirty="0">
                <a:solidFill>
                  <a:schemeClr val="tx1"/>
                </a:solidFill>
                <a:latin typeface="ＭＳ Ｐゴシック" panose="020B0600070205080204" pitchFamily="50" charset="-128"/>
                <a:ea typeface="ＭＳ Ｐゴシック" panose="020B0600070205080204" pitchFamily="50" charset="-128"/>
              </a:rPr>
              <a:t>結局、社長は「業として」、「他人の就業に介入し」、「利益」を得ている。</a:t>
            </a:r>
            <a:br>
              <a:rPr lang="en-US" altLang="ja-JP" sz="2000" dirty="0">
                <a:solidFill>
                  <a:schemeClr val="tx1">
                    <a:lumMod val="50000"/>
                    <a:lumOff val="50000"/>
                  </a:schemeClr>
                </a:solidFill>
                <a:latin typeface="ＭＳ Ｐゴシック" panose="020B0600070205080204" pitchFamily="50" charset="-128"/>
                <a:ea typeface="ＭＳ Ｐゴシック" panose="020B0600070205080204" pitchFamily="50" charset="-128"/>
              </a:rPr>
            </a:br>
            <a:br>
              <a:rPr lang="en-US" altLang="ja-JP" sz="2000" dirty="0">
                <a:solidFill>
                  <a:schemeClr val="tx1">
                    <a:lumMod val="50000"/>
                    <a:lumOff val="50000"/>
                  </a:schemeClr>
                </a:solidFill>
                <a:latin typeface="ＭＳ Ｐゴシック" panose="020B0600070205080204" pitchFamily="50" charset="-128"/>
                <a:ea typeface="ＭＳ Ｐゴシック" panose="020B0600070205080204" pitchFamily="50" charset="-128"/>
              </a:rPr>
            </a:br>
            <a:br>
              <a:rPr lang="en-US" altLang="ja-JP" sz="2000" b="1" dirty="0">
                <a:solidFill>
                  <a:schemeClr val="tx1">
                    <a:lumMod val="50000"/>
                    <a:lumOff val="50000"/>
                  </a:schemeClr>
                </a:solidFill>
                <a:latin typeface="ＭＳ Ｐゴシック" panose="020B0600070205080204" pitchFamily="50" charset="-128"/>
                <a:ea typeface="ＭＳ Ｐゴシック" panose="020B0600070205080204" pitchFamily="50" charset="-128"/>
              </a:rPr>
            </a:br>
            <a:br>
              <a:rPr lang="en-US" altLang="ja-JP" sz="2000" b="1" dirty="0">
                <a:solidFill>
                  <a:schemeClr val="tx1">
                    <a:lumMod val="50000"/>
                    <a:lumOff val="50000"/>
                  </a:schemeClr>
                </a:solidFill>
                <a:latin typeface="ＭＳ Ｐゴシック" panose="020B0600070205080204" pitchFamily="50" charset="-128"/>
                <a:ea typeface="ＭＳ Ｐゴシック" panose="020B0600070205080204" pitchFamily="50" charset="-128"/>
              </a:rPr>
            </a:br>
            <a:br>
              <a:rPr lang="en-US" altLang="ja-JP" sz="2000" b="1" dirty="0">
                <a:solidFill>
                  <a:schemeClr val="tx1">
                    <a:lumMod val="50000"/>
                    <a:lumOff val="50000"/>
                  </a:schemeClr>
                </a:solidFill>
                <a:latin typeface="ＭＳ Ｐゴシック" panose="020B0600070205080204" pitchFamily="50" charset="-128"/>
                <a:ea typeface="ＭＳ Ｐゴシック" panose="020B0600070205080204" pitchFamily="50" charset="-128"/>
              </a:rPr>
            </a:br>
            <a:br>
              <a:rPr lang="en-US" altLang="ja-JP" sz="2000" b="1" dirty="0">
                <a:solidFill>
                  <a:schemeClr val="tx1">
                    <a:lumMod val="50000"/>
                    <a:lumOff val="50000"/>
                  </a:schemeClr>
                </a:solidFill>
                <a:latin typeface="ＭＳ Ｐゴシック" panose="020B0600070205080204" pitchFamily="50" charset="-128"/>
                <a:ea typeface="ＭＳ Ｐゴシック" panose="020B0600070205080204" pitchFamily="50" charset="-128"/>
              </a:rPr>
            </a:br>
            <a:br>
              <a:rPr lang="en-US" altLang="ja-JP" sz="2000" b="1" dirty="0">
                <a:solidFill>
                  <a:schemeClr val="tx1">
                    <a:lumMod val="50000"/>
                    <a:lumOff val="50000"/>
                  </a:schemeClr>
                </a:solidFill>
                <a:latin typeface="ＭＳ Ｐゴシック" panose="020B0600070205080204" pitchFamily="50" charset="-128"/>
                <a:ea typeface="ＭＳ Ｐゴシック" panose="020B0600070205080204" pitchFamily="50" charset="-128"/>
              </a:rPr>
            </a:br>
            <a:br>
              <a:rPr lang="en-US" altLang="ja-JP" sz="2000" b="1" dirty="0">
                <a:solidFill>
                  <a:schemeClr val="tx1"/>
                </a:solidFill>
                <a:latin typeface="ＭＳ Ｐゴシック" panose="020B0600070205080204" pitchFamily="50" charset="-128"/>
                <a:ea typeface="ＭＳ Ｐゴシック" panose="020B0600070205080204" pitchFamily="50" charset="-128"/>
              </a:rPr>
            </a:br>
            <a:br>
              <a:rPr lang="en-US" altLang="ja-JP" sz="2000" b="1" dirty="0">
                <a:solidFill>
                  <a:schemeClr val="tx1"/>
                </a:solidFill>
                <a:latin typeface="ＭＳ Ｐゴシック" panose="020B0600070205080204" pitchFamily="50" charset="-128"/>
                <a:ea typeface="ＭＳ Ｐゴシック" panose="020B0600070205080204" pitchFamily="50" charset="-128"/>
              </a:rPr>
            </a:br>
            <a:br>
              <a:rPr lang="en-US" altLang="ja-JP" sz="2000" b="1" dirty="0">
                <a:solidFill>
                  <a:schemeClr val="tx1"/>
                </a:solidFill>
                <a:latin typeface="ＭＳ Ｐゴシック" panose="020B0600070205080204" pitchFamily="50" charset="-128"/>
                <a:ea typeface="ＭＳ Ｐゴシック" panose="020B0600070205080204" pitchFamily="50" charset="-128"/>
              </a:rPr>
            </a:br>
            <a:br>
              <a:rPr lang="en-US" altLang="ja-JP" sz="2000" b="1" dirty="0">
                <a:solidFill>
                  <a:schemeClr val="tx1"/>
                </a:solidFill>
                <a:latin typeface="ＭＳ Ｐゴシック" panose="020B0600070205080204" pitchFamily="50" charset="-128"/>
                <a:ea typeface="ＭＳ Ｐゴシック" panose="020B0600070205080204" pitchFamily="50" charset="-128"/>
              </a:rPr>
            </a:br>
            <a:br>
              <a:rPr lang="en-US" altLang="ja-JP" sz="2000" b="1" dirty="0">
                <a:solidFill>
                  <a:schemeClr val="tx1"/>
                </a:solidFill>
                <a:latin typeface="ＭＳ Ｐゴシック" panose="020B0600070205080204" pitchFamily="50" charset="-128"/>
                <a:ea typeface="ＭＳ Ｐゴシック" panose="020B0600070205080204" pitchFamily="50" charset="-128"/>
              </a:rPr>
            </a:br>
            <a:br>
              <a:rPr lang="en-US" altLang="ja-JP" sz="2000" b="1" dirty="0">
                <a:solidFill>
                  <a:schemeClr val="tx1"/>
                </a:solidFill>
                <a:latin typeface="ＭＳ Ｐゴシック" panose="020B0600070205080204" pitchFamily="50" charset="-128"/>
                <a:ea typeface="ＭＳ Ｐゴシック" panose="020B0600070205080204" pitchFamily="50" charset="-128"/>
              </a:rPr>
            </a:br>
            <a:endParaRPr lang="en-US" altLang="ja-JP" sz="2000" b="1"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2285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8709" y="2129949"/>
            <a:ext cx="3193106" cy="6646153"/>
          </a:xfrm>
        </p:spPr>
        <p:txBody>
          <a:bodyPr/>
          <a:lstStyle/>
          <a:p>
            <a:br>
              <a:rPr lang="ja-JP" altLang="en-US" b="1" dirty="0"/>
            </a:br>
            <a:endParaRPr kumimoji="1" lang="ja-JP" altLang="en-US" dirty="0"/>
          </a:p>
        </p:txBody>
      </p:sp>
      <p:sp>
        <p:nvSpPr>
          <p:cNvPr id="5" name="正方形/長方形 4"/>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8" name="正方形/長方形 7"/>
          <p:cNvSpPr/>
          <p:nvPr/>
        </p:nvSpPr>
        <p:spPr>
          <a:xfrm>
            <a:off x="3757353" y="1234441"/>
            <a:ext cx="8994370" cy="2909454"/>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第７条</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（公民権行使の保障） </a:t>
            </a: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使用者は、労働者が労働時間中に、選挙権その他公民としての権利を行使し</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又は公の職務を執行するために必要な時間を請求した場合においては、拒んではならない。但し権利の行使又は公の職務の執行に妨げがない限り、請求された時刻を変更することができる</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9" name="正方形/長方形 8"/>
          <p:cNvSpPr/>
          <p:nvPr/>
        </p:nvSpPr>
        <p:spPr>
          <a:xfrm>
            <a:off x="3757353" y="4414060"/>
            <a:ext cx="8994370" cy="1579418"/>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8</a:t>
            </a:r>
            <a:r>
              <a:rPr lang="ja-JP"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a:t>
            </a:r>
            <a:r>
              <a:rPr lang="en-US" altLang="ja-JP" sz="2800"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削除 </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(1998</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年</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p>
          <a:p>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労働態様により労働基準法の適用事業を第</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1</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号から第</a:t>
            </a:r>
            <a:r>
              <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17</a:t>
            </a:r>
            <a:r>
              <a:rPr lang="ja-JP" altLang="en-US"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号までに区分して列挙していた）</a:t>
            </a:r>
            <a:endParaRPr lang="en-US" altLang="ja-JP" sz="28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 name="正方形/長方形 3"/>
          <p:cNvSpPr/>
          <p:nvPr/>
        </p:nvSpPr>
        <p:spPr>
          <a:xfrm>
            <a:off x="6251170" y="6766560"/>
            <a:ext cx="570253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大阪青年部</a:t>
            </a:r>
          </a:p>
        </p:txBody>
      </p:sp>
    </p:spTree>
    <p:extLst>
      <p:ext uri="{BB962C8B-B14F-4D97-AF65-F5344CB8AC3E}">
        <p14:creationId xmlns:p14="http://schemas.microsoft.com/office/powerpoint/2010/main" val="486596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096595" y="448887"/>
            <a:ext cx="4721630"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ＭＳ Ｐゴシック" panose="020B0600070205080204" pitchFamily="50" charset="-128"/>
                <a:ea typeface="ＭＳ Ｐゴシック" panose="020B0600070205080204" pitchFamily="50" charset="-128"/>
              </a:rPr>
              <a:t>労働基準法　　第</a:t>
            </a:r>
            <a:r>
              <a:rPr kumimoji="1" lang="en-US" altLang="ja-JP" sz="2000" dirty="0">
                <a:latin typeface="ＭＳ Ｐゴシック" panose="020B0600070205080204" pitchFamily="50" charset="-128"/>
                <a:ea typeface="ＭＳ Ｐゴシック" panose="020B0600070205080204" pitchFamily="50" charset="-128"/>
              </a:rPr>
              <a:t>1</a:t>
            </a:r>
            <a:r>
              <a:rPr kumimoji="1" lang="ja-JP" altLang="en-US" sz="2000" dirty="0">
                <a:latin typeface="ＭＳ Ｐゴシック" panose="020B0600070205080204" pitchFamily="50" charset="-128"/>
                <a:ea typeface="ＭＳ Ｐゴシック" panose="020B0600070205080204" pitchFamily="50" charset="-128"/>
              </a:rPr>
              <a:t>章　総則</a:t>
            </a:r>
          </a:p>
        </p:txBody>
      </p:sp>
      <p:sp>
        <p:nvSpPr>
          <p:cNvPr id="5" name="正方形/長方形 4"/>
          <p:cNvSpPr/>
          <p:nvPr/>
        </p:nvSpPr>
        <p:spPr>
          <a:xfrm>
            <a:off x="3956858" y="1113905"/>
            <a:ext cx="8778240" cy="2061557"/>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第</a:t>
            </a:r>
            <a:r>
              <a:rPr lang="en-US" altLang="ja-JP" sz="32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9</a:t>
            </a:r>
            <a:r>
              <a:rPr lang="ja-JP" altLang="en-US" sz="32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条（定義）この法律で「労働者」と</a:t>
            </a:r>
            <a:r>
              <a:rPr lang="ja-JP" altLang="ja-JP" sz="3200" dirty="0">
                <a:solidFill>
                  <a:schemeClr val="tx1"/>
                </a:solidFill>
                <a:latin typeface="ＭＳ Ｐゴシック" panose="020B0600070205080204" pitchFamily="50" charset="-128"/>
                <a:ea typeface="ＭＳ Ｐゴシック" panose="020B0600070205080204" pitchFamily="50" charset="-128"/>
              </a:rPr>
              <a:t>は、職業の種類を問わず、事業又は事務所（以下「事業」という）に使用される者で、賃金を支払われる者をいう。</a:t>
            </a:r>
            <a:endParaRPr lang="en-US" altLang="ja-JP" sz="32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232756" y="1280160"/>
            <a:ext cx="3192087" cy="7165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基準法適用の労働者は、①職業の種類を問わず、②事業または事務所に使用され、③賃金を支払われる者</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です</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fontAlgn="base">
              <a:spcBef>
                <a:spcPct val="0"/>
              </a:spcBef>
              <a:spcAft>
                <a:spcPct val="0"/>
              </a:spcAft>
            </a:pP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fontAlgn="base">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その判断基準は</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a:t>
            </a:r>
            <a:endParaRPr lang="ja-JP" altLang="ja-JP"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❶形態が指揮監督下の労働であること。</a:t>
            </a:r>
            <a:endParaRPr lang="ja-JP" altLang="en-US"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sym typeface="Wingdings" pitchFamily="2" charset="2"/>
              </a:rPr>
              <a:t>・</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仕事の依頼、業務従事の指</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示等に対し、諾否の</a:t>
            </a:r>
            <a:r>
              <a:rPr lang="ja-JP" altLang="en-US" dirty="0" err="1">
                <a:solidFill>
                  <a:schemeClr val="tx1"/>
                </a:solidFill>
                <a:latin typeface="ＭＳ Ｐゴシック" panose="020B0600070205080204" pitchFamily="50" charset="-128"/>
                <a:ea typeface="ＭＳ Ｐゴシック" panose="020B0600070205080204" pitchFamily="50" charset="-128"/>
                <a:cs typeface="Times New Roman" pitchFamily="18" charset="0"/>
              </a:rPr>
              <a:t>自由があ</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るか、どうか。</a:t>
            </a:r>
            <a:endParaRPr lang="ja-JP" altLang="en-US"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sym typeface="Wingdings" pitchFamily="2" charset="2"/>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sym typeface="Wingdings" pitchFamily="2" charset="2"/>
              </a:rPr>
              <a:t>・</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業務遂行上の指揮監督の有</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無。</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eaLnBrk="0" fontAlgn="base" hangingPunct="0">
              <a:spcBef>
                <a:spcPct val="0"/>
              </a:spcBef>
              <a:spcAft>
                <a:spcPct val="0"/>
              </a:spcAft>
            </a:pPr>
            <a:endParaRPr lang="ja-JP" altLang="en-US"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sym typeface="Wingdings" pitchFamily="2" charset="2"/>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sym typeface="Wingdings" pitchFamily="2" charset="2"/>
              </a:rPr>
              <a:t>❷報酬が労務の対償として支払われていること。</a:t>
            </a:r>
            <a:endParaRPr lang="ja-JP" altLang="en-US"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sym typeface="Wingdings" pitchFamily="2" charset="2"/>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sym typeface="Wingdings" pitchFamily="2" charset="2"/>
              </a:rPr>
              <a:t>・</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報酬の性格が使用者の監督</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指揮下に一定時間労務を提</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供していることへの対価と判</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a:t>
            </a:r>
            <a:r>
              <a:rPr lang="ja-JP" altLang="en-US" dirty="0" err="1">
                <a:solidFill>
                  <a:schemeClr val="tx1"/>
                </a:solidFill>
                <a:latin typeface="ＭＳ Ｐゴシック" panose="020B0600070205080204" pitchFamily="50" charset="-128"/>
                <a:ea typeface="ＭＳ Ｐゴシック" panose="020B0600070205080204" pitchFamily="50" charset="-128"/>
                <a:cs typeface="Times New Roman" pitchFamily="18" charset="0"/>
              </a:rPr>
              <a:t>断されるか</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、どうか。</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eaLnBrk="0" fontAlgn="base" hangingPunct="0">
              <a:spcBef>
                <a:spcPct val="0"/>
              </a:spcBef>
              <a:spcAft>
                <a:spcPct val="0"/>
              </a:spcAft>
            </a:pP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sym typeface="Wingdings" pitchFamily="2" charset="2"/>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sym typeface="Wingdings" pitchFamily="2" charset="2"/>
              </a:rPr>
              <a:t>❸ 判断を補強する要素</a:t>
            </a:r>
            <a:endParaRPr lang="ja-JP" altLang="en-US"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sym typeface="Wingdings" pitchFamily="2" charset="2"/>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sym typeface="Wingdings" pitchFamily="2" charset="2"/>
              </a:rPr>
              <a:t>・</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事業者性の有無</a:t>
            </a:r>
            <a:endParaRPr lang="ja-JP" altLang="en-US"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sym typeface="Wingdings" pitchFamily="2" charset="2"/>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sym typeface="Wingdings" pitchFamily="2" charset="2"/>
              </a:rPr>
              <a:t>・</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専属制の程度</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a:p>
            <a:pPr lvl="0" algn="just" eaLnBrk="0" fontAlgn="base" hangingPunct="0">
              <a:spcBef>
                <a:spcPct val="0"/>
              </a:spcBef>
              <a:spcAft>
                <a:spcPct val="0"/>
              </a:spcAft>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　　　　　　　　　　　　　　　　　　　　</a:t>
            </a:r>
            <a:r>
              <a:rPr lang="ja-JP" altLang="en-US" dirty="0">
                <a:solidFill>
                  <a:schemeClr val="tx1"/>
                </a:solidFill>
                <a:latin typeface="ＭＳ Ｐ明朝" pitchFamily="18" charset="-128"/>
                <a:ea typeface="ＭＳ Ｐ明朝" pitchFamily="18" charset="-128"/>
                <a:cs typeface="Times New Roman" pitchFamily="18" charset="0"/>
              </a:rPr>
              <a:t>　　　　　　　　　　　　　　</a:t>
            </a:r>
            <a:endParaRPr lang="ja-JP" altLang="en-US" dirty="0">
              <a:solidFill>
                <a:schemeClr val="tx1"/>
              </a:solidFill>
              <a:latin typeface="ＭＳ Ｐ明朝" pitchFamily="18" charset="-128"/>
              <a:ea typeface="ＭＳ Ｐ明朝" pitchFamily="18" charset="-128"/>
              <a:cs typeface="Times New Roman" pitchFamily="18" charset="0"/>
              <a:sym typeface="Wingdings" pitchFamily="2" charset="2"/>
            </a:endParaRPr>
          </a:p>
        </p:txBody>
      </p:sp>
      <p:sp>
        <p:nvSpPr>
          <p:cNvPr id="10" name="正方形/長方形 9"/>
          <p:cNvSpPr/>
          <p:nvPr/>
        </p:nvSpPr>
        <p:spPr>
          <a:xfrm>
            <a:off x="9360131" y="4655127"/>
            <a:ext cx="3144262" cy="41672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ysClr val="windowText" lastClr="000000"/>
                </a:solidFill>
                <a:latin typeface="ＭＳ Ｐゴシック" panose="020B0600070205080204" pitchFamily="50" charset="-128"/>
                <a:ea typeface="ＭＳ Ｐゴシック" panose="020B0600070205080204" pitchFamily="50" charset="-128"/>
              </a:rPr>
              <a:t>　「仕事量」は労働時間ではかるという労働基準法の原則が崩され、労働者扱いされない人がどんどん増えています。</a:t>
            </a:r>
            <a:endParaRPr kumimoji="1" lang="en-US" altLang="ja-JP" sz="20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2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2000" dirty="0">
                <a:solidFill>
                  <a:sysClr val="windowText" lastClr="000000"/>
                </a:solidFill>
                <a:latin typeface="ＭＳ Ｐゴシック" panose="020B0600070205080204" pitchFamily="50" charset="-128"/>
                <a:ea typeface="ＭＳ Ｐゴシック" panose="020B0600070205080204" pitchFamily="50" charset="-128"/>
              </a:rPr>
              <a:t>　現状の焦点は、❶高度プロフェッショナル、❷裁量労働（みなし制）、❸テレワークです。</a:t>
            </a:r>
            <a:endParaRPr kumimoji="1" lang="en-US" altLang="ja-JP" sz="2400" b="1"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2400" b="1" dirty="0">
              <a:solidFill>
                <a:sysClr val="windowText" lastClr="000000"/>
              </a:solidFill>
              <a:latin typeface="ＭＳ Ｐゴシック" panose="020B0600070205080204" pitchFamily="50" charset="-128"/>
              <a:ea typeface="ＭＳ Ｐゴシック" panose="020B0600070205080204" pitchFamily="50" charset="-128"/>
            </a:endParaRPr>
          </a:p>
        </p:txBody>
      </p:sp>
      <p:pic>
        <p:nvPicPr>
          <p:cNvPr id="3" name="図 2"/>
          <p:cNvPicPr>
            <a:picLocks noChangeAspect="1"/>
          </p:cNvPicPr>
          <p:nvPr/>
        </p:nvPicPr>
        <p:blipFill>
          <a:blip r:embed="rId2"/>
          <a:stretch>
            <a:fillRect/>
          </a:stretch>
        </p:blipFill>
        <p:spPr>
          <a:xfrm>
            <a:off x="3999226" y="4655126"/>
            <a:ext cx="5211276" cy="4167236"/>
          </a:xfrm>
          <a:prstGeom prst="rect">
            <a:avLst/>
          </a:prstGeom>
        </p:spPr>
      </p:pic>
      <p:sp>
        <p:nvSpPr>
          <p:cNvPr id="7" name="正方形/長方形 6"/>
          <p:cNvSpPr/>
          <p:nvPr/>
        </p:nvSpPr>
        <p:spPr>
          <a:xfrm>
            <a:off x="4272741" y="3607724"/>
            <a:ext cx="8231651" cy="648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労働者が「労働者でなくなる」→　奪われる権利！</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58977823"/>
      </p:ext>
    </p:extLst>
  </p:cSld>
  <p:clrMapOvr>
    <a:masterClrMapping/>
  </p:clrMapOvr>
</p:sld>
</file>

<file path=ppt/theme/theme1.xml><?xml version="1.0" encoding="utf-8"?>
<a:theme xmlns:a="http://schemas.openxmlformats.org/drawingml/2006/main" name="フレーム">
  <a:themeElements>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TM03457475[[fn=フレーム]]</Template>
  <TotalTime>1080</TotalTime>
  <Words>1103</Words>
  <Application>Microsoft Office PowerPoint</Application>
  <PresentationFormat>ユーザー設定</PresentationFormat>
  <Paragraphs>250</Paragraphs>
  <Slides>14</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14</vt:i4>
      </vt:variant>
    </vt:vector>
  </HeadingPairs>
  <TitlesOfParts>
    <vt:vector size="24" baseType="lpstr">
      <vt:lpstr>HGP創英角ｺﾞｼｯｸUB</vt:lpstr>
      <vt:lpstr>ＭＳ Ｐゴシック</vt:lpstr>
      <vt:lpstr>ＭＳ Ｐ明朝</vt:lpstr>
      <vt:lpstr>ＭＳ ゴシック</vt:lpstr>
      <vt:lpstr>游ゴシック</vt:lpstr>
      <vt:lpstr>Corbel</vt:lpstr>
      <vt:lpstr>Times New Roman</vt:lpstr>
      <vt:lpstr>Wingdings</vt:lpstr>
      <vt:lpstr>Wingdings 2</vt:lpstr>
      <vt:lpstr>フレーム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雇用者と使用者が違う。根本矛盾は解消されない。  Q:派遣会社はピンハネではないの。  A:派遣会社は労働者と雇用契約を締結している。社員だ。 　派遣会社は派遣先と派遣契約を結び、社員を派遣している。ピンハネではない。  Q:「社員」を派遣し、利益を得ている。  A:経費や利益は労働者派遣得た収入でまかなうのは当然。  Q:賃金は、常に派遣契約をした金額より低くなる。  A:：そうなる。だが、社員の賃金を搾取しているのでない。  結局、社長は「業として」、「他人の就業に介入し」、「利益」を得ている。             </vt:lpstr>
      <vt:lpstr> </vt:lpstr>
      <vt:lpstr>PowerPoint プレゼンテーション</vt:lpstr>
      <vt:lpstr>PowerPoint プレゼンテーション</vt:lpstr>
      <vt:lpstr>「配分金」は賃金ではない　－厚労省の詭弁－  〇シルバーは使用者ではない。雇用契約ではなく、請負、委任契約であり、労働法は適用されない。  〇ケガをしても労災保険が適用されない。  〇「センターの配分金は最低賃金法に拘束されるものではありませんが‥」「見積額が時間額で最低賃金と比較してあまり差がある場合は調整する必要がある」としている。 　　　　　　(「全シ協」の見解）</vt:lpstr>
      <vt:lpstr>PowerPoint プレゼンテーション</vt:lpstr>
      <vt:lpstr>平均賃金表</vt:lpstr>
      <vt:lpstr>マルクスは生きている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佐藤陵一</dc:creator>
  <cp:lastModifiedBy>佐藤陵一</cp:lastModifiedBy>
  <cp:revision>116</cp:revision>
  <cp:lastPrinted>2017-03-10T00:14:32Z</cp:lastPrinted>
  <dcterms:created xsi:type="dcterms:W3CDTF">2017-01-11T10:53:41Z</dcterms:created>
  <dcterms:modified xsi:type="dcterms:W3CDTF">2017-03-14T02:27:42Z</dcterms:modified>
</cp:coreProperties>
</file>