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36" r:id="rId1"/>
  </p:sldMasterIdLst>
  <p:notesMasterIdLst>
    <p:notesMasterId r:id="rId7"/>
  </p:notesMasterIdLst>
  <p:sldIdLst>
    <p:sldId id="264" r:id="rId2"/>
    <p:sldId id="263" r:id="rId3"/>
    <p:sldId id="265" r:id="rId4"/>
    <p:sldId id="267" r:id="rId5"/>
    <p:sldId id="268" r:id="rId6"/>
  </p:sldIdLst>
  <p:sldSz cx="13208000" cy="9906000"/>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33" autoAdjust="0"/>
    <p:restoredTop sz="94673" autoAdjust="0"/>
  </p:normalViewPr>
  <p:slideViewPr>
    <p:cSldViewPr snapToGrid="0">
      <p:cViewPr>
        <p:scale>
          <a:sx n="80" d="100"/>
          <a:sy n="80" d="100"/>
        </p:scale>
        <p:origin x="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606854D4-5136-4155-B670-5B347D497027}" type="datetimeFigureOut">
              <a:rPr kumimoji="1" lang="ja-JP" altLang="en-US" smtClean="0"/>
              <a:t>2017/3/13</a:t>
            </a:fld>
            <a:endParaRPr kumimoji="1" lang="ja-JP" altLang="en-US"/>
          </a:p>
        </p:txBody>
      </p:sp>
      <p:sp>
        <p:nvSpPr>
          <p:cNvPr id="4" name="スライド イメージ プレースホルダー 3"/>
          <p:cNvSpPr>
            <a:spLocks noGrp="1" noRot="1" noChangeAspect="1"/>
          </p:cNvSpPr>
          <p:nvPr>
            <p:ph type="sldImg" idx="2"/>
          </p:nvPr>
        </p:nvSpPr>
        <p:spPr>
          <a:xfrm>
            <a:off x="1190625" y="1252538"/>
            <a:ext cx="4506913" cy="3381375"/>
          </a:xfrm>
          <a:prstGeom prst="rect">
            <a:avLst/>
          </a:prstGeom>
          <a:noFill/>
          <a:ln w="12700">
            <a:solidFill>
              <a:prstClr val="black"/>
            </a:solidFill>
          </a:ln>
        </p:spPr>
        <p:txBody>
          <a:bodyPr vert="horz" lIns="96606" tIns="48303" rIns="96606" bIns="48303" rtlCol="0" anchor="ctr"/>
          <a:lstStyle/>
          <a:p>
            <a:endParaRPr lang="ja-JP" altLang="en-US"/>
          </a:p>
        </p:txBody>
      </p:sp>
      <p:sp>
        <p:nvSpPr>
          <p:cNvPr id="5" name="ノート プレースホルダー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DC90A894-285E-4E99-8D36-F27C5C42658A}" type="slidenum">
              <a:rPr kumimoji="1" lang="ja-JP" altLang="en-US" smtClean="0"/>
              <a:t>‹#›</a:t>
            </a:fld>
            <a:endParaRPr kumimoji="1" lang="ja-JP" altLang="en-US"/>
          </a:p>
        </p:txBody>
      </p:sp>
    </p:spTree>
    <p:extLst>
      <p:ext uri="{BB962C8B-B14F-4D97-AF65-F5344CB8AC3E}">
        <p14:creationId xmlns:p14="http://schemas.microsoft.com/office/powerpoint/2010/main" val="15218089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90A894-285E-4E99-8D36-F27C5C42658A}" type="slidenum">
              <a:rPr kumimoji="1" lang="ja-JP" altLang="en-US" smtClean="0"/>
              <a:t>1</a:t>
            </a:fld>
            <a:endParaRPr kumimoji="1" lang="ja-JP" altLang="en-US"/>
          </a:p>
        </p:txBody>
      </p:sp>
    </p:spTree>
    <p:extLst>
      <p:ext uri="{BB962C8B-B14F-4D97-AF65-F5344CB8AC3E}">
        <p14:creationId xmlns:p14="http://schemas.microsoft.com/office/powerpoint/2010/main" val="1003435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 y="1100667"/>
            <a:ext cx="9903420" cy="77046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042785" y="1100667"/>
            <a:ext cx="3169095" cy="7704668"/>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59002" y="1875536"/>
            <a:ext cx="7924800" cy="4702048"/>
          </a:xfrm>
        </p:spPr>
        <p:txBody>
          <a:bodyPr anchor="b">
            <a:normAutofit/>
          </a:bodyPr>
          <a:lstStyle>
            <a:lvl1pPr algn="l">
              <a:defRPr sz="7800" spc="-144" baseline="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91683" y="6745911"/>
            <a:ext cx="7924800" cy="1320800"/>
          </a:xfrm>
        </p:spPr>
        <p:txBody>
          <a:bodyPr anchor="t">
            <a:normAutofit/>
          </a:bodyPr>
          <a:lstStyle>
            <a:lvl1pPr marL="0" indent="0" algn="l">
              <a:buNone/>
              <a:defRPr sz="2889" cap="none" spc="0" baseline="0">
                <a:solidFill>
                  <a:schemeClr val="accent1">
                    <a:lumMod val="20000"/>
                    <a:lumOff val="80000"/>
                  </a:schemeClr>
                </a:solidFill>
              </a:defRPr>
            </a:lvl1pPr>
            <a:lvl2pPr marL="660380" indent="0" algn="ctr">
              <a:buNone/>
              <a:defRPr sz="2889"/>
            </a:lvl2pPr>
            <a:lvl3pPr marL="1320759" indent="0" algn="ctr">
              <a:buNone/>
              <a:defRPr sz="2889"/>
            </a:lvl3pPr>
            <a:lvl4pPr marL="1981139" indent="0" algn="ctr">
              <a:buNone/>
              <a:defRPr sz="2889"/>
            </a:lvl4pPr>
            <a:lvl5pPr marL="2641519" indent="0" algn="ctr">
              <a:buNone/>
              <a:defRPr sz="2889"/>
            </a:lvl5pPr>
            <a:lvl6pPr marL="3301898" indent="0" algn="ctr">
              <a:buNone/>
              <a:defRPr sz="2889"/>
            </a:lvl6pPr>
            <a:lvl7pPr marL="3962278" indent="0" algn="ctr">
              <a:buNone/>
              <a:defRPr sz="2889"/>
            </a:lvl7pPr>
            <a:lvl8pPr marL="4622658" indent="0" algn="ctr">
              <a:buNone/>
              <a:defRPr sz="2889"/>
            </a:lvl8pPr>
            <a:lvl9pPr marL="5283037" indent="0" algn="ctr">
              <a:buNone/>
              <a:defRPr sz="2889"/>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87065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3/13/2017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37944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2750" y="1430867"/>
            <a:ext cx="3054350" cy="715433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190238" y="1254760"/>
            <a:ext cx="7924800" cy="739648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3/13/2017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42633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67280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190238" y="1875536"/>
            <a:ext cx="7924800" cy="4702048"/>
          </a:xfrm>
        </p:spPr>
        <p:txBody>
          <a:bodyPr anchor="b">
            <a:normAutofit/>
          </a:bodyPr>
          <a:lstStyle>
            <a:lvl1pPr>
              <a:defRPr sz="7800" b="0" spc="-144" baseline="0">
                <a:solidFill>
                  <a:schemeClr val="tx1">
                    <a:lumMod val="65000"/>
                    <a:lumOff val="3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210050" y="6749288"/>
            <a:ext cx="7924800" cy="1320800"/>
          </a:xfrm>
        </p:spPr>
        <p:txBody>
          <a:bodyPr anchor="t">
            <a:normAutofit/>
          </a:bodyPr>
          <a:lstStyle>
            <a:lvl1pPr marL="0" indent="0">
              <a:buNone/>
              <a:defRPr sz="2889" cap="none" spc="0" baseline="0">
                <a:solidFill>
                  <a:schemeClr val="tx1">
                    <a:lumMod val="65000"/>
                    <a:lumOff val="3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586B75A-687E-405C-8A0B-8D00578BA2C3}" type="datetimeFigureOut">
              <a:rPr lang="en-US" smtClean="0"/>
              <a:pPr/>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27727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190238" y="1254760"/>
            <a:ext cx="3764280" cy="7396480"/>
          </a:xfrm>
        </p:spPr>
        <p:txBody>
          <a:bodyPr/>
          <a:lstStyle>
            <a:lvl1pPr>
              <a:defRPr sz="2744"/>
            </a:lvl1pPr>
            <a:lvl2pPr>
              <a:defRPr sz="2455"/>
            </a:lvl2pPr>
            <a:lvl3pPr>
              <a:defRPr sz="2167"/>
            </a:lvl3pPr>
            <a:lvl4pPr>
              <a:defRPr sz="1878"/>
            </a:lvl4pPr>
            <a:lvl5pPr>
              <a:defRPr sz="1878"/>
            </a:lvl5pPr>
            <a:lvl6pPr>
              <a:defRPr sz="1878"/>
            </a:lvl6pPr>
            <a:lvl7pPr>
              <a:defRPr sz="1878"/>
            </a:lvl7pPr>
            <a:lvl8pPr>
              <a:defRPr sz="1878"/>
            </a:lvl8pPr>
            <a:lvl9pPr>
              <a:defRPr sz="187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8469630" y="1254760"/>
            <a:ext cx="3764280" cy="7396480"/>
          </a:xfrm>
        </p:spPr>
        <p:txBody>
          <a:bodyPr/>
          <a:lstStyle>
            <a:lvl1pPr>
              <a:defRPr sz="2744"/>
            </a:lvl1pPr>
            <a:lvl2pPr>
              <a:defRPr sz="2455"/>
            </a:lvl2pPr>
            <a:lvl3pPr>
              <a:defRPr sz="2167"/>
            </a:lvl3pPr>
            <a:lvl4pPr>
              <a:defRPr sz="1878"/>
            </a:lvl4pPr>
            <a:lvl5pPr>
              <a:defRPr sz="1878"/>
            </a:lvl5pPr>
            <a:lvl6pPr>
              <a:defRPr sz="1878"/>
            </a:lvl6pPr>
            <a:lvl7pPr>
              <a:defRPr sz="1878"/>
            </a:lvl7pPr>
            <a:lvl8pPr>
              <a:defRPr sz="1878"/>
            </a:lvl8pPr>
            <a:lvl9pPr>
              <a:defRPr sz="187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3/13/2017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6003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190238" y="1478513"/>
            <a:ext cx="3764280" cy="1166707"/>
          </a:xfrm>
        </p:spPr>
        <p:txBody>
          <a:bodyPr anchor="b">
            <a:normAutofit/>
          </a:bodyPr>
          <a:lstStyle>
            <a:lvl1pPr marL="0" indent="0">
              <a:spcBef>
                <a:spcPts val="0"/>
              </a:spcBef>
              <a:buNone/>
              <a:defRPr sz="2744" b="1">
                <a:solidFill>
                  <a:schemeClr val="tx1">
                    <a:lumMod val="65000"/>
                    <a:lumOff val="35000"/>
                  </a:schemeClr>
                </a:solidFill>
              </a:defRPr>
            </a:lvl1pPr>
            <a:lvl2pPr marL="660380" indent="0">
              <a:buNone/>
              <a:defRPr sz="2744"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a:t>マスター テキストの書式設定</a:t>
            </a:r>
          </a:p>
        </p:txBody>
      </p:sp>
      <p:sp>
        <p:nvSpPr>
          <p:cNvPr id="4" name="Content Placeholder 3"/>
          <p:cNvSpPr>
            <a:spLocks noGrp="1"/>
          </p:cNvSpPr>
          <p:nvPr>
            <p:ph sz="half" idx="2"/>
          </p:nvPr>
        </p:nvSpPr>
        <p:spPr>
          <a:xfrm>
            <a:off x="4190238" y="2789130"/>
            <a:ext cx="3764280" cy="5811520"/>
          </a:xfrm>
        </p:spPr>
        <p:txBody>
          <a:bodyPr/>
          <a:lstStyle>
            <a:lvl1pPr>
              <a:defRPr sz="2744"/>
            </a:lvl1pPr>
            <a:lvl2pPr>
              <a:defRPr sz="2455"/>
            </a:lvl2pPr>
            <a:lvl3pPr>
              <a:defRPr sz="2167"/>
            </a:lvl3pPr>
            <a:lvl4pPr>
              <a:defRPr sz="1878"/>
            </a:lvl4pPr>
            <a:lvl5pPr>
              <a:defRPr sz="1878"/>
            </a:lvl5pPr>
            <a:lvl6pPr>
              <a:defRPr sz="1878"/>
            </a:lvl6pPr>
            <a:lvl7pPr>
              <a:defRPr sz="1878"/>
            </a:lvl7pPr>
            <a:lvl8pPr>
              <a:defRPr sz="1878"/>
            </a:lvl8pPr>
            <a:lvl9pPr>
              <a:defRPr sz="187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8470001" y="1478515"/>
            <a:ext cx="3764280" cy="1174580"/>
          </a:xfrm>
        </p:spPr>
        <p:txBody>
          <a:bodyPr anchor="b">
            <a:normAutofit/>
          </a:bodyPr>
          <a:lstStyle>
            <a:lvl1pPr marL="0" indent="0">
              <a:spcBef>
                <a:spcPts val="0"/>
              </a:spcBef>
              <a:buNone/>
              <a:defRPr sz="2744" b="1">
                <a:solidFill>
                  <a:schemeClr val="tx1">
                    <a:lumMod val="65000"/>
                    <a:lumOff val="35000"/>
                  </a:schemeClr>
                </a:solidFill>
              </a:defRPr>
            </a:lvl1pPr>
            <a:lvl2pPr marL="660380" indent="0">
              <a:buNone/>
              <a:defRPr sz="2744"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ja-JP" altLang="en-US"/>
              <a:t>マスター テキストの書式設定</a:t>
            </a:r>
          </a:p>
        </p:txBody>
      </p:sp>
      <p:sp>
        <p:nvSpPr>
          <p:cNvPr id="6" name="Content Placeholder 5"/>
          <p:cNvSpPr>
            <a:spLocks noGrp="1"/>
          </p:cNvSpPr>
          <p:nvPr>
            <p:ph sz="quarter" idx="4"/>
          </p:nvPr>
        </p:nvSpPr>
        <p:spPr>
          <a:xfrm>
            <a:off x="8470001" y="2789130"/>
            <a:ext cx="3764280" cy="5811520"/>
          </a:xfrm>
        </p:spPr>
        <p:txBody>
          <a:bodyPr/>
          <a:lstStyle>
            <a:lvl1pPr>
              <a:defRPr sz="2744"/>
            </a:lvl1pPr>
            <a:lvl2pPr>
              <a:defRPr sz="2455"/>
            </a:lvl2pPr>
            <a:lvl3pPr>
              <a:defRPr sz="2167"/>
            </a:lvl3pPr>
            <a:lvl4pPr>
              <a:defRPr sz="1878"/>
            </a:lvl4pPr>
            <a:lvl5pPr>
              <a:defRPr sz="1878"/>
            </a:lvl5pPr>
            <a:lvl6pPr>
              <a:defRPr sz="1878"/>
            </a:lvl6pPr>
            <a:lvl7pPr>
              <a:defRPr sz="1878"/>
            </a:lvl7pPr>
            <a:lvl8pPr>
              <a:defRPr sz="1878"/>
            </a:lvl8pPr>
            <a:lvl9pPr>
              <a:defRPr sz="187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3/13/2017</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59042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3/13/2017</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62293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3/13/2017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3808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77368" y="1651000"/>
            <a:ext cx="3070860" cy="3169920"/>
          </a:xfrm>
        </p:spPr>
        <p:txBody>
          <a:bodyPr anchor="b">
            <a:normAutofit/>
          </a:bodyPr>
          <a:lstStyle>
            <a:lvl1pPr>
              <a:defRPr sz="4044" b="0" baseline="0"/>
            </a:lvl1pPr>
          </a:lstStyle>
          <a:p>
            <a:r>
              <a:rPr lang="ja-JP" altLang="en-US"/>
              <a:t>マスター タイトルの書式設定</a:t>
            </a:r>
            <a:endParaRPr lang="en-US" dirty="0"/>
          </a:p>
        </p:txBody>
      </p:sp>
      <p:sp>
        <p:nvSpPr>
          <p:cNvPr id="3" name="Content Placeholder 2"/>
          <p:cNvSpPr>
            <a:spLocks noGrp="1"/>
          </p:cNvSpPr>
          <p:nvPr>
            <p:ph idx="1"/>
          </p:nvPr>
        </p:nvSpPr>
        <p:spPr>
          <a:xfrm>
            <a:off x="4190238" y="1254760"/>
            <a:ext cx="7924800" cy="7396480"/>
          </a:xfrm>
        </p:spPr>
        <p:txBody>
          <a:bodyPr/>
          <a:lstStyle>
            <a:lvl1pPr>
              <a:defRPr sz="2889"/>
            </a:lvl1pPr>
            <a:lvl2pPr>
              <a:defRPr sz="2600"/>
            </a:lvl2pPr>
            <a:lvl3pPr>
              <a:defRPr sz="2311"/>
            </a:lvl3pPr>
            <a:lvl4pPr>
              <a:defRPr sz="2022"/>
            </a:lvl4pPr>
            <a:lvl5pPr>
              <a:defRPr sz="2022"/>
            </a:lvl5pPr>
            <a:lvl6pPr>
              <a:defRPr sz="2022"/>
            </a:lvl6pPr>
            <a:lvl7pPr>
              <a:defRPr sz="2022"/>
            </a:lvl7pPr>
            <a:lvl8pPr>
              <a:defRPr sz="2022"/>
            </a:lvl8pPr>
            <a:lvl9pPr>
              <a:defRPr sz="202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77368" y="4820920"/>
            <a:ext cx="3070860" cy="3698240"/>
          </a:xfrm>
        </p:spPr>
        <p:txBody>
          <a:bodyPr anchor="t">
            <a:normAutofit/>
          </a:bodyPr>
          <a:lstStyle>
            <a:lvl1pPr marL="0" indent="0">
              <a:lnSpc>
                <a:spcPct val="100000"/>
              </a:lnSpc>
              <a:spcBef>
                <a:spcPts val="1156"/>
              </a:spcBef>
              <a:buNone/>
              <a:defRPr sz="1806">
                <a:solidFill>
                  <a:srgbClr val="FFFFFF"/>
                </a:solidFill>
              </a:defRPr>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fld id="{5586B75A-687E-405C-8A0B-8D00578BA2C3}" type="datetimeFigureOut">
              <a:rPr lang="en-US" smtClean="0"/>
              <a:pPr/>
              <a:t>3/13/2017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67015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77368" y="1651000"/>
            <a:ext cx="3070860" cy="3169920"/>
          </a:xfrm>
        </p:spPr>
        <p:txBody>
          <a:bodyPr anchor="b">
            <a:normAutofit/>
          </a:bodyPr>
          <a:lstStyle>
            <a:lvl1pPr>
              <a:defRPr sz="4044"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68198" y="1108494"/>
            <a:ext cx="8791500" cy="7700264"/>
          </a:xfrm>
          <a:solidFill>
            <a:schemeClr val="bg1">
              <a:lumMod val="75000"/>
            </a:schemeClr>
          </a:solidFill>
        </p:spPr>
        <p:txBody>
          <a:bodyPr anchor="t"/>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lang="ja-JP" altLang="en-US"/>
              <a:t>図を追加</a:t>
            </a:r>
            <a:endParaRPr lang="en-US" dirty="0"/>
          </a:p>
        </p:txBody>
      </p:sp>
      <p:sp>
        <p:nvSpPr>
          <p:cNvPr id="4" name="Text Placeholder 3"/>
          <p:cNvSpPr>
            <a:spLocks noGrp="1"/>
          </p:cNvSpPr>
          <p:nvPr>
            <p:ph type="body" sz="half" idx="2"/>
          </p:nvPr>
        </p:nvSpPr>
        <p:spPr>
          <a:xfrm>
            <a:off x="277368" y="4825314"/>
            <a:ext cx="3070860" cy="3698240"/>
          </a:xfrm>
        </p:spPr>
        <p:txBody>
          <a:bodyPr anchor="t">
            <a:normAutofit/>
          </a:bodyPr>
          <a:lstStyle>
            <a:lvl1pPr marL="0" indent="0">
              <a:lnSpc>
                <a:spcPct val="100000"/>
              </a:lnSpc>
              <a:spcBef>
                <a:spcPts val="1156"/>
              </a:spcBef>
              <a:buNone/>
              <a:defRPr sz="1806">
                <a:solidFill>
                  <a:srgbClr val="FFFFFF"/>
                </a:solidFill>
              </a:defRPr>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fld id="{5586B75A-687E-405C-8A0B-8D00578BA2C3}" type="datetimeFigureOut">
              <a:rPr lang="en-US" smtClean="0"/>
              <a:pPr/>
              <a:t>3/13/2017</a:t>
            </a:fld>
            <a:endParaRPr lang="en-US" dirty="0"/>
          </a:p>
        </p:txBody>
      </p:sp>
      <p:sp>
        <p:nvSpPr>
          <p:cNvPr id="9" name="Footer Placeholder 8"/>
          <p:cNvSpPr>
            <a:spLocks noGrp="1"/>
          </p:cNvSpPr>
          <p:nvPr>
            <p:ph type="ftr" sz="quarter" idx="11"/>
          </p:nvPr>
        </p:nvSpPr>
        <p:spPr>
          <a:xfrm>
            <a:off x="3790693" y="9181397"/>
            <a:ext cx="6404144" cy="527403"/>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258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7" name="Rectangle 6"/>
          <p:cNvSpPr/>
          <p:nvPr/>
        </p:nvSpPr>
        <p:spPr>
          <a:xfrm>
            <a:off x="2" y="1096264"/>
            <a:ext cx="3730557" cy="77002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73995" y="1623322"/>
            <a:ext cx="3193106" cy="664615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8" name="Rectangle 37"/>
          <p:cNvSpPr/>
          <p:nvPr/>
        </p:nvSpPr>
        <p:spPr>
          <a:xfrm>
            <a:off x="12800519" y="1096264"/>
            <a:ext cx="416052" cy="7700264"/>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4191707" y="1248156"/>
            <a:ext cx="7924800" cy="7396480"/>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284337" y="9181397"/>
            <a:ext cx="2971800" cy="527403"/>
          </a:xfrm>
          <a:prstGeom prst="rect">
            <a:avLst/>
          </a:prstGeom>
        </p:spPr>
        <p:txBody>
          <a:bodyPr vert="horz" lIns="91440" tIns="45720" rIns="91440" bIns="45720" rtlCol="0" anchor="ctr"/>
          <a:lstStyle>
            <a:lvl1pPr algn="l">
              <a:defRPr sz="1444">
                <a:solidFill>
                  <a:schemeClr val="tx1">
                    <a:lumMod val="50000"/>
                    <a:lumOff val="50000"/>
                  </a:schemeClr>
                </a:solidFill>
              </a:defRPr>
            </a:lvl1pPr>
          </a:lstStyle>
          <a:p>
            <a:fld id="{5586B75A-687E-405C-8A0B-8D00578BA2C3}" type="datetimeFigureOut">
              <a:rPr lang="en-US" smtClean="0"/>
              <a:pPr/>
              <a:t>3/13/2017</a:t>
            </a:fld>
            <a:endParaRPr lang="en-US" dirty="0"/>
          </a:p>
        </p:txBody>
      </p:sp>
      <p:sp>
        <p:nvSpPr>
          <p:cNvPr id="5" name="Footer Placeholder 4"/>
          <p:cNvSpPr>
            <a:spLocks noGrp="1"/>
          </p:cNvSpPr>
          <p:nvPr>
            <p:ph type="ftr" sz="quarter" idx="3"/>
          </p:nvPr>
        </p:nvSpPr>
        <p:spPr>
          <a:xfrm>
            <a:off x="4191707" y="9181397"/>
            <a:ext cx="6404144" cy="527403"/>
          </a:xfrm>
          <a:prstGeom prst="rect">
            <a:avLst/>
          </a:prstGeom>
        </p:spPr>
        <p:txBody>
          <a:bodyPr vert="horz" lIns="91440" tIns="45720" rIns="91440" bIns="45720" rtlCol="0" anchor="ctr"/>
          <a:lstStyle>
            <a:lvl1pPr algn="l">
              <a:defRPr sz="1444">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1520315" y="9181397"/>
            <a:ext cx="1658504" cy="527403"/>
          </a:xfrm>
          <a:prstGeom prst="rect">
            <a:avLst/>
          </a:prstGeom>
        </p:spPr>
        <p:txBody>
          <a:bodyPr vert="horz" lIns="91440" tIns="45720" rIns="91440" bIns="45720" rtlCol="0" anchor="ctr"/>
          <a:lstStyle>
            <a:lvl1pPr algn="r">
              <a:defRPr sz="1589"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21196610"/>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sldNum="0" hdr="0" ftr="0" dt="0"/>
  <p:txStyles>
    <p:titleStyle>
      <a:lvl1pPr algn="l" defTabSz="1320759" rtl="0" eaLnBrk="1" latinLnBrk="0" hangingPunct="1">
        <a:lnSpc>
          <a:spcPct val="90000"/>
        </a:lnSpc>
        <a:spcBef>
          <a:spcPct val="0"/>
        </a:spcBef>
        <a:buNone/>
        <a:defRPr kumimoji="1" sz="4333" kern="1200" spc="-87" baseline="0">
          <a:solidFill>
            <a:srgbClr val="FFFFFF"/>
          </a:solidFill>
          <a:latin typeface="+mj-lt"/>
          <a:ea typeface="+mj-ea"/>
          <a:cs typeface="+mj-cs"/>
        </a:defRPr>
      </a:lvl1pPr>
    </p:titleStyle>
    <p:bodyStyle>
      <a:lvl1pPr marL="264152" indent="-264152" algn="l" defTabSz="1320759" rtl="0" eaLnBrk="1" latinLnBrk="0" hangingPunct="1">
        <a:lnSpc>
          <a:spcPct val="90000"/>
        </a:lnSpc>
        <a:spcBef>
          <a:spcPts val="1733"/>
        </a:spcBef>
        <a:buClr>
          <a:schemeClr val="accent1"/>
        </a:buClr>
        <a:buFont typeface="Wingdings 2" pitchFamily="18" charset="2"/>
        <a:buChar char=""/>
        <a:defRPr kumimoji="1" sz="2744" kern="1200">
          <a:solidFill>
            <a:schemeClr val="tx1">
              <a:lumMod val="65000"/>
              <a:lumOff val="35000"/>
            </a:schemeClr>
          </a:solidFill>
          <a:latin typeface="+mn-lt"/>
          <a:ea typeface="+mn-ea"/>
          <a:cs typeface="+mn-cs"/>
        </a:defRPr>
      </a:lvl1pPr>
      <a:lvl2pPr marL="990570" indent="-264152" algn="l" defTabSz="1320759" rtl="0" eaLnBrk="1" latinLnBrk="0" hangingPunct="1">
        <a:lnSpc>
          <a:spcPct val="90000"/>
        </a:lnSpc>
        <a:spcBef>
          <a:spcPts val="361"/>
        </a:spcBef>
        <a:spcAft>
          <a:spcPts val="361"/>
        </a:spcAft>
        <a:buClr>
          <a:schemeClr val="accent1"/>
        </a:buClr>
        <a:buFont typeface="Wingdings 2" pitchFamily="18" charset="2"/>
        <a:buChar char=""/>
        <a:defRPr kumimoji="1" sz="2455" kern="1200">
          <a:solidFill>
            <a:schemeClr val="tx1">
              <a:lumMod val="65000"/>
              <a:lumOff val="35000"/>
            </a:schemeClr>
          </a:solidFill>
          <a:latin typeface="+mn-lt"/>
          <a:ea typeface="+mn-ea"/>
          <a:cs typeface="+mn-cs"/>
        </a:defRPr>
      </a:lvl2pPr>
      <a:lvl3pPr marL="1650949" indent="-264152" algn="l" defTabSz="1320759" rtl="0" eaLnBrk="1" latinLnBrk="0" hangingPunct="1">
        <a:lnSpc>
          <a:spcPct val="90000"/>
        </a:lnSpc>
        <a:spcBef>
          <a:spcPts val="361"/>
        </a:spcBef>
        <a:spcAft>
          <a:spcPts val="361"/>
        </a:spcAft>
        <a:buClr>
          <a:schemeClr val="accent1"/>
        </a:buClr>
        <a:buFont typeface="Wingdings 2" pitchFamily="18" charset="2"/>
        <a:buChar char=""/>
        <a:defRPr kumimoji="1" sz="2167" kern="1200">
          <a:solidFill>
            <a:schemeClr val="tx1">
              <a:lumMod val="65000"/>
              <a:lumOff val="35000"/>
            </a:schemeClr>
          </a:solidFill>
          <a:latin typeface="+mn-lt"/>
          <a:ea typeface="+mn-ea"/>
          <a:cs typeface="+mn-cs"/>
        </a:defRPr>
      </a:lvl3pPr>
      <a:lvl4pPr marL="2311329" indent="-264152" algn="l" defTabSz="1320759" rtl="0" eaLnBrk="1" latinLnBrk="0" hangingPunct="1">
        <a:lnSpc>
          <a:spcPct val="90000"/>
        </a:lnSpc>
        <a:spcBef>
          <a:spcPts val="361"/>
        </a:spcBef>
        <a:spcAft>
          <a:spcPts val="361"/>
        </a:spcAft>
        <a:buClr>
          <a:schemeClr val="accent1"/>
        </a:buClr>
        <a:buFont typeface="Wingdings 2" pitchFamily="18" charset="2"/>
        <a:buChar char=""/>
        <a:defRPr kumimoji="1" sz="1878" kern="1200">
          <a:solidFill>
            <a:schemeClr val="tx1">
              <a:lumMod val="65000"/>
              <a:lumOff val="35000"/>
            </a:schemeClr>
          </a:solidFill>
          <a:latin typeface="+mn-lt"/>
          <a:ea typeface="+mn-ea"/>
          <a:cs typeface="+mn-cs"/>
        </a:defRPr>
      </a:lvl4pPr>
      <a:lvl5pPr marL="2971709" indent="-264152" algn="l" defTabSz="1320759" rtl="0" eaLnBrk="1" latinLnBrk="0" hangingPunct="1">
        <a:lnSpc>
          <a:spcPct val="90000"/>
        </a:lnSpc>
        <a:spcBef>
          <a:spcPts val="361"/>
        </a:spcBef>
        <a:spcAft>
          <a:spcPts val="361"/>
        </a:spcAft>
        <a:buClr>
          <a:schemeClr val="accent1"/>
        </a:buClr>
        <a:buFont typeface="Wingdings 2" pitchFamily="18" charset="2"/>
        <a:buChar char=""/>
        <a:defRPr kumimoji="1" sz="1878" kern="1200">
          <a:solidFill>
            <a:schemeClr val="tx1">
              <a:lumMod val="65000"/>
              <a:lumOff val="35000"/>
            </a:schemeClr>
          </a:solidFill>
          <a:latin typeface="+mn-lt"/>
          <a:ea typeface="+mn-ea"/>
          <a:cs typeface="+mn-cs"/>
        </a:defRPr>
      </a:lvl5pPr>
      <a:lvl6pPr marL="3632088" indent="-330190" algn="l" defTabSz="1320759" rtl="0" eaLnBrk="1" latinLnBrk="0" hangingPunct="1">
        <a:lnSpc>
          <a:spcPct val="90000"/>
        </a:lnSpc>
        <a:spcBef>
          <a:spcPts val="361"/>
        </a:spcBef>
        <a:spcAft>
          <a:spcPts val="361"/>
        </a:spcAft>
        <a:buClr>
          <a:schemeClr val="accent1"/>
        </a:buClr>
        <a:buFont typeface="Wingdings 2" pitchFamily="18" charset="2"/>
        <a:buChar char=""/>
        <a:defRPr kumimoji="1" sz="1878" kern="1200">
          <a:solidFill>
            <a:schemeClr val="tx1">
              <a:lumMod val="65000"/>
              <a:lumOff val="35000"/>
            </a:schemeClr>
          </a:solidFill>
          <a:latin typeface="+mn-lt"/>
          <a:ea typeface="+mn-ea"/>
          <a:cs typeface="+mn-cs"/>
        </a:defRPr>
      </a:lvl6pPr>
      <a:lvl7pPr marL="4292468" indent="-330190" algn="l" defTabSz="1320759" rtl="0" eaLnBrk="1" latinLnBrk="0" hangingPunct="1">
        <a:lnSpc>
          <a:spcPct val="90000"/>
        </a:lnSpc>
        <a:spcBef>
          <a:spcPts val="361"/>
        </a:spcBef>
        <a:spcAft>
          <a:spcPts val="361"/>
        </a:spcAft>
        <a:buClr>
          <a:schemeClr val="accent1"/>
        </a:buClr>
        <a:buFont typeface="Wingdings 2" pitchFamily="18" charset="2"/>
        <a:buChar char=""/>
        <a:defRPr kumimoji="1" sz="1878" kern="1200">
          <a:solidFill>
            <a:schemeClr val="tx1">
              <a:lumMod val="65000"/>
              <a:lumOff val="35000"/>
            </a:schemeClr>
          </a:solidFill>
          <a:latin typeface="+mn-lt"/>
          <a:ea typeface="+mn-ea"/>
          <a:cs typeface="+mn-cs"/>
        </a:defRPr>
      </a:lvl7pPr>
      <a:lvl8pPr marL="4952848" indent="-330190" algn="l" defTabSz="1320759" rtl="0" eaLnBrk="1" latinLnBrk="0" hangingPunct="1">
        <a:lnSpc>
          <a:spcPct val="90000"/>
        </a:lnSpc>
        <a:spcBef>
          <a:spcPts val="361"/>
        </a:spcBef>
        <a:spcAft>
          <a:spcPts val="361"/>
        </a:spcAft>
        <a:buClr>
          <a:schemeClr val="accent1"/>
        </a:buClr>
        <a:buFont typeface="Wingdings 2" pitchFamily="18" charset="2"/>
        <a:buChar char=""/>
        <a:defRPr kumimoji="1" sz="1878" kern="1200">
          <a:solidFill>
            <a:schemeClr val="tx1">
              <a:lumMod val="65000"/>
              <a:lumOff val="35000"/>
            </a:schemeClr>
          </a:solidFill>
          <a:latin typeface="+mn-lt"/>
          <a:ea typeface="+mn-ea"/>
          <a:cs typeface="+mn-cs"/>
        </a:defRPr>
      </a:lvl8pPr>
      <a:lvl9pPr marL="5613227" indent="-330190" algn="l" defTabSz="1320759" rtl="0" eaLnBrk="1" latinLnBrk="0" hangingPunct="1">
        <a:lnSpc>
          <a:spcPct val="90000"/>
        </a:lnSpc>
        <a:spcBef>
          <a:spcPts val="361"/>
        </a:spcBef>
        <a:spcAft>
          <a:spcPts val="361"/>
        </a:spcAft>
        <a:buClr>
          <a:schemeClr val="accent1"/>
        </a:buClr>
        <a:buFont typeface="Wingdings 2" pitchFamily="18" charset="2"/>
        <a:buChar char=""/>
        <a:defRPr kumimoji="1" sz="1878" kern="1200">
          <a:solidFill>
            <a:schemeClr val="tx1">
              <a:lumMod val="65000"/>
              <a:lumOff val="35000"/>
            </a:schemeClr>
          </a:solidFill>
          <a:latin typeface="+mn-lt"/>
          <a:ea typeface="+mn-ea"/>
          <a:cs typeface="+mn-cs"/>
        </a:defRPr>
      </a:lvl9pPr>
    </p:bodyStyle>
    <p:otherStyle>
      <a:defPPr>
        <a:defRPr lang="en-US"/>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oiwaryo@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kumiaizukuri.jimdo.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45142" y="1360983"/>
            <a:ext cx="9826171" cy="28771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solidFill>
                  <a:schemeClr val="bg1"/>
                </a:solidFill>
                <a:latin typeface="HGP創英角ｺﾞｼｯｸUB" panose="020B0900000000000000" pitchFamily="50" charset="-128"/>
                <a:ea typeface="HGP創英角ｺﾞｼｯｸUB" panose="020B0900000000000000" pitchFamily="50" charset="-128"/>
              </a:rPr>
              <a:t>新しく執行部になったあなたへ</a:t>
            </a:r>
            <a:endParaRPr lang="en-US" altLang="ja-JP" sz="3600" dirty="0">
              <a:solidFill>
                <a:schemeClr val="tx1"/>
              </a:solidFill>
              <a:latin typeface="HGP創英角ｺﾞｼｯｸUB" panose="020B0900000000000000" pitchFamily="50" charset="-128"/>
              <a:ea typeface="HGP創英角ｺﾞｼｯｸUB" panose="020B0900000000000000" pitchFamily="50" charset="-128"/>
            </a:endParaRPr>
          </a:p>
          <a:p>
            <a:pPr algn="ctr"/>
            <a:endParaRPr kumimoji="1" lang="en-US" altLang="ja-JP" sz="2800" dirty="0">
              <a:solidFill>
                <a:schemeClr val="tx1"/>
              </a:solidFill>
              <a:latin typeface="HGP創英角ｺﾞｼｯｸUB" panose="020B0900000000000000" pitchFamily="50" charset="-128"/>
              <a:ea typeface="HGP創英角ｺﾞｼｯｸUB" panose="020B0900000000000000" pitchFamily="50" charset="-128"/>
            </a:endParaRPr>
          </a:p>
          <a:p>
            <a:r>
              <a:rPr kumimoji="1" lang="ja-JP" altLang="en-US" sz="4000" dirty="0">
                <a:solidFill>
                  <a:schemeClr val="tx1"/>
                </a:solidFill>
                <a:latin typeface="HGP創英角ｺﾞｼｯｸUB" panose="020B0900000000000000" pitchFamily="50" charset="-128"/>
                <a:ea typeface="HGP創英角ｺﾞｼｯｸUB" panose="020B0900000000000000" pitchFamily="50" charset="-128"/>
              </a:rPr>
              <a:t>　</a:t>
            </a:r>
            <a:r>
              <a:rPr kumimoji="1" lang="ja-JP" altLang="en-US" sz="4000" dirty="0">
                <a:solidFill>
                  <a:schemeClr val="bg1"/>
                </a:solidFill>
                <a:latin typeface="HGP創英角ｺﾞｼｯｸUB" panose="020B0900000000000000" pitchFamily="50" charset="-128"/>
                <a:ea typeface="HGP創英角ｺﾞｼｯｸUB" panose="020B0900000000000000" pitchFamily="50" charset="-128"/>
              </a:rPr>
              <a:t>　</a:t>
            </a:r>
            <a:r>
              <a:rPr kumimoji="1" lang="ja-JP" altLang="en-US" sz="4800" dirty="0">
                <a:solidFill>
                  <a:schemeClr val="bg1"/>
                </a:solidFill>
                <a:latin typeface="HGP創英角ｺﾞｼｯｸUB" panose="020B0900000000000000" pitchFamily="50" charset="-128"/>
                <a:ea typeface="HGP創英角ｺﾞｼｯｸUB" panose="020B0900000000000000" pitchFamily="50" charset="-128"/>
              </a:rPr>
              <a:t>　「あ</a:t>
            </a:r>
            <a:r>
              <a:rPr lang="ja-JP" altLang="en-US" sz="4800" dirty="0">
                <a:solidFill>
                  <a:schemeClr val="bg1"/>
                </a:solidFill>
                <a:latin typeface="HGP創英角ｺﾞｼｯｸUB" panose="020B0900000000000000" pitchFamily="50" charset="-128"/>
                <a:ea typeface="HGP創英角ｺﾞｼｯｸUB" panose="020B0900000000000000" pitchFamily="50" charset="-128"/>
              </a:rPr>
              <a:t>ぁ</a:t>
            </a:r>
            <a:r>
              <a:rPr kumimoji="1" lang="ja-JP" altLang="en-US" sz="4800" dirty="0">
                <a:solidFill>
                  <a:schemeClr val="bg1"/>
                </a:solidFill>
                <a:latin typeface="HGP創英角ｺﾞｼｯｸUB" panose="020B0900000000000000" pitchFamily="50" charset="-128"/>
                <a:ea typeface="HGP創英角ｺﾞｼｯｸUB" panose="020B0900000000000000" pitchFamily="50" charset="-128"/>
              </a:rPr>
              <a:t>、そうなんだ」</a:t>
            </a:r>
            <a:endParaRPr kumimoji="1" lang="en-US" altLang="ja-JP" sz="4800" dirty="0">
              <a:solidFill>
                <a:schemeClr val="bg1"/>
              </a:solidFill>
              <a:latin typeface="HGP創英角ｺﾞｼｯｸUB" panose="020B0900000000000000" pitchFamily="50" charset="-128"/>
              <a:ea typeface="HGP創英角ｺﾞｼｯｸUB" panose="020B0900000000000000" pitchFamily="50" charset="-128"/>
            </a:endParaRPr>
          </a:p>
          <a:p>
            <a:pPr algn="ctr"/>
            <a:r>
              <a:rPr kumimoji="1" lang="ja-JP" altLang="en-US" sz="4800" dirty="0">
                <a:solidFill>
                  <a:schemeClr val="bg1"/>
                </a:solidFill>
                <a:latin typeface="HGP創英角ｺﾞｼｯｸUB" panose="020B0900000000000000" pitchFamily="50" charset="-128"/>
                <a:ea typeface="HGP創英角ｺﾞｼｯｸUB" panose="020B0900000000000000" pitchFamily="50" charset="-128"/>
              </a:rPr>
              <a:t>　　</a:t>
            </a:r>
            <a:r>
              <a:rPr kumimoji="1" lang="en-US" altLang="ja-JP" sz="4800" dirty="0">
                <a:solidFill>
                  <a:schemeClr val="bg1"/>
                </a:solidFill>
                <a:latin typeface="HGP創英角ｺﾞｼｯｸUB" panose="020B0900000000000000" pitchFamily="50" charset="-128"/>
                <a:ea typeface="HGP創英角ｺﾞｼｯｸUB" panose="020B0900000000000000" pitchFamily="50" charset="-128"/>
              </a:rPr>
              <a:t>/</a:t>
            </a:r>
            <a:r>
              <a:rPr kumimoji="1" lang="ja-JP" altLang="en-US" sz="4800" dirty="0">
                <a:solidFill>
                  <a:schemeClr val="bg1"/>
                </a:solidFill>
                <a:latin typeface="HGP創英角ｺﾞｼｯｸUB" panose="020B0900000000000000" pitchFamily="50" charset="-128"/>
                <a:ea typeface="HGP創英角ｺﾞｼｯｸUB" panose="020B0900000000000000" pitchFamily="50" charset="-128"/>
              </a:rPr>
              <a:t>労働基準法からの発見</a:t>
            </a:r>
          </a:p>
        </p:txBody>
      </p:sp>
      <p:sp>
        <p:nvSpPr>
          <p:cNvPr id="5" name="正方形/長方形 4"/>
          <p:cNvSpPr/>
          <p:nvPr/>
        </p:nvSpPr>
        <p:spPr>
          <a:xfrm>
            <a:off x="1844824" y="3707904"/>
            <a:ext cx="4320480" cy="18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サブタイトル 5"/>
          <p:cNvSpPr>
            <a:spLocks noGrp="1"/>
          </p:cNvSpPr>
          <p:nvPr>
            <p:ph type="subTitle" idx="1"/>
          </p:nvPr>
        </p:nvSpPr>
        <p:spPr>
          <a:xfrm>
            <a:off x="1640114" y="7300686"/>
            <a:ext cx="7476369" cy="7660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ctr"/>
            <a:endParaRPr lang="en-US" altLang="ja-JP" sz="5000" dirty="0">
              <a:solidFill>
                <a:schemeClr val="tx1"/>
              </a:solidFill>
              <a:latin typeface="+mn-ea"/>
            </a:endParaRPr>
          </a:p>
          <a:p>
            <a:pPr algn="ctr"/>
            <a:endParaRPr kumimoji="1" lang="ja-JP" altLang="en-US" dirty="0"/>
          </a:p>
        </p:txBody>
      </p:sp>
      <p:sp>
        <p:nvSpPr>
          <p:cNvPr id="7" name="正方形/長方形 6"/>
          <p:cNvSpPr/>
          <p:nvPr/>
        </p:nvSpPr>
        <p:spPr>
          <a:xfrm>
            <a:off x="10143537" y="3123991"/>
            <a:ext cx="2510972" cy="47682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latin typeface="+mj-ea"/>
                <a:ea typeface="+mj-ea"/>
              </a:rPr>
              <a:t>学習のねらい</a:t>
            </a:r>
            <a:endParaRPr lang="en-US" altLang="ja-JP" sz="2800" dirty="0">
              <a:solidFill>
                <a:schemeClr val="tx1"/>
              </a:solidFill>
              <a:latin typeface="+mj-ea"/>
              <a:ea typeface="+mj-ea"/>
            </a:endParaRPr>
          </a:p>
          <a:p>
            <a:endParaRPr lang="en-US" altLang="ja-JP" sz="2800" dirty="0">
              <a:solidFill>
                <a:srgbClr val="FF6600"/>
              </a:solidFill>
              <a:latin typeface="+mj-ea"/>
              <a:ea typeface="+mj-ea"/>
            </a:endParaRPr>
          </a:p>
          <a:p>
            <a:r>
              <a:rPr lang="ja-JP" altLang="en-US" sz="2800" dirty="0">
                <a:solidFill>
                  <a:srgbClr val="FF6600"/>
                </a:solidFill>
                <a:latin typeface="+mj-ea"/>
                <a:ea typeface="+mj-ea"/>
              </a:rPr>
              <a:t>❐</a:t>
            </a:r>
            <a:r>
              <a:rPr lang="ja-JP" altLang="en-US" sz="2800" dirty="0">
                <a:solidFill>
                  <a:schemeClr val="tx1"/>
                </a:solidFill>
                <a:latin typeface="+mj-ea"/>
                <a:ea typeface="+mj-ea"/>
              </a:rPr>
              <a:t>労働組合の　</a:t>
            </a:r>
            <a:endParaRPr lang="en-US" altLang="ja-JP" sz="2800" dirty="0">
              <a:solidFill>
                <a:schemeClr val="tx1"/>
              </a:solidFill>
              <a:latin typeface="+mj-ea"/>
              <a:ea typeface="+mj-ea"/>
            </a:endParaRPr>
          </a:p>
          <a:p>
            <a:r>
              <a:rPr lang="ja-JP" altLang="en-US" sz="2800" dirty="0">
                <a:solidFill>
                  <a:schemeClr val="tx1"/>
                </a:solidFill>
                <a:latin typeface="+mj-ea"/>
                <a:ea typeface="+mj-ea"/>
              </a:rPr>
              <a:t>　活動に必要</a:t>
            </a:r>
            <a:endParaRPr lang="en-US" altLang="ja-JP" sz="2800" dirty="0">
              <a:solidFill>
                <a:schemeClr val="tx1"/>
              </a:solidFill>
              <a:latin typeface="+mj-ea"/>
              <a:ea typeface="+mj-ea"/>
            </a:endParaRPr>
          </a:p>
          <a:p>
            <a:r>
              <a:rPr lang="ja-JP" altLang="en-US" sz="2800" dirty="0">
                <a:solidFill>
                  <a:schemeClr val="tx1"/>
                </a:solidFill>
                <a:latin typeface="+mj-ea"/>
                <a:ea typeface="+mj-ea"/>
              </a:rPr>
              <a:t>　な力量を高</a:t>
            </a:r>
            <a:endParaRPr lang="en-US" altLang="ja-JP" sz="2800" dirty="0">
              <a:solidFill>
                <a:schemeClr val="tx1"/>
              </a:solidFill>
              <a:latin typeface="+mj-ea"/>
              <a:ea typeface="+mj-ea"/>
            </a:endParaRPr>
          </a:p>
          <a:p>
            <a:r>
              <a:rPr lang="ja-JP" altLang="en-US" sz="2800" dirty="0">
                <a:solidFill>
                  <a:schemeClr val="tx1"/>
                </a:solidFill>
                <a:latin typeface="+mj-ea"/>
                <a:ea typeface="+mj-ea"/>
              </a:rPr>
              <a:t>　める。</a:t>
            </a:r>
            <a:br>
              <a:rPr lang="en-US" altLang="ja-JP" sz="2800" dirty="0">
                <a:solidFill>
                  <a:schemeClr val="tx1"/>
                </a:solidFill>
                <a:latin typeface="+mj-ea"/>
                <a:ea typeface="+mj-ea"/>
              </a:rPr>
            </a:br>
            <a:endParaRPr lang="en-US" altLang="ja-JP" sz="2800" dirty="0">
              <a:solidFill>
                <a:schemeClr val="tx1"/>
              </a:solidFill>
              <a:latin typeface="+mj-ea"/>
              <a:ea typeface="+mj-ea"/>
            </a:endParaRPr>
          </a:p>
          <a:p>
            <a:r>
              <a:rPr lang="ja-JP" altLang="en-US" sz="2800" dirty="0">
                <a:ln w="0"/>
                <a:solidFill>
                  <a:srgbClr val="FF0000"/>
                </a:solidFill>
                <a:effectLst>
                  <a:outerShdw blurRad="38100" dist="25400" dir="5400000" algn="ctr" rotWithShape="0">
                    <a:srgbClr val="6E747A">
                      <a:alpha val="43000"/>
                    </a:srgbClr>
                  </a:outerShdw>
                </a:effectLst>
                <a:latin typeface="+mj-ea"/>
                <a:ea typeface="+mj-ea"/>
              </a:rPr>
              <a:t>❐</a:t>
            </a:r>
            <a:r>
              <a:rPr lang="ja-JP" altLang="en-US" sz="2800" dirty="0">
                <a:solidFill>
                  <a:schemeClr val="tx1"/>
                </a:solidFill>
                <a:latin typeface="+mj-ea"/>
                <a:ea typeface="+mj-ea"/>
              </a:rPr>
              <a:t>「あぁ、</a:t>
            </a:r>
            <a:r>
              <a:rPr lang="ja-JP" altLang="en-US" sz="2800" dirty="0" err="1">
                <a:solidFill>
                  <a:schemeClr val="tx1"/>
                </a:solidFill>
                <a:latin typeface="+mj-ea"/>
                <a:ea typeface="+mj-ea"/>
              </a:rPr>
              <a:t>そ</a:t>
            </a:r>
            <a:endParaRPr lang="en-US" altLang="ja-JP" sz="2800" dirty="0">
              <a:solidFill>
                <a:schemeClr val="tx1"/>
              </a:solidFill>
              <a:latin typeface="+mj-ea"/>
              <a:ea typeface="+mj-ea"/>
            </a:endParaRPr>
          </a:p>
          <a:p>
            <a:r>
              <a:rPr lang="ja-JP" altLang="en-US" sz="2800" dirty="0">
                <a:solidFill>
                  <a:schemeClr val="tx1"/>
                </a:solidFill>
                <a:latin typeface="+mj-ea"/>
                <a:ea typeface="+mj-ea"/>
              </a:rPr>
              <a:t>　うなんだ」</a:t>
            </a:r>
            <a:endParaRPr lang="en-US" altLang="ja-JP" sz="2800" dirty="0">
              <a:solidFill>
                <a:schemeClr val="tx1"/>
              </a:solidFill>
              <a:latin typeface="+mj-ea"/>
              <a:ea typeface="+mj-ea"/>
            </a:endParaRPr>
          </a:p>
          <a:p>
            <a:r>
              <a:rPr lang="ja-JP" altLang="en-US" sz="2800" dirty="0">
                <a:solidFill>
                  <a:schemeClr val="tx1"/>
                </a:solidFill>
                <a:latin typeface="+mj-ea"/>
                <a:ea typeface="+mj-ea"/>
              </a:rPr>
              <a:t>　を確信に交</a:t>
            </a:r>
            <a:endParaRPr lang="en-US" altLang="ja-JP" sz="2800" dirty="0">
              <a:solidFill>
                <a:schemeClr val="tx1"/>
              </a:solidFill>
              <a:latin typeface="+mj-ea"/>
              <a:ea typeface="+mj-ea"/>
            </a:endParaRPr>
          </a:p>
          <a:p>
            <a:r>
              <a:rPr lang="ja-JP" altLang="en-US" sz="2800" dirty="0">
                <a:solidFill>
                  <a:schemeClr val="tx1"/>
                </a:solidFill>
                <a:latin typeface="+mj-ea"/>
                <a:ea typeface="+mj-ea"/>
              </a:rPr>
              <a:t>　渉に臨む。</a:t>
            </a:r>
            <a:endParaRPr kumimoji="1" lang="ja-JP" altLang="en-US" dirty="0"/>
          </a:p>
        </p:txBody>
      </p:sp>
      <p:sp>
        <p:nvSpPr>
          <p:cNvPr id="10" name="正方形/長方形 9"/>
          <p:cNvSpPr/>
          <p:nvPr/>
        </p:nvSpPr>
        <p:spPr>
          <a:xfrm>
            <a:off x="4285614" y="6168573"/>
            <a:ext cx="5050972" cy="11321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2000" b="1" dirty="0">
                <a:solidFill>
                  <a:schemeClr val="bg1"/>
                </a:solidFill>
                <a:latin typeface="+mn-ea"/>
              </a:rPr>
              <a:t>NPO</a:t>
            </a:r>
            <a:r>
              <a:rPr lang="ja-JP" altLang="en-US" sz="2000" b="1" dirty="0">
                <a:solidFill>
                  <a:schemeClr val="bg1"/>
                </a:solidFill>
                <a:latin typeface="+mn-ea"/>
              </a:rPr>
              <a:t>労働相談・組合づくりセンター</a:t>
            </a:r>
            <a:endParaRPr lang="en-US" altLang="ja-JP" sz="2000" b="1" dirty="0">
              <a:solidFill>
                <a:schemeClr val="bg1"/>
              </a:solidFill>
              <a:latin typeface="+mn-ea"/>
            </a:endParaRPr>
          </a:p>
          <a:p>
            <a:pPr algn="r"/>
            <a:r>
              <a:rPr lang="ja-JP" altLang="en-US" sz="2000" b="1" dirty="0">
                <a:solidFill>
                  <a:schemeClr val="bg1"/>
                </a:solidFill>
                <a:latin typeface="+mn-ea"/>
              </a:rPr>
              <a:t>札幌市白石区菊水</a:t>
            </a:r>
            <a:r>
              <a:rPr lang="en-US" altLang="ja-JP" sz="2000" b="1" dirty="0">
                <a:solidFill>
                  <a:schemeClr val="bg1"/>
                </a:solidFill>
                <a:latin typeface="+mn-ea"/>
              </a:rPr>
              <a:t>3</a:t>
            </a:r>
            <a:r>
              <a:rPr lang="ja-JP" altLang="en-US" sz="2000" b="1" dirty="0">
                <a:solidFill>
                  <a:schemeClr val="bg1"/>
                </a:solidFill>
                <a:latin typeface="+mn-ea"/>
              </a:rPr>
              <a:t>条</a:t>
            </a:r>
            <a:r>
              <a:rPr lang="en-US" altLang="ja-JP" sz="2000" b="1" dirty="0">
                <a:solidFill>
                  <a:schemeClr val="bg1"/>
                </a:solidFill>
                <a:latin typeface="+mn-ea"/>
              </a:rPr>
              <a:t>2</a:t>
            </a:r>
            <a:r>
              <a:rPr lang="ja-JP" altLang="en-US" sz="2000" b="1" dirty="0">
                <a:solidFill>
                  <a:schemeClr val="bg1"/>
                </a:solidFill>
                <a:latin typeface="+mn-ea"/>
              </a:rPr>
              <a:t>丁目</a:t>
            </a:r>
            <a:r>
              <a:rPr lang="en-US" altLang="ja-JP" sz="2000" b="1" dirty="0">
                <a:solidFill>
                  <a:schemeClr val="bg1"/>
                </a:solidFill>
                <a:latin typeface="+mn-ea"/>
              </a:rPr>
              <a:t>1</a:t>
            </a:r>
            <a:r>
              <a:rPr lang="ja-JP" altLang="en-US" sz="2000" b="1" dirty="0">
                <a:solidFill>
                  <a:schemeClr val="bg1"/>
                </a:solidFill>
                <a:latin typeface="+mn-ea"/>
              </a:rPr>
              <a:t>－</a:t>
            </a:r>
            <a:r>
              <a:rPr lang="en-US" altLang="ja-JP" sz="2000" b="1" dirty="0">
                <a:solidFill>
                  <a:schemeClr val="bg1"/>
                </a:solidFill>
                <a:latin typeface="+mn-ea"/>
              </a:rPr>
              <a:t>10</a:t>
            </a:r>
          </a:p>
          <a:p>
            <a:pPr algn="r"/>
            <a:r>
              <a:rPr kumimoji="1" lang="ja-JP" altLang="en-US" sz="2000" b="1" dirty="0">
                <a:solidFill>
                  <a:schemeClr val="bg1"/>
                </a:solidFill>
                <a:latin typeface="+mn-ea"/>
              </a:rPr>
              <a:t>☎</a:t>
            </a:r>
            <a:r>
              <a:rPr kumimoji="1" lang="en-US" altLang="ja-JP" sz="2000" b="1" dirty="0">
                <a:solidFill>
                  <a:schemeClr val="bg1"/>
                </a:solidFill>
                <a:latin typeface="+mn-ea"/>
              </a:rPr>
              <a:t>011</a:t>
            </a:r>
            <a:r>
              <a:rPr kumimoji="1" lang="ja-JP" altLang="en-US" sz="2000" b="1" dirty="0">
                <a:solidFill>
                  <a:schemeClr val="bg1"/>
                </a:solidFill>
                <a:latin typeface="+mn-ea"/>
              </a:rPr>
              <a:t>－</a:t>
            </a:r>
            <a:r>
              <a:rPr kumimoji="1" lang="en-US" altLang="ja-JP" sz="2000" b="1" dirty="0">
                <a:solidFill>
                  <a:schemeClr val="bg1"/>
                </a:solidFill>
                <a:latin typeface="+mn-ea"/>
              </a:rPr>
              <a:t>561</a:t>
            </a:r>
            <a:r>
              <a:rPr kumimoji="1" lang="ja-JP" altLang="en-US" sz="2000" b="1" dirty="0">
                <a:solidFill>
                  <a:schemeClr val="bg1"/>
                </a:solidFill>
                <a:latin typeface="+mn-ea"/>
              </a:rPr>
              <a:t>－</a:t>
            </a:r>
            <a:r>
              <a:rPr kumimoji="1" lang="en-US" altLang="ja-JP" sz="2000" b="1" dirty="0">
                <a:solidFill>
                  <a:schemeClr val="bg1"/>
                </a:solidFill>
                <a:latin typeface="+mn-ea"/>
              </a:rPr>
              <a:t>8808</a:t>
            </a:r>
            <a:r>
              <a:rPr kumimoji="1" lang="ja-JP" altLang="en-US" sz="2000" b="1" dirty="0">
                <a:solidFill>
                  <a:schemeClr val="bg1"/>
                </a:solidFill>
                <a:latin typeface="+mn-ea"/>
              </a:rPr>
              <a:t>　📠</a:t>
            </a:r>
            <a:r>
              <a:rPr kumimoji="1" lang="en-US" altLang="ja-JP" sz="2000" b="1" dirty="0">
                <a:solidFill>
                  <a:schemeClr val="bg1"/>
                </a:solidFill>
                <a:latin typeface="+mn-ea"/>
              </a:rPr>
              <a:t>011</a:t>
            </a:r>
            <a:r>
              <a:rPr kumimoji="1" lang="ja-JP" altLang="en-US" sz="2000" b="1" dirty="0">
                <a:solidFill>
                  <a:schemeClr val="bg1"/>
                </a:solidFill>
                <a:latin typeface="+mn-ea"/>
              </a:rPr>
              <a:t>－</a:t>
            </a:r>
            <a:r>
              <a:rPr kumimoji="1" lang="en-US" altLang="ja-JP" sz="2000" b="1" dirty="0">
                <a:solidFill>
                  <a:schemeClr val="bg1"/>
                </a:solidFill>
                <a:latin typeface="+mn-ea"/>
              </a:rPr>
              <a:t>398</a:t>
            </a:r>
            <a:r>
              <a:rPr kumimoji="1" lang="ja-JP" altLang="en-US" sz="2000" b="1" dirty="0">
                <a:solidFill>
                  <a:schemeClr val="bg1"/>
                </a:solidFill>
                <a:latin typeface="+mn-ea"/>
              </a:rPr>
              <a:t>－</a:t>
            </a:r>
            <a:r>
              <a:rPr kumimoji="1" lang="en-US" altLang="ja-JP" sz="2000" b="1" dirty="0">
                <a:solidFill>
                  <a:schemeClr val="bg1"/>
                </a:solidFill>
                <a:latin typeface="+mn-ea"/>
              </a:rPr>
              <a:t>7871</a:t>
            </a:r>
          </a:p>
        </p:txBody>
      </p:sp>
      <p:sp>
        <p:nvSpPr>
          <p:cNvPr id="11" name="正方形/長方形 10"/>
          <p:cNvSpPr/>
          <p:nvPr/>
        </p:nvSpPr>
        <p:spPr>
          <a:xfrm>
            <a:off x="5092565" y="7300686"/>
            <a:ext cx="4244021" cy="812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en-US" altLang="ja-JP" b="1" dirty="0">
                <a:solidFill>
                  <a:schemeClr val="tx1"/>
                </a:solidFill>
                <a:latin typeface="+mn-ea"/>
              </a:rPr>
              <a:t>e</a:t>
            </a:r>
            <a:r>
              <a:rPr kumimoji="1" lang="ja-JP" altLang="en-US" b="1" dirty="0">
                <a:solidFill>
                  <a:schemeClr val="tx1"/>
                </a:solidFill>
                <a:latin typeface="+mn-ea"/>
              </a:rPr>
              <a:t>メール　</a:t>
            </a:r>
            <a:r>
              <a:rPr kumimoji="1" lang="en-US" altLang="ja-JP" b="1" dirty="0">
                <a:solidFill>
                  <a:schemeClr val="tx1"/>
                </a:solidFill>
                <a:latin typeface="+mn-ea"/>
                <a:hlinkClick r:id="rId3"/>
              </a:rPr>
              <a:t>moiwaryo@gmail.com</a:t>
            </a:r>
            <a:endParaRPr kumimoji="1" lang="en-US" altLang="ja-JP" b="1" dirty="0">
              <a:solidFill>
                <a:schemeClr val="tx1"/>
              </a:solidFill>
              <a:latin typeface="+mn-ea"/>
            </a:endParaRPr>
          </a:p>
          <a:p>
            <a:pPr algn="r"/>
            <a:r>
              <a:rPr lang="en-US" altLang="ja-JP" b="1" dirty="0" err="1">
                <a:solidFill>
                  <a:schemeClr val="tx1"/>
                </a:solidFill>
                <a:latin typeface="+mn-ea"/>
              </a:rPr>
              <a:t>url</a:t>
            </a:r>
            <a:r>
              <a:rPr lang="en-US" altLang="ja-JP" b="1" dirty="0">
                <a:solidFill>
                  <a:schemeClr val="tx1"/>
                </a:solidFill>
                <a:latin typeface="+mn-ea"/>
              </a:rPr>
              <a:t>  </a:t>
            </a:r>
            <a:r>
              <a:rPr lang="en-US" altLang="ja-JP" b="1" dirty="0">
                <a:solidFill>
                  <a:schemeClr val="tx1"/>
                </a:solidFill>
                <a:latin typeface="+mn-ea"/>
                <a:hlinkClick r:id="rId4"/>
              </a:rPr>
              <a:t>http://kumiaizukuri.jimdo.com</a:t>
            </a:r>
            <a:endParaRPr lang="en-US" altLang="ja-JP" b="1" dirty="0">
              <a:solidFill>
                <a:schemeClr val="tx1"/>
              </a:solidFill>
              <a:latin typeface="+mn-ea"/>
            </a:endParaRPr>
          </a:p>
        </p:txBody>
      </p:sp>
      <p:sp>
        <p:nvSpPr>
          <p:cNvPr id="12" name="正方形/長方形 11"/>
          <p:cNvSpPr/>
          <p:nvPr/>
        </p:nvSpPr>
        <p:spPr>
          <a:xfrm>
            <a:off x="8940800" y="537029"/>
            <a:ext cx="3962400" cy="50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latin typeface="+mj-ea"/>
                <a:ea typeface="+mj-ea"/>
              </a:rPr>
              <a:t>Common</a:t>
            </a:r>
            <a:r>
              <a:rPr kumimoji="1" lang="ja-JP" altLang="en-US" b="1" dirty="0">
                <a:solidFill>
                  <a:schemeClr val="tx1"/>
                </a:solidFill>
                <a:latin typeface="+mj-ea"/>
                <a:ea typeface="+mj-ea"/>
              </a:rPr>
              <a:t> </a:t>
            </a:r>
            <a:r>
              <a:rPr kumimoji="1" lang="en-US" altLang="ja-JP" b="1" dirty="0">
                <a:solidFill>
                  <a:schemeClr val="tx1"/>
                </a:solidFill>
                <a:latin typeface="+mj-ea"/>
                <a:ea typeface="+mj-ea"/>
              </a:rPr>
              <a:t>Sense</a:t>
            </a:r>
            <a:r>
              <a:rPr kumimoji="1" lang="ja-JP" altLang="en-US" b="1" dirty="0">
                <a:solidFill>
                  <a:schemeClr val="tx1"/>
                </a:solidFill>
                <a:latin typeface="+mj-ea"/>
                <a:ea typeface="+mj-ea"/>
              </a:rPr>
              <a:t> </a:t>
            </a:r>
            <a:r>
              <a:rPr kumimoji="1" lang="en-US" altLang="ja-JP" b="1" dirty="0" err="1">
                <a:solidFill>
                  <a:schemeClr val="tx1"/>
                </a:solidFill>
                <a:latin typeface="+mj-ea"/>
                <a:ea typeface="+mj-ea"/>
              </a:rPr>
              <a:t>ryo</a:t>
            </a:r>
            <a:r>
              <a:rPr kumimoji="1" lang="ja-JP" altLang="en-US" b="1" dirty="0">
                <a:solidFill>
                  <a:schemeClr val="tx1"/>
                </a:solidFill>
                <a:latin typeface="+mj-ea"/>
                <a:ea typeface="+mj-ea"/>
              </a:rPr>
              <a:t>発信 </a:t>
            </a:r>
            <a:r>
              <a:rPr kumimoji="1" lang="en-US" altLang="ja-JP" dirty="0">
                <a:solidFill>
                  <a:schemeClr val="tx1"/>
                </a:solidFill>
              </a:rPr>
              <a:t>2017 .3 </a:t>
            </a:r>
            <a:endParaRPr kumimoji="1" lang="ja-JP" altLang="en-US" dirty="0">
              <a:solidFill>
                <a:schemeClr val="tx1"/>
              </a:solidFill>
            </a:endParaRPr>
          </a:p>
        </p:txBody>
      </p:sp>
      <p:sp>
        <p:nvSpPr>
          <p:cNvPr id="2" name="正方形/長方形 1"/>
          <p:cNvSpPr/>
          <p:nvPr/>
        </p:nvSpPr>
        <p:spPr>
          <a:xfrm>
            <a:off x="3901899" y="4384995"/>
            <a:ext cx="4871258" cy="7494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t>労働基準法を学ぶ重要性</a:t>
            </a:r>
          </a:p>
        </p:txBody>
      </p:sp>
    </p:spTree>
    <p:extLst>
      <p:ext uri="{BB962C8B-B14F-4D97-AF65-F5344CB8AC3E}">
        <p14:creationId xmlns:p14="http://schemas.microsoft.com/office/powerpoint/2010/main" val="2817008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04800" y="1349829"/>
            <a:ext cx="3193143" cy="71845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2400" b="1" dirty="0">
                <a:solidFill>
                  <a:schemeClr val="tx1"/>
                </a:solidFill>
                <a:latin typeface="ＭＳ Ｐゴシック" panose="020B0600070205080204" pitchFamily="50" charset="-128"/>
                <a:ea typeface="ＭＳ Ｐゴシック" panose="020B0600070205080204" pitchFamily="50" charset="-128"/>
              </a:rPr>
              <a:t>　 </a:t>
            </a:r>
            <a:r>
              <a:rPr lang="en-US" altLang="ja-JP" sz="2400" b="1" dirty="0">
                <a:solidFill>
                  <a:schemeClr val="tx1"/>
                </a:solidFill>
                <a:latin typeface="ＭＳ Ｐゴシック" panose="020B0600070205080204" pitchFamily="50" charset="-128"/>
                <a:ea typeface="ＭＳ Ｐゴシック" panose="020B0600070205080204" pitchFamily="50" charset="-128"/>
              </a:rPr>
              <a:t>A</a:t>
            </a:r>
            <a:r>
              <a:rPr lang="ja-JP" altLang="en-US" sz="2400" b="1" dirty="0">
                <a:solidFill>
                  <a:schemeClr val="tx1"/>
                </a:solidFill>
                <a:latin typeface="ＭＳ Ｐゴシック" panose="020B0600070205080204" pitchFamily="50" charset="-128"/>
                <a:ea typeface="ＭＳ Ｐゴシック" panose="020B0600070205080204" pitchFamily="50" charset="-128"/>
              </a:rPr>
              <a:t>君（</a:t>
            </a:r>
            <a:r>
              <a:rPr lang="en-US" altLang="ja-JP" sz="2400" b="1" dirty="0">
                <a:solidFill>
                  <a:schemeClr val="tx1"/>
                </a:solidFill>
                <a:latin typeface="ＭＳ Ｐゴシック" panose="020B0600070205080204" pitchFamily="50" charset="-128"/>
                <a:ea typeface="ＭＳ Ｐゴシック" panose="020B0600070205080204" pitchFamily="50" charset="-128"/>
              </a:rPr>
              <a:t>22</a:t>
            </a:r>
            <a:r>
              <a:rPr lang="ja-JP" altLang="en-US" sz="2400" b="1" dirty="0">
                <a:solidFill>
                  <a:schemeClr val="tx1"/>
                </a:solidFill>
                <a:latin typeface="ＭＳ Ｐゴシック" panose="020B0600070205080204" pitchFamily="50" charset="-128"/>
                <a:ea typeface="ＭＳ Ｐゴシック" panose="020B0600070205080204" pitchFamily="50" charset="-128"/>
              </a:rPr>
              <a:t>歳）</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pPr algn="just"/>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pPr algn="just"/>
            <a:r>
              <a:rPr lang="ja-JP" altLang="en-US" sz="2400" b="1" dirty="0">
                <a:solidFill>
                  <a:schemeClr val="tx1"/>
                </a:solidFill>
                <a:latin typeface="ＭＳ Ｐゴシック" panose="020B0600070205080204" pitchFamily="50" charset="-128"/>
                <a:ea typeface="ＭＳ Ｐゴシック" panose="020B0600070205080204" pitchFamily="50" charset="-128"/>
              </a:rPr>
              <a:t>　時給</a:t>
            </a:r>
            <a:r>
              <a:rPr lang="en-US" altLang="ja-JP" sz="2400" b="1" dirty="0">
                <a:solidFill>
                  <a:schemeClr val="tx1"/>
                </a:solidFill>
                <a:latin typeface="ＭＳ Ｐゴシック" panose="020B0600070205080204" pitchFamily="50" charset="-128"/>
                <a:ea typeface="ＭＳ Ｐゴシック" panose="020B0600070205080204" pitchFamily="50" charset="-128"/>
              </a:rPr>
              <a:t>800</a:t>
            </a:r>
            <a:r>
              <a:rPr lang="ja-JP" altLang="en-US" sz="2400" b="1" dirty="0">
                <a:solidFill>
                  <a:schemeClr val="tx1"/>
                </a:solidFill>
                <a:latin typeface="ＭＳ Ｐゴシック" panose="020B0600070205080204" pitchFamily="50" charset="-128"/>
                <a:ea typeface="ＭＳ Ｐゴシック" panose="020B0600070205080204" pitchFamily="50" charset="-128"/>
              </a:rPr>
              <a:t>円、</a:t>
            </a:r>
            <a:r>
              <a:rPr lang="en-US" altLang="ja-JP" sz="2400" b="1" dirty="0">
                <a:solidFill>
                  <a:schemeClr val="tx1"/>
                </a:solidFill>
                <a:latin typeface="ＭＳ Ｐゴシック" panose="020B0600070205080204" pitchFamily="50" charset="-128"/>
                <a:ea typeface="ＭＳ Ｐゴシック" panose="020B0600070205080204" pitchFamily="50" charset="-128"/>
              </a:rPr>
              <a:t>8</a:t>
            </a:r>
            <a:r>
              <a:rPr lang="ja-JP" altLang="en-US" sz="2400" b="1" dirty="0">
                <a:solidFill>
                  <a:schemeClr val="tx1"/>
                </a:solidFill>
                <a:latin typeface="ＭＳ Ｐゴシック" panose="020B0600070205080204" pitchFamily="50" charset="-128"/>
                <a:ea typeface="ＭＳ Ｐゴシック" panose="020B0600070205080204" pitchFamily="50" charset="-128"/>
              </a:rPr>
              <a:t>時間労働の人が有給休暇を請求したが付与されず、組合とともに労働基準監督署に申告しました。　</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pPr algn="just"/>
            <a:r>
              <a:rPr lang="ja-JP" altLang="en-US" sz="2400" b="1" dirty="0">
                <a:solidFill>
                  <a:schemeClr val="tx1"/>
                </a:solidFill>
                <a:latin typeface="ＭＳ Ｐゴシック" panose="020B0600070205080204" pitchFamily="50" charset="-128"/>
                <a:ea typeface="ＭＳ Ｐゴシック" panose="020B0600070205080204" pitchFamily="50" charset="-128"/>
              </a:rPr>
              <a:t>　社長は監督署に呼ばれ、「是正勧告」が出されました。</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pPr algn="just"/>
            <a:r>
              <a:rPr lang="ja-JP" altLang="en-US" sz="2400" b="1" dirty="0">
                <a:solidFill>
                  <a:schemeClr val="tx1"/>
                </a:solidFill>
                <a:latin typeface="ＭＳ Ｐゴシック" panose="020B0600070205080204" pitchFamily="50" charset="-128"/>
                <a:ea typeface="ＭＳ Ｐゴシック" panose="020B0600070205080204" pitchFamily="50" charset="-128"/>
              </a:rPr>
              <a:t>　労働者は</a:t>
            </a:r>
            <a:r>
              <a:rPr lang="en-US" altLang="ja-JP" sz="2400" b="1" dirty="0">
                <a:solidFill>
                  <a:schemeClr val="tx1"/>
                </a:solidFill>
                <a:latin typeface="ＭＳ Ｐゴシック" panose="020B0600070205080204" pitchFamily="50" charset="-128"/>
                <a:ea typeface="ＭＳ Ｐゴシック" panose="020B0600070205080204" pitchFamily="50" charset="-128"/>
              </a:rPr>
              <a:t>6,400</a:t>
            </a:r>
            <a:r>
              <a:rPr lang="ja-JP" altLang="en-US" sz="2400" b="1" dirty="0">
                <a:solidFill>
                  <a:schemeClr val="tx1"/>
                </a:solidFill>
                <a:latin typeface="ＭＳ Ｐゴシック" panose="020B0600070205080204" pitchFamily="50" charset="-128"/>
                <a:ea typeface="ＭＳ Ｐゴシック" panose="020B0600070205080204" pitchFamily="50" charset="-128"/>
              </a:rPr>
              <a:t>円もらえると思っていました。ところが、社長が振込んできたのは</a:t>
            </a:r>
            <a:r>
              <a:rPr lang="en-US" altLang="ja-JP" sz="2400" b="1" dirty="0">
                <a:solidFill>
                  <a:schemeClr val="tx1"/>
                </a:solidFill>
                <a:latin typeface="ＭＳ Ｐゴシック" panose="020B0600070205080204" pitchFamily="50" charset="-128"/>
                <a:ea typeface="ＭＳ Ｐゴシック" panose="020B0600070205080204" pitchFamily="50" charset="-128"/>
              </a:rPr>
              <a:t>4,002</a:t>
            </a:r>
            <a:r>
              <a:rPr lang="ja-JP" altLang="en-US" sz="2400" b="1" dirty="0">
                <a:solidFill>
                  <a:schemeClr val="tx1"/>
                </a:solidFill>
                <a:latin typeface="ＭＳ Ｐゴシック" panose="020B0600070205080204" pitchFamily="50" charset="-128"/>
                <a:ea typeface="ＭＳ Ｐゴシック" panose="020B0600070205080204" pitchFamily="50" charset="-128"/>
              </a:rPr>
              <a:t>円でした。「えっ、おかしくない」という問題です。</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pPr algn="just"/>
            <a:endParaRPr kumimoji="1" lang="en-US" altLang="ja-JP" sz="2400" b="1" dirty="0">
              <a:solidFill>
                <a:schemeClr val="tx1"/>
              </a:solidFill>
              <a:latin typeface="ＭＳ Ｐゴシック" panose="020B0600070205080204" pitchFamily="50" charset="-128"/>
              <a:ea typeface="ＭＳ Ｐゴシック" panose="020B0600070205080204" pitchFamily="50" charset="-128"/>
            </a:endParaRPr>
          </a:p>
          <a:p>
            <a:pPr algn="just"/>
            <a:endParaRPr kumimoji="1" lang="en-US" altLang="ja-JP" sz="2400" b="1" dirty="0">
              <a:solidFill>
                <a:schemeClr val="tx1"/>
              </a:solidFill>
              <a:latin typeface="ＭＳ Ｐゴシック" panose="020B0600070205080204" pitchFamily="50" charset="-128"/>
              <a:ea typeface="ＭＳ Ｐゴシック" panose="020B0600070205080204" pitchFamily="50" charset="-128"/>
            </a:endParaRPr>
          </a:p>
          <a:p>
            <a:pPr algn="just"/>
            <a:endParaRPr kumimoji="1" lang="ja-JP" altLang="en-US" sz="2400" b="1" dirty="0">
              <a:solidFill>
                <a:schemeClr val="tx1"/>
              </a:solidFill>
              <a:latin typeface="ＭＳ Ｐゴシック" panose="020B0600070205080204" pitchFamily="50" charset="-128"/>
              <a:ea typeface="ＭＳ Ｐゴシック" panose="020B0600070205080204" pitchFamily="50" charset="-128"/>
            </a:endParaRPr>
          </a:p>
        </p:txBody>
      </p:sp>
      <p:sp>
        <p:nvSpPr>
          <p:cNvPr id="5" name="正方形/長方形 4"/>
          <p:cNvSpPr/>
          <p:nvPr/>
        </p:nvSpPr>
        <p:spPr>
          <a:xfrm>
            <a:off x="4064000" y="1001486"/>
            <a:ext cx="8752114" cy="181390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b="1" dirty="0">
                <a:solidFill>
                  <a:schemeClr val="bg1"/>
                </a:solidFill>
                <a:latin typeface="ＭＳ Ｐゴシック" panose="020B0600070205080204" pitchFamily="50" charset="-128"/>
                <a:ea typeface="ＭＳ Ｐゴシック" panose="020B0600070205080204" pitchFamily="50" charset="-128"/>
              </a:rPr>
              <a:t>行政や会社との話合いでは、法律的な知識が欠かせません。相手からは「法律で決まっている」という言葉をよく聞きます。右のケースで労働組合の対応を考えてみます。</a:t>
            </a:r>
            <a:endParaRPr kumimoji="1" lang="ja-JP" altLang="en-US" dirty="0">
              <a:solidFill>
                <a:schemeClr val="bg1"/>
              </a:solidFill>
            </a:endParaRPr>
          </a:p>
        </p:txBody>
      </p:sp>
      <p:sp>
        <p:nvSpPr>
          <p:cNvPr id="6" name="正方形/長方形 5"/>
          <p:cNvSpPr/>
          <p:nvPr/>
        </p:nvSpPr>
        <p:spPr>
          <a:xfrm>
            <a:off x="4064000" y="3004457"/>
            <a:ext cx="8665028" cy="60524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kumimoji="1" lang="ja-JP" altLang="en-US" sz="2400" dirty="0">
                <a:solidFill>
                  <a:schemeClr val="tx1"/>
                </a:solidFill>
                <a:latin typeface="ＭＳ Ｐゴシック" panose="020B0600070205080204" pitchFamily="50" charset="-128"/>
                <a:ea typeface="ＭＳ Ｐゴシック" panose="020B0600070205080204" pitchFamily="50" charset="-128"/>
              </a:rPr>
              <a:t>   </a:t>
            </a:r>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有給休暇の賃金は労働基準法第</a:t>
            </a:r>
            <a:r>
              <a:rPr kumimoji="1" lang="en-US" altLang="ja-JP" sz="2400" b="1" dirty="0">
                <a:solidFill>
                  <a:schemeClr val="tx1"/>
                </a:solidFill>
                <a:latin typeface="ＭＳ Ｐゴシック" panose="020B0600070205080204" pitchFamily="50" charset="-128"/>
                <a:ea typeface="ＭＳ Ｐゴシック" panose="020B0600070205080204" pitchFamily="50" charset="-128"/>
              </a:rPr>
              <a:t>39</a:t>
            </a:r>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条の</a:t>
            </a:r>
            <a:r>
              <a:rPr kumimoji="1" lang="en-US" altLang="ja-JP" sz="2400" b="1" dirty="0">
                <a:solidFill>
                  <a:schemeClr val="tx1"/>
                </a:solidFill>
                <a:latin typeface="ＭＳ Ｐゴシック" panose="020B0600070205080204" pitchFamily="50" charset="-128"/>
                <a:ea typeface="ＭＳ Ｐゴシック" panose="020B0600070205080204" pitchFamily="50" charset="-128"/>
              </a:rPr>
              <a:t>7</a:t>
            </a:r>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です。有給休暇の賃金をどう支払うかについて、第</a:t>
            </a:r>
            <a:r>
              <a:rPr kumimoji="1" lang="en-US" altLang="ja-JP" sz="2400" b="1" dirty="0">
                <a:solidFill>
                  <a:schemeClr val="tx1"/>
                </a:solidFill>
                <a:latin typeface="ＭＳ Ｐゴシック" panose="020B0600070205080204" pitchFamily="50" charset="-128"/>
                <a:ea typeface="ＭＳ Ｐゴシック" panose="020B0600070205080204" pitchFamily="50" charset="-128"/>
              </a:rPr>
              <a:t>39</a:t>
            </a:r>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条の</a:t>
            </a:r>
            <a:r>
              <a:rPr kumimoji="1" lang="en-US" altLang="ja-JP" sz="2400" b="1" dirty="0">
                <a:solidFill>
                  <a:schemeClr val="tx1"/>
                </a:solidFill>
                <a:latin typeface="ＭＳ Ｐゴシック" panose="020B0600070205080204" pitchFamily="50" charset="-128"/>
                <a:ea typeface="ＭＳ Ｐゴシック" panose="020B0600070205080204" pitchFamily="50" charset="-128"/>
              </a:rPr>
              <a:t>7</a:t>
            </a:r>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では前もって、</a:t>
            </a:r>
            <a:r>
              <a:rPr lang="ja-JP" altLang="en-US" sz="2400" b="1" dirty="0">
                <a:solidFill>
                  <a:schemeClr val="tx1"/>
                </a:solidFill>
                <a:latin typeface="ＭＳ Ｐゴシック" panose="020B0600070205080204" pitchFamily="50" charset="-128"/>
                <a:ea typeface="ＭＳ Ｐゴシック" panose="020B0600070205080204" pitchFamily="50" charset="-128"/>
              </a:rPr>
              <a:t>❶平均賃金、</a:t>
            </a:r>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❷</a:t>
            </a:r>
            <a:r>
              <a:rPr lang="ja-JP" altLang="en-US" sz="2400" b="1" dirty="0">
                <a:solidFill>
                  <a:schemeClr val="tx1"/>
                </a:solidFill>
                <a:latin typeface="ＭＳ Ｐゴシック" panose="020B0600070205080204" pitchFamily="50" charset="-128"/>
                <a:ea typeface="ＭＳ Ｐゴシック" panose="020B0600070205080204" pitchFamily="50" charset="-128"/>
              </a:rPr>
              <a:t>通常の賃金、</a:t>
            </a:r>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❸健康保険に</a:t>
            </a:r>
            <a:r>
              <a:rPr lang="ja-JP" altLang="en-US" sz="2400" b="1" dirty="0">
                <a:solidFill>
                  <a:schemeClr val="tx1"/>
                </a:solidFill>
                <a:latin typeface="ＭＳ Ｐゴシック" panose="020B0600070205080204" pitchFamily="50" charset="-128"/>
                <a:ea typeface="ＭＳ Ｐゴシック" panose="020B0600070205080204" pitchFamily="50" charset="-128"/>
              </a:rPr>
              <a:t>よる標準報酬日額のいずれで支払うことを</a:t>
            </a:r>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就業規則に定め、</a:t>
            </a:r>
            <a:r>
              <a:rPr lang="ja-JP" altLang="en-US" sz="2400" b="1" dirty="0">
                <a:solidFill>
                  <a:schemeClr val="tx1"/>
                </a:solidFill>
                <a:latin typeface="ＭＳ Ｐゴシック" panose="020B0600070205080204" pitchFamily="50" charset="-128"/>
                <a:ea typeface="ＭＳ Ｐゴシック" panose="020B0600070205080204" pitchFamily="50" charset="-128"/>
              </a:rPr>
              <a:t>と書かれています。</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pPr algn="just"/>
            <a:r>
              <a:rPr lang="ja-JP" altLang="en-US" sz="2400" b="1" dirty="0">
                <a:solidFill>
                  <a:schemeClr val="tx1"/>
                </a:solidFill>
                <a:latin typeface="ＭＳ Ｐゴシック" panose="020B0600070205080204" pitchFamily="50" charset="-128"/>
                <a:ea typeface="ＭＳ Ｐゴシック" panose="020B0600070205080204" pitchFamily="50" charset="-128"/>
              </a:rPr>
              <a:t>   就業規則に定めという意味は、従業員は「当然知っていること」という意味です。但し、</a:t>
            </a:r>
            <a:r>
              <a:rPr lang="en-US" altLang="ja-JP" sz="2400" b="1" dirty="0">
                <a:solidFill>
                  <a:schemeClr val="tx1"/>
                </a:solidFill>
                <a:latin typeface="ＭＳ Ｐゴシック" panose="020B0600070205080204" pitchFamily="50" charset="-128"/>
                <a:ea typeface="ＭＳ Ｐゴシック" panose="020B0600070205080204" pitchFamily="50" charset="-128"/>
              </a:rPr>
              <a:t>A</a:t>
            </a:r>
            <a:r>
              <a:rPr lang="ja-JP" altLang="en-US" sz="2400" b="1" dirty="0">
                <a:solidFill>
                  <a:schemeClr val="tx1"/>
                </a:solidFill>
                <a:latin typeface="ＭＳ Ｐゴシック" panose="020B0600070205080204" pitchFamily="50" charset="-128"/>
                <a:ea typeface="ＭＳ Ｐゴシック" panose="020B0600070205080204" pitchFamily="50" charset="-128"/>
              </a:rPr>
              <a:t>君の会社は</a:t>
            </a:r>
            <a:r>
              <a:rPr lang="en-US" altLang="ja-JP" sz="2400" b="1" dirty="0">
                <a:solidFill>
                  <a:schemeClr val="tx1"/>
                </a:solidFill>
                <a:latin typeface="ＭＳ Ｐゴシック" panose="020B0600070205080204" pitchFamily="50" charset="-128"/>
                <a:ea typeface="ＭＳ Ｐゴシック" panose="020B0600070205080204" pitchFamily="50" charset="-128"/>
              </a:rPr>
              <a:t>10</a:t>
            </a:r>
            <a:r>
              <a:rPr lang="ja-JP" altLang="en-US" sz="2400" b="1" dirty="0">
                <a:solidFill>
                  <a:schemeClr val="tx1"/>
                </a:solidFill>
                <a:latin typeface="ＭＳ Ｐゴシック" panose="020B0600070205080204" pitchFamily="50" charset="-128"/>
                <a:ea typeface="ＭＳ Ｐゴシック" panose="020B0600070205080204" pitchFamily="50" charset="-128"/>
              </a:rPr>
              <a:t>人以下で就業規則がそもそもありませんでした。</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pPr algn="just"/>
            <a:r>
              <a:rPr lang="ja-JP" altLang="en-US" sz="2400" b="1" dirty="0">
                <a:solidFill>
                  <a:schemeClr val="tx1"/>
                </a:solidFill>
                <a:latin typeface="ＭＳ Ｐゴシック" panose="020B0600070205080204" pitchFamily="50" charset="-128"/>
                <a:ea typeface="ＭＳ Ｐゴシック" panose="020B0600070205080204" pitchFamily="50" charset="-128"/>
              </a:rPr>
              <a:t>   </a:t>
            </a:r>
            <a:r>
              <a:rPr lang="en-US" altLang="ja-JP" sz="2400" b="1" dirty="0">
                <a:solidFill>
                  <a:schemeClr val="tx1"/>
                </a:solidFill>
                <a:latin typeface="ＭＳ Ｐゴシック" panose="020B0600070205080204" pitchFamily="50" charset="-128"/>
                <a:ea typeface="ＭＳ Ｐゴシック" panose="020B0600070205080204" pitchFamily="50" charset="-128"/>
              </a:rPr>
              <a:t>A</a:t>
            </a:r>
            <a:r>
              <a:rPr lang="ja-JP" altLang="en-US" sz="2400" b="1" dirty="0">
                <a:solidFill>
                  <a:schemeClr val="tx1"/>
                </a:solidFill>
                <a:latin typeface="ＭＳ Ｐゴシック" panose="020B0600070205080204" pitchFamily="50" charset="-128"/>
                <a:ea typeface="ＭＳ Ｐゴシック" panose="020B0600070205080204" pitchFamily="50" charset="-128"/>
              </a:rPr>
              <a:t>君は他の会社と同じように、</a:t>
            </a:r>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❷の通常の賃金</a:t>
            </a:r>
            <a:r>
              <a:rPr kumimoji="1" lang="en-US" altLang="ja-JP" sz="2400" b="1" dirty="0">
                <a:solidFill>
                  <a:schemeClr val="tx1"/>
                </a:solidFill>
                <a:latin typeface="ＭＳ Ｐゴシック" panose="020B0600070205080204" pitchFamily="50" charset="-128"/>
                <a:ea typeface="ＭＳ Ｐゴシック" panose="020B0600070205080204" pitchFamily="50" charset="-128"/>
              </a:rPr>
              <a:t>6400</a:t>
            </a:r>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円を疑っていません。ところが</a:t>
            </a:r>
            <a:r>
              <a:rPr lang="ja-JP" altLang="en-US" sz="2400" b="1" dirty="0">
                <a:solidFill>
                  <a:schemeClr val="tx1"/>
                </a:solidFill>
                <a:latin typeface="ＭＳ Ｐゴシック" panose="020B0600070205080204" pitchFamily="50" charset="-128"/>
                <a:ea typeface="ＭＳ Ｐゴシック" panose="020B0600070205080204" pitchFamily="50" charset="-128"/>
              </a:rPr>
              <a:t> 社長は監督官から法律の説明を受け、「悪知恵」を働かせ、❶の平均賃金で計算したのです。</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endParaRPr kumimoji="1" lang="en-US" altLang="ja-JP" sz="2400" b="1" dirty="0">
              <a:solidFill>
                <a:schemeClr val="tx1"/>
              </a:solidFill>
              <a:latin typeface="ＭＳ Ｐゴシック" panose="020B0600070205080204" pitchFamily="50" charset="-128"/>
              <a:ea typeface="ＭＳ Ｐゴシック" panose="020B0600070205080204" pitchFamily="50" charset="-128"/>
            </a:endParaRPr>
          </a:p>
          <a:p>
            <a:pPr algn="just"/>
            <a:r>
              <a:rPr lang="ja-JP" altLang="en-US" sz="2400" b="1" dirty="0">
                <a:solidFill>
                  <a:schemeClr val="tx1"/>
                </a:solidFill>
                <a:latin typeface="ＭＳ Ｐゴシック" panose="020B0600070205080204" pitchFamily="50" charset="-128"/>
                <a:ea typeface="ＭＳ Ｐゴシック" panose="020B0600070205080204" pitchFamily="50" charset="-128"/>
              </a:rPr>
              <a:t>　 「違法ではない」と監督官はいうが、やはりおかしい。「</a:t>
            </a:r>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有給休暇を取得するたびに賃下げになる」「時給計算では最低賃金を割る」</a:t>
            </a:r>
            <a:endParaRPr kumimoji="1" lang="en-US" altLang="ja-JP" sz="2400" b="1" dirty="0">
              <a:solidFill>
                <a:schemeClr val="tx1"/>
              </a:solidFill>
              <a:latin typeface="ＭＳ Ｐゴシック" panose="020B0600070205080204" pitchFamily="50" charset="-128"/>
              <a:ea typeface="ＭＳ Ｐゴシック" panose="020B0600070205080204" pitchFamily="50" charset="-128"/>
            </a:endParaRPr>
          </a:p>
          <a:p>
            <a:pPr algn="just"/>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   会社は</a:t>
            </a:r>
            <a:r>
              <a:rPr lang="ja-JP" altLang="en-US" sz="2400" b="1" dirty="0">
                <a:solidFill>
                  <a:schemeClr val="tx1"/>
                </a:solidFill>
                <a:latin typeface="ＭＳ Ｐゴシック" panose="020B0600070205080204" pitchFamily="50" charset="-128"/>
                <a:ea typeface="ＭＳ Ｐゴシック" panose="020B0600070205080204" pitchFamily="50" charset="-128"/>
              </a:rPr>
              <a:t>一度、平均賃金で支払うと、今後、有給休暇賃金は前</a:t>
            </a:r>
            <a:r>
              <a:rPr lang="en-US" altLang="ja-JP" sz="2400" b="1" dirty="0">
                <a:solidFill>
                  <a:schemeClr val="tx1"/>
                </a:solidFill>
                <a:latin typeface="ＭＳ Ｐゴシック" panose="020B0600070205080204" pitchFamily="50" charset="-128"/>
                <a:ea typeface="ＭＳ Ｐゴシック" panose="020B0600070205080204" pitchFamily="50" charset="-128"/>
              </a:rPr>
              <a:t>3</a:t>
            </a:r>
            <a:r>
              <a:rPr lang="ja-JP" altLang="en-US" sz="2400" b="1" dirty="0">
                <a:solidFill>
                  <a:schemeClr val="tx1"/>
                </a:solidFill>
                <a:latin typeface="ＭＳ Ｐゴシック" panose="020B0600070205080204" pitchFamily="50" charset="-128"/>
                <a:ea typeface="ＭＳ Ｐゴシック" panose="020B0600070205080204" pitchFamily="50" charset="-128"/>
              </a:rPr>
              <a:t>ヶ月の給与総額と歴日数で個別に計算することになります。</a:t>
            </a:r>
            <a:r>
              <a:rPr lang="en-US" altLang="ja-JP" sz="2400" b="1" dirty="0">
                <a:solidFill>
                  <a:schemeClr val="tx1"/>
                </a:solidFill>
                <a:latin typeface="ＭＳ Ｐゴシック" panose="020B0600070205080204" pitchFamily="50" charset="-128"/>
                <a:ea typeface="ＭＳ Ｐゴシック" panose="020B0600070205080204" pitchFamily="50" charset="-128"/>
              </a:rPr>
              <a:t>A</a:t>
            </a:r>
            <a:r>
              <a:rPr lang="ja-JP" altLang="en-US" sz="2400" b="1" dirty="0">
                <a:solidFill>
                  <a:schemeClr val="tx1"/>
                </a:solidFill>
                <a:latin typeface="ＭＳ Ｐゴシック" panose="020B0600070205080204" pitchFamily="50" charset="-128"/>
                <a:ea typeface="ＭＳ Ｐゴシック" panose="020B0600070205080204" pitchFamily="50" charset="-128"/>
              </a:rPr>
              <a:t>君だけは違法です。</a:t>
            </a:r>
            <a:r>
              <a:rPr lang="en-US" altLang="ja-JP" sz="2400" b="1" dirty="0">
                <a:solidFill>
                  <a:schemeClr val="tx1"/>
                </a:solidFill>
                <a:latin typeface="ＭＳ Ｐゴシック" panose="020B0600070205080204" pitchFamily="50" charset="-128"/>
                <a:ea typeface="ＭＳ Ｐゴシック" panose="020B0600070205080204" pitchFamily="50" charset="-128"/>
              </a:rPr>
              <a:t>A</a:t>
            </a:r>
            <a:r>
              <a:rPr lang="ja-JP" altLang="en-US" sz="2400" b="1" dirty="0">
                <a:solidFill>
                  <a:schemeClr val="tx1"/>
                </a:solidFill>
                <a:latin typeface="ＭＳ Ｐゴシック" panose="020B0600070205080204" pitchFamily="50" charset="-128"/>
                <a:ea typeface="ＭＳ Ｐゴシック" panose="020B0600070205080204" pitchFamily="50" charset="-128"/>
              </a:rPr>
              <a:t>君に</a:t>
            </a:r>
            <a:r>
              <a:rPr lang="en-US" altLang="ja-JP" sz="2400" b="1" dirty="0">
                <a:solidFill>
                  <a:schemeClr val="tx1"/>
                </a:solidFill>
                <a:latin typeface="ＭＳ Ｐゴシック" panose="020B0600070205080204" pitchFamily="50" charset="-128"/>
                <a:ea typeface="ＭＳ Ｐゴシック" panose="020B0600070205080204" pitchFamily="50" charset="-128"/>
              </a:rPr>
              <a:t>6400</a:t>
            </a:r>
            <a:r>
              <a:rPr lang="ja-JP" altLang="en-US" sz="2400" b="1" dirty="0">
                <a:solidFill>
                  <a:schemeClr val="tx1"/>
                </a:solidFill>
                <a:latin typeface="ＭＳ Ｐゴシック" panose="020B0600070205080204" pitchFamily="50" charset="-128"/>
                <a:ea typeface="ＭＳ Ｐゴシック" panose="020B0600070205080204" pitchFamily="50" charset="-128"/>
              </a:rPr>
              <a:t>円支払わせる団体交渉など組合には知恵と力が必要なのです！</a:t>
            </a:r>
            <a:endParaRPr kumimoji="1" lang="ja-JP" altLang="en-US" sz="2400" b="1" dirty="0"/>
          </a:p>
        </p:txBody>
      </p:sp>
      <p:sp>
        <p:nvSpPr>
          <p:cNvPr id="7" name="正方形/長方形 6"/>
          <p:cNvSpPr/>
          <p:nvPr/>
        </p:nvSpPr>
        <p:spPr>
          <a:xfrm>
            <a:off x="9044246" y="304799"/>
            <a:ext cx="3771867" cy="5370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ＭＳ Ｐゴシック" panose="020B0600070205080204" pitchFamily="50" charset="-128"/>
                <a:ea typeface="ＭＳ Ｐゴシック" panose="020B0600070205080204" pitchFamily="50" charset="-128"/>
              </a:rPr>
              <a:t>労働基準法の学習の重要性</a:t>
            </a:r>
          </a:p>
        </p:txBody>
      </p:sp>
    </p:spTree>
    <p:extLst>
      <p:ext uri="{BB962C8B-B14F-4D97-AF65-F5344CB8AC3E}">
        <p14:creationId xmlns:p14="http://schemas.microsoft.com/office/powerpoint/2010/main" val="4061749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904344" y="1153460"/>
            <a:ext cx="8868228" cy="135751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a:latin typeface="ＭＳ Ｐゴシック" panose="020B0600070205080204" pitchFamily="50" charset="-128"/>
                <a:ea typeface="ＭＳ Ｐゴシック" panose="020B0600070205080204" pitchFamily="50" charset="-128"/>
              </a:rPr>
              <a:t>労働行政は「通達行政」の最たるものです。自治体交渉でも非正規雇用の「雇止め」など「通達」の知識が必要です。</a:t>
            </a:r>
            <a:endParaRPr kumimoji="1" lang="ja-JP" altLang="en-US" sz="2800" dirty="0"/>
          </a:p>
        </p:txBody>
      </p:sp>
      <p:sp>
        <p:nvSpPr>
          <p:cNvPr id="5" name="正方形/長方形 4"/>
          <p:cNvSpPr/>
          <p:nvPr/>
        </p:nvSpPr>
        <p:spPr>
          <a:xfrm>
            <a:off x="8977746" y="505025"/>
            <a:ext cx="3770654" cy="59076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労働基準法の学習の重要性</a:t>
            </a:r>
          </a:p>
        </p:txBody>
      </p:sp>
      <p:sp>
        <p:nvSpPr>
          <p:cNvPr id="6" name="正方形/長方形 5"/>
          <p:cNvSpPr/>
          <p:nvPr/>
        </p:nvSpPr>
        <p:spPr>
          <a:xfrm>
            <a:off x="3918859" y="2626310"/>
            <a:ext cx="8868228" cy="16554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2400" b="1" dirty="0">
                <a:solidFill>
                  <a:schemeClr val="tx1"/>
                </a:solidFill>
                <a:latin typeface="ＭＳ Ｐゴシック" panose="020B0600070205080204" pitchFamily="50" charset="-128"/>
                <a:ea typeface="ＭＳ Ｐゴシック" panose="020B0600070205080204" pitchFamily="50" charset="-128"/>
              </a:rPr>
              <a:t>通達はあくまでも行政機関内部の「指針」です。「内簡」</a:t>
            </a:r>
            <a:r>
              <a:rPr lang="ja-JP" altLang="en-US" b="1" dirty="0">
                <a:solidFill>
                  <a:schemeClr val="tx1"/>
                </a:solidFill>
                <a:latin typeface="ＭＳ Ｐゴシック" panose="020B0600070205080204" pitchFamily="50" charset="-128"/>
                <a:ea typeface="ＭＳ Ｐゴシック" panose="020B0600070205080204" pitchFamily="50" charset="-128"/>
              </a:rPr>
              <a:t>（手紙）</a:t>
            </a:r>
            <a:r>
              <a:rPr lang="ja-JP" altLang="en-US" sz="2400" b="1" dirty="0">
                <a:solidFill>
                  <a:schemeClr val="tx1"/>
                </a:solidFill>
                <a:latin typeface="ＭＳ Ｐゴシック" panose="020B0600070205080204" pitchFamily="50" charset="-128"/>
                <a:ea typeface="ＭＳ Ｐゴシック" panose="020B0600070205080204" pitchFamily="50" charset="-128"/>
              </a:rPr>
              <a:t>ともよばれます。同時に通達は、行政執行の「斉一性の確保」を目的とする上級機関の下部機関に対する「命令」です。担当者は上には逆らえず、通達の内容で組合に「向かって来る」ということです。</a:t>
            </a:r>
            <a:endParaRPr kumimoji="1" lang="ja-JP" altLang="en-US" sz="2400" b="1" dirty="0"/>
          </a:p>
        </p:txBody>
      </p:sp>
      <p:sp>
        <p:nvSpPr>
          <p:cNvPr id="7" name="正方形/長方形 6"/>
          <p:cNvSpPr/>
          <p:nvPr/>
        </p:nvSpPr>
        <p:spPr>
          <a:xfrm>
            <a:off x="406709" y="1261195"/>
            <a:ext cx="6099928" cy="13665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dirty="0">
                <a:solidFill>
                  <a:schemeClr val="tx1"/>
                </a:solidFill>
                <a:latin typeface="ＭＳ Ｐゴシック" panose="020B0600070205080204" pitchFamily="50" charset="-128"/>
                <a:ea typeface="ＭＳ Ｐゴシック" panose="020B0600070205080204" pitchFamily="50" charset="-128"/>
              </a:rPr>
              <a:t>　</a:t>
            </a:r>
            <a:endParaRPr kumimoji="1" lang="ja-JP" altLang="en-US" dirty="0"/>
          </a:p>
        </p:txBody>
      </p:sp>
      <p:sp>
        <p:nvSpPr>
          <p:cNvPr id="8" name="正方形/長方形 7"/>
          <p:cNvSpPr/>
          <p:nvPr/>
        </p:nvSpPr>
        <p:spPr>
          <a:xfrm>
            <a:off x="406709" y="1451429"/>
            <a:ext cx="2989634" cy="70394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b="1" dirty="0">
                <a:solidFill>
                  <a:schemeClr val="tx1"/>
                </a:solidFill>
                <a:latin typeface="ＭＳ Ｐゴシック" panose="020B0600070205080204" pitchFamily="50" charset="-128"/>
                <a:ea typeface="ＭＳ Ｐゴシック" panose="020B0600070205080204" pitchFamily="50" charset="-128"/>
              </a:rPr>
              <a:t> </a:t>
            </a:r>
            <a:r>
              <a:rPr lang="ja-JP" altLang="en-US" sz="2400" b="1" dirty="0">
                <a:solidFill>
                  <a:schemeClr val="tx1"/>
                </a:solidFill>
                <a:latin typeface="ＭＳ Ｐゴシック" panose="020B0600070205080204" pitchFamily="50" charset="-128"/>
                <a:ea typeface="ＭＳ Ｐゴシック" panose="020B0600070205080204" pitchFamily="50" charset="-128"/>
              </a:rPr>
              <a:t>通達発出の根拠</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pPr algn="just"/>
            <a:br>
              <a:rPr lang="en-US" altLang="ja-JP" sz="2400" b="1" dirty="0">
                <a:solidFill>
                  <a:schemeClr val="tx1"/>
                </a:solidFill>
                <a:latin typeface="ＭＳ Ｐゴシック" panose="020B0600070205080204" pitchFamily="50" charset="-128"/>
                <a:ea typeface="ＭＳ Ｐゴシック" panose="020B0600070205080204" pitchFamily="50" charset="-128"/>
              </a:rPr>
            </a:br>
            <a:r>
              <a:rPr lang="ja-JP" altLang="en-US" sz="2400" b="1" dirty="0">
                <a:solidFill>
                  <a:schemeClr val="tx1"/>
                </a:solidFill>
                <a:latin typeface="ＭＳ Ｐゴシック" panose="020B0600070205080204" pitchFamily="50" charset="-128"/>
                <a:ea typeface="ＭＳ Ｐゴシック" panose="020B0600070205080204" pitchFamily="50" charset="-128"/>
              </a:rPr>
              <a:t>　 </a:t>
            </a:r>
            <a:r>
              <a:rPr lang="ja-JP" altLang="en-US" sz="2000" b="1" dirty="0">
                <a:solidFill>
                  <a:schemeClr val="tx1"/>
                </a:solidFill>
                <a:latin typeface="ＭＳ Ｐゴシック" panose="020B0600070205080204" pitchFamily="50" charset="-128"/>
                <a:ea typeface="ＭＳ Ｐゴシック" panose="020B0600070205080204" pitchFamily="50" charset="-128"/>
              </a:rPr>
              <a:t>国家行政組織法　第</a:t>
            </a:r>
            <a:r>
              <a:rPr lang="en-US" altLang="ja-JP" sz="2000" b="1" dirty="0">
                <a:solidFill>
                  <a:schemeClr val="tx1"/>
                </a:solidFill>
                <a:latin typeface="ＭＳ Ｐゴシック" panose="020B0600070205080204" pitchFamily="50" charset="-128"/>
                <a:ea typeface="ＭＳ Ｐゴシック" panose="020B0600070205080204" pitchFamily="50" charset="-128"/>
              </a:rPr>
              <a:t>14</a:t>
            </a:r>
            <a:r>
              <a:rPr lang="ja-JP" altLang="en-US" sz="2000" b="1" dirty="0">
                <a:solidFill>
                  <a:schemeClr val="tx1"/>
                </a:solidFill>
                <a:latin typeface="ＭＳ Ｐゴシック" panose="020B0600070205080204" pitchFamily="50" charset="-128"/>
                <a:ea typeface="ＭＳ Ｐゴシック" panose="020B0600070205080204" pitchFamily="50" charset="-128"/>
              </a:rPr>
              <a:t>条の</a:t>
            </a:r>
            <a:r>
              <a:rPr lang="en-US" altLang="ja-JP" sz="2000" b="1" dirty="0">
                <a:solidFill>
                  <a:schemeClr val="tx1"/>
                </a:solidFill>
                <a:latin typeface="ＭＳ Ｐゴシック" panose="020B0600070205080204" pitchFamily="50" charset="-128"/>
                <a:ea typeface="ＭＳ Ｐゴシック" panose="020B0600070205080204" pitchFamily="50" charset="-128"/>
              </a:rPr>
              <a:t>2</a:t>
            </a:r>
            <a:r>
              <a:rPr lang="ja-JP" altLang="en-US" sz="2000" b="1" dirty="0">
                <a:solidFill>
                  <a:schemeClr val="tx1"/>
                </a:solidFill>
                <a:latin typeface="ＭＳ Ｐゴシック" panose="020B0600070205080204" pitchFamily="50" charset="-128"/>
                <a:ea typeface="ＭＳ Ｐゴシック" panose="020B0600070205080204" pitchFamily="50" charset="-128"/>
              </a:rPr>
              <a:t>は「各省大臣、各委員会及び各庁の長官は、その機関の所掌事務について、命令又は示達するため、所官の諸機関及び職員に対し、訓令又は通達を発することができる」としています。</a:t>
            </a:r>
            <a:endParaRPr lang="en-US" altLang="ja-JP" sz="2000" b="1" dirty="0">
              <a:solidFill>
                <a:schemeClr val="tx1"/>
              </a:solidFill>
              <a:latin typeface="ＭＳ Ｐゴシック" panose="020B0600070205080204" pitchFamily="50" charset="-128"/>
              <a:ea typeface="ＭＳ Ｐゴシック" panose="020B0600070205080204" pitchFamily="50" charset="-128"/>
            </a:endParaRPr>
          </a:p>
          <a:p>
            <a:pPr algn="just"/>
            <a:br>
              <a:rPr lang="en-US" altLang="ja-JP" sz="2000" b="1" dirty="0">
                <a:solidFill>
                  <a:schemeClr val="tx1"/>
                </a:solidFill>
                <a:latin typeface="ＭＳ Ｐゴシック" panose="020B0600070205080204" pitchFamily="50" charset="-128"/>
                <a:ea typeface="ＭＳ Ｐゴシック" panose="020B0600070205080204" pitchFamily="50" charset="-128"/>
              </a:rPr>
            </a:br>
            <a:r>
              <a:rPr lang="en-US" altLang="ja-JP" sz="2000" b="1" dirty="0">
                <a:solidFill>
                  <a:schemeClr val="tx1"/>
                </a:solidFill>
                <a:latin typeface="ＭＳ Ｐゴシック" panose="020B0600070205080204" pitchFamily="50" charset="-128"/>
                <a:ea typeface="ＭＳ Ｐゴシック" panose="020B0600070205080204" pitchFamily="50" charset="-128"/>
              </a:rPr>
              <a:t>   </a:t>
            </a:r>
            <a:r>
              <a:rPr lang="ja-JP" altLang="en-US" sz="2000" b="1" dirty="0">
                <a:solidFill>
                  <a:schemeClr val="tx1"/>
                </a:solidFill>
                <a:latin typeface="ＭＳ Ｐゴシック" panose="020B0600070205080204" pitchFamily="50" charset="-128"/>
                <a:ea typeface="ＭＳ Ｐゴシック" panose="020B0600070205080204" pitchFamily="50" charset="-128"/>
              </a:rPr>
              <a:t>訓令－職務執行上の基本的事項を命令する場合に用いられます。</a:t>
            </a:r>
            <a:endParaRPr lang="en-US" altLang="ja-JP" sz="2000" b="1" dirty="0">
              <a:solidFill>
                <a:schemeClr val="tx1"/>
              </a:solidFill>
              <a:latin typeface="ＭＳ Ｐゴシック" panose="020B0600070205080204" pitchFamily="50" charset="-128"/>
              <a:ea typeface="ＭＳ Ｐゴシック" panose="020B0600070205080204" pitchFamily="50" charset="-128"/>
            </a:endParaRPr>
          </a:p>
          <a:p>
            <a:pPr algn="just"/>
            <a:br>
              <a:rPr lang="en-US" altLang="ja-JP" sz="2000" b="1" dirty="0">
                <a:solidFill>
                  <a:schemeClr val="tx1"/>
                </a:solidFill>
                <a:latin typeface="ＭＳ Ｐゴシック" panose="020B0600070205080204" pitchFamily="50" charset="-128"/>
                <a:ea typeface="ＭＳ Ｐゴシック" panose="020B0600070205080204" pitchFamily="50" charset="-128"/>
              </a:rPr>
            </a:br>
            <a:r>
              <a:rPr lang="en-US" altLang="ja-JP" sz="2000" b="1" dirty="0">
                <a:solidFill>
                  <a:schemeClr val="tx1"/>
                </a:solidFill>
                <a:latin typeface="ＭＳ Ｐゴシック" panose="020B0600070205080204" pitchFamily="50" charset="-128"/>
                <a:ea typeface="ＭＳ Ｐゴシック" panose="020B0600070205080204" pitchFamily="50" charset="-128"/>
              </a:rPr>
              <a:t>   </a:t>
            </a:r>
            <a:r>
              <a:rPr lang="ja-JP" altLang="en-US" sz="2000" b="1" dirty="0">
                <a:solidFill>
                  <a:schemeClr val="tx1"/>
                </a:solidFill>
                <a:latin typeface="ＭＳ Ｐゴシック" panose="020B0600070205080204" pitchFamily="50" charset="-128"/>
                <a:ea typeface="ＭＳ Ｐゴシック" panose="020B0600070205080204" pitchFamily="50" charset="-128"/>
              </a:rPr>
              <a:t>通達－比較的細目的事項 </a:t>
            </a:r>
            <a:r>
              <a:rPr lang="en-US" altLang="ja-JP" sz="2000" b="1" dirty="0">
                <a:solidFill>
                  <a:schemeClr val="tx1"/>
                </a:solidFill>
                <a:latin typeface="ＭＳ Ｐゴシック" panose="020B0600070205080204" pitchFamily="50" charset="-128"/>
                <a:ea typeface="ＭＳ Ｐゴシック" panose="020B0600070205080204" pitchFamily="50" charset="-128"/>
              </a:rPr>
              <a:t>(</a:t>
            </a:r>
            <a:r>
              <a:rPr lang="ja-JP" altLang="en-US" sz="2000" b="1" dirty="0">
                <a:solidFill>
                  <a:schemeClr val="tx1"/>
                </a:solidFill>
                <a:latin typeface="ＭＳ Ｐゴシック" panose="020B0600070205080204" pitchFamily="50" charset="-128"/>
                <a:ea typeface="ＭＳ Ｐゴシック" panose="020B0600070205080204" pitchFamily="50" charset="-128"/>
              </a:rPr>
              <a:t>法令の解釈、職務執行上の細目、行政運営の方針</a:t>
            </a:r>
            <a:r>
              <a:rPr lang="en-US" altLang="ja-JP" sz="2000" b="1" dirty="0">
                <a:solidFill>
                  <a:schemeClr val="tx1"/>
                </a:solidFill>
                <a:latin typeface="ＭＳ Ｐゴシック" panose="020B0600070205080204" pitchFamily="50" charset="-128"/>
                <a:ea typeface="ＭＳ Ｐゴシック" panose="020B0600070205080204" pitchFamily="50" charset="-128"/>
              </a:rPr>
              <a:t>)</a:t>
            </a:r>
            <a:r>
              <a:rPr lang="ja-JP" altLang="en-US" sz="2000" b="1" dirty="0">
                <a:solidFill>
                  <a:schemeClr val="tx1"/>
                </a:solidFill>
                <a:latin typeface="ＭＳ Ｐゴシック" panose="020B0600070205080204" pitchFamily="50" charset="-128"/>
                <a:ea typeface="ＭＳ Ｐゴシック" panose="020B0600070205080204" pitchFamily="50" charset="-128"/>
              </a:rPr>
              <a:t>　を指示又は命令する場合に多く用いられます。</a:t>
            </a:r>
            <a:endParaRPr kumimoji="1" lang="ja-JP" altLang="en-US" sz="2000" b="1" dirty="0"/>
          </a:p>
        </p:txBody>
      </p:sp>
      <p:sp>
        <p:nvSpPr>
          <p:cNvPr id="9" name="正方形/長方形 8"/>
          <p:cNvSpPr/>
          <p:nvPr/>
        </p:nvSpPr>
        <p:spPr>
          <a:xfrm>
            <a:off x="3918859" y="4397128"/>
            <a:ext cx="8868228" cy="4847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400" b="1" dirty="0">
                <a:solidFill>
                  <a:schemeClr val="tx1"/>
                </a:solidFill>
                <a:latin typeface="ＭＳ Ｐゴシック" panose="020B0600070205080204" pitchFamily="50" charset="-128"/>
                <a:ea typeface="ＭＳ Ｐゴシック" panose="020B0600070205080204" pitchFamily="50" charset="-128"/>
              </a:rPr>
              <a:t> 〔</a:t>
            </a:r>
            <a:r>
              <a:rPr lang="ja-JP" altLang="en-US" sz="2400" b="1" dirty="0">
                <a:solidFill>
                  <a:schemeClr val="tx1"/>
                </a:solidFill>
                <a:latin typeface="ＭＳ Ｐゴシック" panose="020B0600070205080204" pitchFamily="50" charset="-128"/>
                <a:ea typeface="ＭＳ Ｐゴシック" panose="020B0600070205080204" pitchFamily="50" charset="-128"/>
              </a:rPr>
              <a:t>通達を理解するポイント</a:t>
            </a:r>
            <a:r>
              <a:rPr lang="en-US" altLang="ja-JP" sz="2400" b="1" dirty="0">
                <a:solidFill>
                  <a:schemeClr val="tx1"/>
                </a:solidFill>
                <a:latin typeface="ＭＳ Ｐゴシック" panose="020B0600070205080204" pitchFamily="50" charset="-128"/>
                <a:ea typeface="ＭＳ Ｐゴシック" panose="020B0600070205080204" pitchFamily="50" charset="-128"/>
              </a:rPr>
              <a:t>〕</a:t>
            </a:r>
            <a:br>
              <a:rPr lang="en-US" altLang="ja-JP" sz="2400" b="1" dirty="0">
                <a:solidFill>
                  <a:schemeClr val="tx1"/>
                </a:solidFill>
                <a:latin typeface="ＭＳ Ｐゴシック" panose="020B0600070205080204" pitchFamily="50" charset="-128"/>
                <a:ea typeface="ＭＳ Ｐゴシック" panose="020B0600070205080204" pitchFamily="50" charset="-128"/>
              </a:rPr>
            </a:br>
            <a:r>
              <a:rPr lang="ja-JP" altLang="en-US" sz="2400" b="1" dirty="0">
                <a:solidFill>
                  <a:srgbClr val="FF0000"/>
                </a:solidFill>
                <a:latin typeface="ＭＳ Ｐゴシック" panose="020B0600070205080204" pitchFamily="50" charset="-128"/>
                <a:ea typeface="ＭＳ Ｐゴシック" panose="020B0600070205080204" pitchFamily="50" charset="-128"/>
              </a:rPr>
              <a:t>❐</a:t>
            </a:r>
            <a:r>
              <a:rPr lang="ja-JP" altLang="en-US" sz="2400" b="1" dirty="0">
                <a:solidFill>
                  <a:schemeClr val="tx1"/>
                </a:solidFill>
                <a:latin typeface="ＭＳ Ｐゴシック" panose="020B0600070205080204" pitchFamily="50" charset="-128"/>
                <a:ea typeface="ＭＳ Ｐゴシック" panose="020B0600070205080204" pitchFamily="50" charset="-128"/>
              </a:rPr>
              <a:t>通達は法律の条文を補援します。行政は通達に従って行政事務</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ja-JP" altLang="en-US" sz="2400" b="1" dirty="0">
                <a:solidFill>
                  <a:schemeClr val="tx1"/>
                </a:solidFill>
                <a:latin typeface="ＭＳ Ｐゴシック" panose="020B0600070205080204" pitchFamily="50" charset="-128"/>
                <a:ea typeface="ＭＳ Ｐゴシック" panose="020B0600070205080204" pitchFamily="50" charset="-128"/>
              </a:rPr>
              <a:t>　 を行い、国民に対し、通達によって新たな義務を課</a:t>
            </a:r>
            <a:r>
              <a:rPr lang="en-US" altLang="ja-JP" sz="2400" b="1" dirty="0">
                <a:solidFill>
                  <a:schemeClr val="tx1"/>
                </a:solidFill>
                <a:latin typeface="ＭＳ Ｐゴシック" panose="020B0600070205080204" pitchFamily="50" charset="-128"/>
                <a:ea typeface="ＭＳ Ｐゴシック" panose="020B0600070205080204" pitchFamily="50" charset="-128"/>
              </a:rPr>
              <a:t> </a:t>
            </a:r>
            <a:r>
              <a:rPr lang="ja-JP" altLang="en-US" sz="2400" b="1" dirty="0">
                <a:solidFill>
                  <a:schemeClr val="tx1"/>
                </a:solidFill>
                <a:latin typeface="ＭＳ Ｐゴシック" panose="020B0600070205080204" pitchFamily="50" charset="-128"/>
                <a:ea typeface="ＭＳ Ｐゴシック" panose="020B0600070205080204" pitchFamily="50" charset="-128"/>
              </a:rPr>
              <a:t>したり、規制</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en-US" altLang="ja-JP" sz="2400" b="1" dirty="0">
                <a:solidFill>
                  <a:schemeClr val="tx1"/>
                </a:solidFill>
                <a:latin typeface="ＭＳ Ｐゴシック" panose="020B0600070205080204" pitchFamily="50" charset="-128"/>
                <a:ea typeface="ＭＳ Ｐゴシック" panose="020B0600070205080204" pitchFamily="50" charset="-128"/>
              </a:rPr>
              <a:t>   </a:t>
            </a:r>
            <a:r>
              <a:rPr lang="ja-JP" altLang="en-US" sz="2400" b="1" dirty="0">
                <a:solidFill>
                  <a:schemeClr val="tx1"/>
                </a:solidFill>
                <a:latin typeface="ＭＳ Ｐゴシック" panose="020B0600070205080204" pitchFamily="50" charset="-128"/>
                <a:ea typeface="ＭＳ Ｐゴシック" panose="020B0600070205080204" pitchFamily="50" charset="-128"/>
              </a:rPr>
              <a:t>することが起きます。「法律を超えて</a:t>
            </a:r>
            <a:r>
              <a:rPr lang="en-US" altLang="ja-JP" sz="2400" b="1" dirty="0">
                <a:solidFill>
                  <a:schemeClr val="tx1"/>
                </a:solidFill>
                <a:latin typeface="ＭＳ Ｐゴシック" panose="020B0600070205080204" pitchFamily="50" charset="-128"/>
                <a:ea typeface="ＭＳ Ｐゴシック" panose="020B0600070205080204" pitchFamily="50" charset="-128"/>
              </a:rPr>
              <a:t>‥</a:t>
            </a:r>
            <a:r>
              <a:rPr lang="ja-JP" altLang="en-US" sz="2400" b="1" dirty="0">
                <a:solidFill>
                  <a:schemeClr val="tx1"/>
                </a:solidFill>
                <a:latin typeface="ＭＳ Ｐゴシック" panose="020B0600070205080204" pitchFamily="50" charset="-128"/>
                <a:ea typeface="ＭＳ Ｐゴシック" panose="020B0600070205080204" pitchFamily="50" charset="-128"/>
              </a:rPr>
              <a:t>」という意味です。</a:t>
            </a:r>
            <a:br>
              <a:rPr lang="en-US" altLang="ja-JP" sz="2400" b="1" dirty="0">
                <a:solidFill>
                  <a:schemeClr val="tx1"/>
                </a:solidFill>
                <a:latin typeface="ＭＳ Ｐゴシック" panose="020B0600070205080204" pitchFamily="50" charset="-128"/>
                <a:ea typeface="ＭＳ Ｐゴシック" panose="020B0600070205080204" pitchFamily="50" charset="-128"/>
              </a:rPr>
            </a:br>
            <a:r>
              <a:rPr lang="ja-JP" altLang="en-US" sz="2400" b="1" dirty="0">
                <a:solidFill>
                  <a:srgbClr val="FF0000"/>
                </a:solidFill>
                <a:latin typeface="ＭＳ Ｐゴシック" panose="020B0600070205080204" pitchFamily="50" charset="-128"/>
                <a:ea typeface="ＭＳ Ｐゴシック" panose="020B0600070205080204" pitchFamily="50" charset="-128"/>
              </a:rPr>
              <a:t>❐</a:t>
            </a:r>
            <a:r>
              <a:rPr lang="ja-JP" altLang="en-US" sz="2400" b="1" dirty="0">
                <a:solidFill>
                  <a:schemeClr val="tx1"/>
                </a:solidFill>
                <a:latin typeface="ＭＳ Ｐゴシック" panose="020B0600070205080204" pitchFamily="50" charset="-128"/>
                <a:ea typeface="ＭＳ Ｐゴシック" panose="020B0600070205080204" pitchFamily="50" charset="-128"/>
              </a:rPr>
              <a:t>通達による法解釈は、司法判断を拘束しません。通達の取り消し</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en-US" altLang="ja-JP" sz="2400" b="1" dirty="0">
                <a:solidFill>
                  <a:schemeClr val="tx1"/>
                </a:solidFill>
                <a:latin typeface="ＭＳ Ｐゴシック" panose="020B0600070205080204" pitchFamily="50" charset="-128"/>
                <a:ea typeface="ＭＳ Ｐゴシック" panose="020B0600070205080204" pitchFamily="50" charset="-128"/>
              </a:rPr>
              <a:t>   </a:t>
            </a:r>
            <a:r>
              <a:rPr lang="ja-JP" altLang="en-US" sz="2400" b="1" dirty="0">
                <a:solidFill>
                  <a:schemeClr val="tx1"/>
                </a:solidFill>
                <a:latin typeface="ＭＳ Ｐゴシック" panose="020B0600070205080204" pitchFamily="50" charset="-128"/>
                <a:ea typeface="ＭＳ Ｐゴシック" panose="020B0600070205080204" pitchFamily="50" charset="-128"/>
              </a:rPr>
              <a:t>を求め、裁判ができますが、「裁量権」の名で却下が多い現実で</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en-US" altLang="ja-JP" sz="2400" b="1" dirty="0">
                <a:solidFill>
                  <a:schemeClr val="tx1"/>
                </a:solidFill>
                <a:latin typeface="ＭＳ Ｐゴシック" panose="020B0600070205080204" pitchFamily="50" charset="-128"/>
                <a:ea typeface="ＭＳ Ｐゴシック" panose="020B0600070205080204" pitchFamily="50" charset="-128"/>
              </a:rPr>
              <a:t>   </a:t>
            </a:r>
            <a:r>
              <a:rPr lang="ja-JP" altLang="en-US" sz="2400" b="1" dirty="0">
                <a:solidFill>
                  <a:schemeClr val="tx1"/>
                </a:solidFill>
                <a:latin typeface="ＭＳ Ｐゴシック" panose="020B0600070205080204" pitchFamily="50" charset="-128"/>
                <a:ea typeface="ＭＳ Ｐゴシック" panose="020B0600070205080204" pitchFamily="50" charset="-128"/>
              </a:rPr>
              <a:t>す。裁判は行政処分後とならざるを得ません。したがって結果が</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ja-JP" altLang="en-US" sz="2400" b="1" dirty="0">
                <a:solidFill>
                  <a:schemeClr val="tx1"/>
                </a:solidFill>
                <a:latin typeface="ＭＳ Ｐゴシック" panose="020B0600070205080204" pitchFamily="50" charset="-128"/>
                <a:ea typeface="ＭＳ Ｐゴシック" panose="020B0600070205080204" pitchFamily="50" charset="-128"/>
              </a:rPr>
              <a:t>　 出る前が勝負です。</a:t>
            </a:r>
            <a:br>
              <a:rPr lang="en-US" altLang="ja-JP" sz="2400" b="1" dirty="0">
                <a:solidFill>
                  <a:schemeClr val="tx1"/>
                </a:solidFill>
                <a:latin typeface="ＭＳ Ｐゴシック" panose="020B0600070205080204" pitchFamily="50" charset="-128"/>
                <a:ea typeface="ＭＳ Ｐゴシック" panose="020B0600070205080204" pitchFamily="50" charset="-128"/>
              </a:rPr>
            </a:br>
            <a:r>
              <a:rPr lang="ja-JP" altLang="en-US" sz="2400" b="1" dirty="0">
                <a:solidFill>
                  <a:srgbClr val="FF0000"/>
                </a:solidFill>
                <a:latin typeface="ＭＳ Ｐゴシック" panose="020B0600070205080204" pitchFamily="50" charset="-128"/>
                <a:ea typeface="ＭＳ Ｐゴシック" panose="020B0600070205080204" pitchFamily="50" charset="-128"/>
              </a:rPr>
              <a:t>❐</a:t>
            </a:r>
            <a:r>
              <a:rPr lang="ja-JP" altLang="en-US" sz="2400" b="1" dirty="0">
                <a:solidFill>
                  <a:schemeClr val="tx1"/>
                </a:solidFill>
                <a:latin typeface="ＭＳ Ｐゴシック" panose="020B0600070205080204" pitchFamily="50" charset="-128"/>
                <a:ea typeface="ＭＳ Ｐゴシック" panose="020B0600070205080204" pitchFamily="50" charset="-128"/>
              </a:rPr>
              <a:t>通達運用の「実際」が問題となります。運用により、業務上外の</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en-US" altLang="ja-JP" sz="2400" b="1" dirty="0">
                <a:solidFill>
                  <a:schemeClr val="tx1"/>
                </a:solidFill>
                <a:latin typeface="ＭＳ Ｐゴシック" panose="020B0600070205080204" pitchFamily="50" charset="-128"/>
                <a:ea typeface="ＭＳ Ｐゴシック" panose="020B0600070205080204" pitchFamily="50" charset="-128"/>
              </a:rPr>
              <a:t>   </a:t>
            </a:r>
            <a:r>
              <a:rPr lang="ja-JP" altLang="en-US" sz="2400" b="1" dirty="0">
                <a:solidFill>
                  <a:schemeClr val="tx1"/>
                </a:solidFill>
                <a:latin typeface="ＭＳ Ｐゴシック" panose="020B0600070205080204" pitchFamily="50" charset="-128"/>
                <a:ea typeface="ＭＳ Ｐゴシック" panose="020B0600070205080204" pitchFamily="50" charset="-128"/>
              </a:rPr>
              <a:t>認定や補償の打ち切り等に直結するのは経験しているところです。</a:t>
            </a:r>
            <a:br>
              <a:rPr lang="en-US" altLang="ja-JP" sz="2400" b="1" dirty="0">
                <a:solidFill>
                  <a:schemeClr val="tx1"/>
                </a:solidFill>
                <a:latin typeface="ＭＳ Ｐゴシック" panose="020B0600070205080204" pitchFamily="50" charset="-128"/>
                <a:ea typeface="ＭＳ Ｐゴシック" panose="020B0600070205080204" pitchFamily="50" charset="-128"/>
              </a:rPr>
            </a:br>
            <a:r>
              <a:rPr lang="ja-JP" altLang="en-US" sz="2400" b="1" dirty="0">
                <a:solidFill>
                  <a:srgbClr val="FF0000"/>
                </a:solidFill>
                <a:latin typeface="ＭＳ Ｐゴシック" panose="020B0600070205080204" pitchFamily="50" charset="-128"/>
                <a:ea typeface="ＭＳ Ｐゴシック" panose="020B0600070205080204" pitchFamily="50" charset="-128"/>
              </a:rPr>
              <a:t>❐</a:t>
            </a:r>
            <a:r>
              <a:rPr lang="ja-JP" altLang="en-US" sz="2400" b="1" dirty="0">
                <a:solidFill>
                  <a:schemeClr val="tx1"/>
                </a:solidFill>
                <a:latin typeface="ＭＳ Ｐゴシック" panose="020B0600070205080204" pitchFamily="50" charset="-128"/>
                <a:ea typeface="ＭＳ Ｐゴシック" panose="020B0600070205080204" pitchFamily="50" charset="-128"/>
              </a:rPr>
              <a:t>通達は、「サービス残業」などたたかいを反映して発出される場合</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r>
              <a:rPr lang="ja-JP" altLang="en-US" sz="2400" b="1" dirty="0">
                <a:solidFill>
                  <a:schemeClr val="tx1"/>
                </a:solidFill>
                <a:latin typeface="ＭＳ Ｐゴシック" panose="020B0600070205080204" pitchFamily="50" charset="-128"/>
                <a:ea typeface="ＭＳ Ｐゴシック" panose="020B0600070205080204" pitchFamily="50" charset="-128"/>
              </a:rPr>
              <a:t>　 があります。この場合は「通達守れ」のたたかいが重要になります。</a:t>
            </a:r>
            <a:endParaRPr kumimoji="1" lang="ja-JP" altLang="en-US" sz="2400"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257481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873731" y="798022"/>
            <a:ext cx="8874669" cy="7749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a:latin typeface="ＭＳ Ｐゴシック" panose="020B0600070205080204" pitchFamily="50" charset="-128"/>
                <a:ea typeface="ＭＳ Ｐゴシック" panose="020B0600070205080204" pitchFamily="50" charset="-128"/>
              </a:rPr>
              <a:t> </a:t>
            </a:r>
            <a:r>
              <a:rPr lang="ja-JP" altLang="en-US" b="1" dirty="0">
                <a:latin typeface="ＭＳ Ｐゴシック" panose="020B0600070205080204" pitchFamily="50" charset="-128"/>
                <a:ea typeface="ＭＳ Ｐゴシック" panose="020B0600070205080204" pitchFamily="50" charset="-128"/>
              </a:rPr>
              <a:t> </a:t>
            </a:r>
            <a:r>
              <a:rPr lang="ja-JP" altLang="en-US" sz="2800" b="1" dirty="0">
                <a:latin typeface="ＭＳ Ｐゴシック" panose="020B0600070205080204" pitchFamily="50" charset="-128"/>
                <a:ea typeface="ＭＳ Ｐゴシック" panose="020B0600070205080204" pitchFamily="50" charset="-128"/>
              </a:rPr>
              <a:t>政・省令、通達には、罰則を設けることができない</a:t>
            </a:r>
            <a:endParaRPr lang="ja-JP" altLang="en-US" sz="2800" dirty="0"/>
          </a:p>
        </p:txBody>
      </p:sp>
      <p:graphicFrame>
        <p:nvGraphicFramePr>
          <p:cNvPr id="5" name="表 4"/>
          <p:cNvGraphicFramePr>
            <a:graphicFrameLocks noGrp="1"/>
          </p:cNvGraphicFramePr>
          <p:nvPr>
            <p:extLst>
              <p:ext uri="{D42A27DB-BD31-4B8C-83A1-F6EECF244321}">
                <p14:modId xmlns:p14="http://schemas.microsoft.com/office/powerpoint/2010/main" val="1379107205"/>
              </p:ext>
            </p:extLst>
          </p:nvPr>
        </p:nvGraphicFramePr>
        <p:xfrm>
          <a:off x="3840480" y="1645920"/>
          <a:ext cx="8894617" cy="8046720"/>
        </p:xfrm>
        <a:graphic>
          <a:graphicData uri="http://schemas.openxmlformats.org/drawingml/2006/table">
            <a:tbl>
              <a:tblPr firstRow="1" bandRow="1">
                <a:tableStyleId>{5C22544A-7EE6-4342-B048-85BDC9FD1C3A}</a:tableStyleId>
              </a:tblPr>
              <a:tblGrid>
                <a:gridCol w="569214">
                  <a:extLst>
                    <a:ext uri="{9D8B030D-6E8A-4147-A177-3AD203B41FA5}">
                      <a16:colId xmlns:a16="http://schemas.microsoft.com/office/drawing/2014/main" val="3558173049"/>
                    </a:ext>
                  </a:extLst>
                </a:gridCol>
                <a:gridCol w="2988633">
                  <a:extLst>
                    <a:ext uri="{9D8B030D-6E8A-4147-A177-3AD203B41FA5}">
                      <a16:colId xmlns:a16="http://schemas.microsoft.com/office/drawing/2014/main" val="2107051897"/>
                    </a:ext>
                  </a:extLst>
                </a:gridCol>
                <a:gridCol w="5336770">
                  <a:extLst>
                    <a:ext uri="{9D8B030D-6E8A-4147-A177-3AD203B41FA5}">
                      <a16:colId xmlns:a16="http://schemas.microsoft.com/office/drawing/2014/main" val="2875844526"/>
                    </a:ext>
                  </a:extLst>
                </a:gridCol>
              </a:tblGrid>
              <a:tr h="9942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法律</a:t>
                      </a:r>
                    </a:p>
                    <a:p>
                      <a:pPr algn="ctr"/>
                      <a:endParaRPr kumimoji="1" lang="ja-JP" altLang="en-US" sz="2400" b="1" dirty="0">
                        <a:solidFill>
                          <a:schemeClr val="tx1"/>
                        </a:solidFill>
                        <a:latin typeface="ＭＳ Ｐゴシック" panose="020B0600070205080204" pitchFamily="50" charset="-128"/>
                        <a:ea typeface="ＭＳ Ｐゴシック" panose="020B0600070205080204" pitchFamily="50" charset="-128"/>
                      </a:endParaRPr>
                    </a:p>
                  </a:txBody>
                  <a:tcPr vert="eaVert">
                    <a:lnL w="12700" cmpd="sng">
                      <a:noFill/>
                    </a:lnL>
                    <a:lnR w="12700" cap="flat" cmpd="sng" algn="ctr">
                      <a:solidFill>
                        <a:schemeClr val="tx1"/>
                      </a:solidFill>
                      <a:prstDash val="sysDot"/>
                      <a:round/>
                      <a:headEnd type="none" w="med" len="med"/>
                      <a:tailEnd type="none" w="med" len="med"/>
                    </a:lnR>
                    <a:lnT w="12700" cmpd="sng">
                      <a:noFill/>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労働基準法</a:t>
                      </a:r>
                      <a:endParaRPr kumimoji="1" lang="en-US" altLang="ja-JP" sz="2400" b="1" dirty="0">
                        <a:solidFill>
                          <a:schemeClr val="tx1"/>
                        </a:solidFill>
                        <a:latin typeface="ＭＳ Ｐゴシック" panose="020B0600070205080204" pitchFamily="50" charset="-128"/>
                        <a:ea typeface="ＭＳ Ｐゴシック" panose="020B0600070205080204" pitchFamily="50" charset="-128"/>
                      </a:endParaRPr>
                    </a:p>
                    <a:p>
                      <a:pPr algn="l"/>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昭和</a:t>
                      </a:r>
                      <a:r>
                        <a:rPr kumimoji="1" lang="en-US" altLang="ja-JP" sz="2400" b="1" dirty="0">
                          <a:solidFill>
                            <a:schemeClr val="tx1"/>
                          </a:solidFill>
                          <a:latin typeface="ＭＳ Ｐゴシック" panose="020B0600070205080204" pitchFamily="50" charset="-128"/>
                          <a:ea typeface="ＭＳ Ｐゴシック" panose="020B0600070205080204" pitchFamily="50" charset="-128"/>
                        </a:rPr>
                        <a:t>22</a:t>
                      </a:r>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年</a:t>
                      </a:r>
                      <a:r>
                        <a:rPr kumimoji="1" lang="en-US" altLang="ja-JP" sz="2400" b="1" dirty="0">
                          <a:solidFill>
                            <a:schemeClr val="tx1"/>
                          </a:solidFill>
                          <a:latin typeface="ＭＳ Ｐゴシック" panose="020B0600070205080204" pitchFamily="50" charset="-128"/>
                          <a:ea typeface="ＭＳ Ｐゴシック" panose="020B0600070205080204" pitchFamily="50" charset="-128"/>
                        </a:rPr>
                        <a:t>4</a:t>
                      </a:r>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月</a:t>
                      </a:r>
                      <a:r>
                        <a:rPr kumimoji="1" lang="en-US" altLang="ja-JP" sz="2400" b="1" dirty="0">
                          <a:solidFill>
                            <a:schemeClr val="tx1"/>
                          </a:solidFill>
                          <a:latin typeface="ＭＳ Ｐゴシック" panose="020B0600070205080204" pitchFamily="50" charset="-128"/>
                          <a:ea typeface="ＭＳ Ｐゴシック" panose="020B0600070205080204" pitchFamily="50" charset="-128"/>
                        </a:rPr>
                        <a:t>7</a:t>
                      </a:r>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日</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noFill/>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2400" b="1" dirty="0">
                          <a:solidFill>
                            <a:schemeClr val="tx1"/>
                          </a:solidFill>
                          <a:latin typeface="ＭＳ Ｐゴシック" panose="020B0600070205080204" pitchFamily="50" charset="-128"/>
                          <a:ea typeface="ＭＳ Ｐゴシック" panose="020B0600070205080204" pitchFamily="50" charset="-128"/>
                        </a:rPr>
                        <a:t>「国会は、国の最高機関であって、国の唯一の立法機関である。」　（憲法第</a:t>
                      </a:r>
                      <a:r>
                        <a:rPr lang="en-US" altLang="ja-JP" sz="2400" b="1" dirty="0">
                          <a:solidFill>
                            <a:schemeClr val="tx1"/>
                          </a:solidFill>
                          <a:latin typeface="ＭＳ Ｐゴシック" panose="020B0600070205080204" pitchFamily="50" charset="-128"/>
                          <a:ea typeface="ＭＳ Ｐゴシック" panose="020B0600070205080204" pitchFamily="50" charset="-128"/>
                        </a:rPr>
                        <a:t>41</a:t>
                      </a:r>
                      <a:r>
                        <a:rPr lang="ja-JP" altLang="en-US" sz="2400" b="1" dirty="0">
                          <a:solidFill>
                            <a:schemeClr val="tx1"/>
                          </a:solidFill>
                          <a:latin typeface="ＭＳ Ｐゴシック" panose="020B0600070205080204" pitchFamily="50" charset="-128"/>
                          <a:ea typeface="ＭＳ Ｐゴシック" panose="020B0600070205080204" pitchFamily="50" charset="-128"/>
                        </a:rPr>
                        <a:t>条、国会の立法権）</a:t>
                      </a:r>
                      <a:endParaRPr kumimoji="1" lang="ja-JP" altLang="en-US" sz="2400" b="1" dirty="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ysDot"/>
                      <a:round/>
                      <a:headEnd type="none" w="med" len="med"/>
                      <a:tailEnd type="none" w="med" len="med"/>
                    </a:lnL>
                    <a:lnR w="12700" cmpd="sng">
                      <a:noFill/>
                    </a:lnR>
                    <a:lnT w="12700" cmpd="sng">
                      <a:noFill/>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4226629"/>
                  </a:ext>
                </a:extLst>
              </a:tr>
              <a:tr h="21541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dirty="0">
                          <a:latin typeface="ＭＳ Ｐゴシック" panose="020B0600070205080204" pitchFamily="50" charset="-128"/>
                          <a:ea typeface="ＭＳ Ｐゴシック" panose="020B0600070205080204" pitchFamily="50" charset="-128"/>
                        </a:rPr>
                        <a:t>政令</a:t>
                      </a:r>
                    </a:p>
                    <a:p>
                      <a:pPr algn="ctr"/>
                      <a:endParaRPr kumimoji="1" lang="ja-JP" altLang="en-US" sz="2400" b="1" dirty="0">
                        <a:latin typeface="ＭＳ Ｐゴシック" panose="020B0600070205080204" pitchFamily="50" charset="-128"/>
                        <a:ea typeface="ＭＳ Ｐゴシック" panose="020B0600070205080204" pitchFamily="50" charset="-128"/>
                      </a:endParaRPr>
                    </a:p>
                  </a:txBody>
                  <a:tcPr vert="eaVert">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just">
                        <a:lnSpc>
                          <a:spcPct val="100000"/>
                        </a:lnSpc>
                      </a:pPr>
                      <a:r>
                        <a:rPr lang="ja-JP" altLang="en-US" sz="2400" b="1" dirty="0">
                          <a:solidFill>
                            <a:schemeClr val="tx1"/>
                          </a:solidFill>
                          <a:latin typeface="ＭＳ Ｐゴシック" panose="020B0600070205080204" pitchFamily="50" charset="-128"/>
                          <a:ea typeface="ＭＳ Ｐゴシック" panose="020B0600070205080204" pitchFamily="50" charset="-128"/>
                        </a:rPr>
                        <a:t>労働基準法第</a:t>
                      </a:r>
                      <a:r>
                        <a:rPr lang="en-US" altLang="ja-JP" sz="2400" b="1" dirty="0">
                          <a:solidFill>
                            <a:schemeClr val="tx1"/>
                          </a:solidFill>
                          <a:latin typeface="ＭＳ Ｐゴシック" panose="020B0600070205080204" pitchFamily="50" charset="-128"/>
                          <a:ea typeface="ＭＳ Ｐゴシック" panose="020B0600070205080204" pitchFamily="50" charset="-128"/>
                        </a:rPr>
                        <a:t>37</a:t>
                      </a:r>
                      <a:r>
                        <a:rPr lang="ja-JP" altLang="en-US" sz="2400" b="1" dirty="0">
                          <a:solidFill>
                            <a:schemeClr val="tx1"/>
                          </a:solidFill>
                          <a:latin typeface="ＭＳ Ｐゴシック" panose="020B0600070205080204" pitchFamily="50" charset="-128"/>
                          <a:ea typeface="ＭＳ Ｐゴシック" panose="020B0600070205080204" pitchFamily="50" charset="-128"/>
                        </a:rPr>
                        <a:t>条第</a:t>
                      </a:r>
                      <a:r>
                        <a:rPr lang="en-US" altLang="ja-JP" sz="2400" b="1" dirty="0">
                          <a:solidFill>
                            <a:schemeClr val="tx1"/>
                          </a:solidFill>
                          <a:latin typeface="ＭＳ Ｐゴシック" panose="020B0600070205080204" pitchFamily="50" charset="-128"/>
                          <a:ea typeface="ＭＳ Ｐゴシック" panose="020B0600070205080204" pitchFamily="50" charset="-128"/>
                        </a:rPr>
                        <a:t>1</a:t>
                      </a:r>
                      <a:r>
                        <a:rPr lang="ja-JP" altLang="en-US" sz="2400" b="1" dirty="0">
                          <a:solidFill>
                            <a:schemeClr val="tx1"/>
                          </a:solidFill>
                          <a:latin typeface="ＭＳ Ｐゴシック" panose="020B0600070205080204" pitchFamily="50" charset="-128"/>
                          <a:ea typeface="ＭＳ Ｐゴシック" panose="020B0600070205080204" pitchFamily="50" charset="-128"/>
                        </a:rPr>
                        <a:t>項の時間外及び休日の割増賃金に係る率の最低限度を定める政令</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pPr algn="l">
                        <a:lnSpc>
                          <a:spcPct val="100000"/>
                        </a:lnSpc>
                      </a:pPr>
                      <a:r>
                        <a:rPr lang="ja-JP" altLang="en-US" sz="2400" b="1" dirty="0">
                          <a:solidFill>
                            <a:schemeClr val="tx1"/>
                          </a:solidFill>
                          <a:latin typeface="ＭＳ Ｐゴシック" panose="020B0600070205080204" pitchFamily="50" charset="-128"/>
                          <a:ea typeface="ＭＳ Ｐゴシック" panose="020B0600070205080204" pitchFamily="50" charset="-128"/>
                        </a:rPr>
                        <a:t>平成</a:t>
                      </a:r>
                      <a:r>
                        <a:rPr lang="en-US" altLang="ja-JP" sz="2400" b="1" dirty="0">
                          <a:solidFill>
                            <a:schemeClr val="tx1"/>
                          </a:solidFill>
                          <a:latin typeface="ＭＳ Ｐゴシック" panose="020B0600070205080204" pitchFamily="50" charset="-128"/>
                          <a:ea typeface="ＭＳ Ｐゴシック" panose="020B0600070205080204" pitchFamily="50" charset="-128"/>
                        </a:rPr>
                        <a:t>11</a:t>
                      </a:r>
                      <a:r>
                        <a:rPr lang="ja-JP" altLang="en-US" sz="2400" b="1" dirty="0">
                          <a:solidFill>
                            <a:schemeClr val="tx1"/>
                          </a:solidFill>
                          <a:latin typeface="ＭＳ Ｐゴシック" panose="020B0600070205080204" pitchFamily="50" charset="-128"/>
                          <a:ea typeface="ＭＳ Ｐゴシック" panose="020B0600070205080204" pitchFamily="50" charset="-128"/>
                        </a:rPr>
                        <a:t>年</a:t>
                      </a:r>
                      <a:r>
                        <a:rPr lang="en-US" altLang="ja-JP" sz="2400" b="1" dirty="0">
                          <a:solidFill>
                            <a:schemeClr val="tx1"/>
                          </a:solidFill>
                          <a:latin typeface="ＭＳ Ｐゴシック" panose="020B0600070205080204" pitchFamily="50" charset="-128"/>
                          <a:ea typeface="ＭＳ Ｐゴシック" panose="020B0600070205080204" pitchFamily="50" charset="-128"/>
                        </a:rPr>
                        <a:t>1</a:t>
                      </a:r>
                      <a:r>
                        <a:rPr lang="ja-JP" altLang="en-US" sz="2400" b="1" dirty="0">
                          <a:solidFill>
                            <a:schemeClr val="tx1"/>
                          </a:solidFill>
                          <a:latin typeface="ＭＳ Ｐゴシック" panose="020B0600070205080204" pitchFamily="50" charset="-128"/>
                          <a:ea typeface="ＭＳ Ｐゴシック" panose="020B0600070205080204" pitchFamily="50" charset="-128"/>
                        </a:rPr>
                        <a:t>月</a:t>
                      </a:r>
                      <a:r>
                        <a:rPr lang="en-US" altLang="ja-JP" sz="2400" b="1" dirty="0">
                          <a:solidFill>
                            <a:schemeClr val="tx1"/>
                          </a:solidFill>
                          <a:latin typeface="ＭＳ Ｐゴシック" panose="020B0600070205080204" pitchFamily="50" charset="-128"/>
                          <a:ea typeface="ＭＳ Ｐゴシック" panose="020B0600070205080204" pitchFamily="50" charset="-128"/>
                        </a:rPr>
                        <a:t>29</a:t>
                      </a:r>
                      <a:r>
                        <a:rPr lang="ja-JP" altLang="en-US" sz="2400" b="1" dirty="0">
                          <a:solidFill>
                            <a:schemeClr val="tx1"/>
                          </a:solidFill>
                          <a:latin typeface="ＭＳ Ｐゴシック" panose="020B0600070205080204" pitchFamily="50" charset="-128"/>
                          <a:ea typeface="ＭＳ Ｐゴシック" panose="020B0600070205080204" pitchFamily="50" charset="-128"/>
                        </a:rPr>
                        <a:t>日</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pPr algn="l">
                        <a:lnSpc>
                          <a:spcPct val="100000"/>
                        </a:lnSpc>
                      </a:pPr>
                      <a:r>
                        <a:rPr lang="ja-JP" altLang="en-US" sz="2400" b="1" dirty="0">
                          <a:solidFill>
                            <a:schemeClr val="tx1"/>
                          </a:solidFill>
                          <a:latin typeface="ＭＳ Ｐゴシック" panose="020B0600070205080204" pitchFamily="50" charset="-128"/>
                          <a:ea typeface="ＭＳ Ｐゴシック" panose="020B0600070205080204" pitchFamily="50" charset="-128"/>
                        </a:rPr>
                        <a:t>政令第</a:t>
                      </a:r>
                      <a:r>
                        <a:rPr lang="en-US" altLang="ja-JP" sz="2400" b="1" dirty="0">
                          <a:solidFill>
                            <a:schemeClr val="tx1"/>
                          </a:solidFill>
                          <a:latin typeface="ＭＳ Ｐゴシック" panose="020B0600070205080204" pitchFamily="50" charset="-128"/>
                          <a:ea typeface="ＭＳ Ｐゴシック" panose="020B0600070205080204" pitchFamily="50" charset="-128"/>
                        </a:rPr>
                        <a:t>16</a:t>
                      </a:r>
                      <a:r>
                        <a:rPr lang="ja-JP" altLang="en-US" sz="2400" b="1" dirty="0">
                          <a:solidFill>
                            <a:schemeClr val="tx1"/>
                          </a:solidFill>
                          <a:latin typeface="ＭＳ Ｐゴシック" panose="020B0600070205080204" pitchFamily="50" charset="-128"/>
                          <a:ea typeface="ＭＳ Ｐゴシック" panose="020B0600070205080204" pitchFamily="50" charset="-128"/>
                        </a:rPr>
                        <a:t>号</a:t>
                      </a:r>
                      <a:endParaRPr kumimoji="1" lang="ja-JP" altLang="en-US" sz="2400" b="1" dirty="0">
                        <a:latin typeface="ＭＳ Ｐゴシック" panose="020B0600070205080204" pitchFamily="50" charset="-128"/>
                        <a:ea typeface="ＭＳ Ｐゴシック" panose="020B0600070205080204" pitchFamily="50" charset="-128"/>
                      </a:endParaRPr>
                    </a:p>
                    <a:p>
                      <a:endParaRPr kumimoji="1" lang="ja-JP" altLang="en-US" sz="2400" b="1" dirty="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just">
                        <a:lnSpc>
                          <a:spcPct val="100000"/>
                        </a:lnSpc>
                      </a:pPr>
                      <a:r>
                        <a:rPr lang="ja-JP" altLang="en-US" sz="2400" b="1" dirty="0">
                          <a:solidFill>
                            <a:schemeClr val="tx1"/>
                          </a:solidFill>
                          <a:latin typeface="ＭＳ Ｐゴシック" panose="020B0600070205080204" pitchFamily="50" charset="-128"/>
                          <a:ea typeface="ＭＳ Ｐゴシック" panose="020B0600070205080204" pitchFamily="50" charset="-128"/>
                        </a:rPr>
                        <a:t>内閣が制定する命令。「</a:t>
                      </a:r>
                      <a:r>
                        <a:rPr lang="en-US" altLang="ja-JP" sz="2400" b="1" dirty="0">
                          <a:solidFill>
                            <a:schemeClr val="tx1"/>
                          </a:solidFill>
                          <a:latin typeface="ＭＳ Ｐゴシック" panose="020B0600070205080204" pitchFamily="50" charset="-128"/>
                          <a:ea typeface="ＭＳ Ｐゴシック" panose="020B0600070205080204" pitchFamily="50" charset="-128"/>
                        </a:rPr>
                        <a:t>‥‥</a:t>
                      </a:r>
                      <a:r>
                        <a:rPr lang="ja-JP" altLang="en-US" sz="2400" b="1" dirty="0">
                          <a:solidFill>
                            <a:schemeClr val="tx1"/>
                          </a:solidFill>
                          <a:latin typeface="ＭＳ Ｐゴシック" panose="020B0600070205080204" pitchFamily="50" charset="-128"/>
                          <a:ea typeface="ＭＳ Ｐゴシック" panose="020B0600070205080204" pitchFamily="50" charset="-128"/>
                        </a:rPr>
                        <a:t>施行令」の形をとる。「この憲法及び法律の規定を実施するために、政令を制定すること。但し、政令には、特にその法律の委任がある場合を除いては、罰則を設けることができない。」 </a:t>
                      </a:r>
                      <a:r>
                        <a:rPr lang="en-US" altLang="ja-JP" sz="2400" b="1" dirty="0">
                          <a:solidFill>
                            <a:schemeClr val="tx1"/>
                          </a:solidFill>
                          <a:latin typeface="ＭＳ Ｐゴシック" panose="020B0600070205080204" pitchFamily="50" charset="-128"/>
                          <a:ea typeface="ＭＳ Ｐゴシック" panose="020B0600070205080204" pitchFamily="50" charset="-128"/>
                        </a:rPr>
                        <a:t>(</a:t>
                      </a:r>
                      <a:r>
                        <a:rPr lang="ja-JP" altLang="en-US" sz="2400" b="1" dirty="0">
                          <a:solidFill>
                            <a:schemeClr val="tx1"/>
                          </a:solidFill>
                          <a:latin typeface="ＭＳ Ｐゴシック" panose="020B0600070205080204" pitchFamily="50" charset="-128"/>
                          <a:ea typeface="ＭＳ Ｐゴシック" panose="020B0600070205080204" pitchFamily="50" charset="-128"/>
                        </a:rPr>
                        <a:t>憲法第</a:t>
                      </a:r>
                      <a:r>
                        <a:rPr lang="en-US" altLang="ja-JP" sz="2400" b="1" dirty="0">
                          <a:solidFill>
                            <a:schemeClr val="tx1"/>
                          </a:solidFill>
                          <a:latin typeface="ＭＳ Ｐゴシック" panose="020B0600070205080204" pitchFamily="50" charset="-128"/>
                          <a:ea typeface="ＭＳ Ｐゴシック" panose="020B0600070205080204" pitchFamily="50" charset="-128"/>
                        </a:rPr>
                        <a:t>73</a:t>
                      </a:r>
                      <a:r>
                        <a:rPr lang="ja-JP" altLang="en-US" sz="2400" b="1" dirty="0">
                          <a:solidFill>
                            <a:schemeClr val="tx1"/>
                          </a:solidFill>
                          <a:latin typeface="ＭＳ Ｐゴシック" panose="020B0600070205080204" pitchFamily="50" charset="-128"/>
                          <a:ea typeface="ＭＳ Ｐゴシック" panose="020B0600070205080204" pitchFamily="50" charset="-128"/>
                        </a:rPr>
                        <a:t>条</a:t>
                      </a:r>
                      <a:r>
                        <a:rPr lang="en-US" altLang="ja-JP" sz="2400" b="1" dirty="0">
                          <a:solidFill>
                            <a:schemeClr val="tx1"/>
                          </a:solidFill>
                          <a:latin typeface="ＭＳ Ｐゴシック" panose="020B0600070205080204" pitchFamily="50" charset="-128"/>
                          <a:ea typeface="ＭＳ Ｐゴシック" panose="020B0600070205080204" pitchFamily="50" charset="-128"/>
                        </a:rPr>
                        <a:t>6</a:t>
                      </a:r>
                      <a:r>
                        <a:rPr lang="ja-JP" altLang="en-US" sz="2400" b="1" dirty="0" err="1">
                          <a:solidFill>
                            <a:schemeClr val="tx1"/>
                          </a:solidFill>
                          <a:latin typeface="ＭＳ Ｐゴシック" panose="020B0600070205080204" pitchFamily="50" charset="-128"/>
                          <a:ea typeface="ＭＳ Ｐゴシック" panose="020B0600070205080204" pitchFamily="50" charset="-128"/>
                        </a:rPr>
                        <a:t>、</a:t>
                      </a:r>
                      <a:r>
                        <a:rPr lang="ja-JP" altLang="en-US" sz="2400" b="1" dirty="0">
                          <a:solidFill>
                            <a:schemeClr val="tx1"/>
                          </a:solidFill>
                          <a:latin typeface="ＭＳ Ｐゴシック" panose="020B0600070205080204" pitchFamily="50" charset="-128"/>
                          <a:ea typeface="ＭＳ Ｐゴシック" panose="020B0600070205080204" pitchFamily="50" charset="-128"/>
                        </a:rPr>
                        <a:t>内閣の職務）政令には「執行命令」と「委任命令」がある。</a:t>
                      </a:r>
                      <a:endParaRPr kumimoji="1" lang="ja-JP" altLang="en-US" sz="2400" b="1" dirty="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137663102"/>
                  </a:ext>
                </a:extLst>
              </a:tr>
              <a:tr h="12842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dirty="0">
                          <a:latin typeface="ＭＳ Ｐゴシック" panose="020B0600070205080204" pitchFamily="50" charset="-128"/>
                          <a:ea typeface="ＭＳ Ｐゴシック" panose="020B0600070205080204" pitchFamily="50" charset="-128"/>
                        </a:rPr>
                        <a:t>省令</a:t>
                      </a:r>
                    </a:p>
                    <a:p>
                      <a:pPr algn="ctr"/>
                      <a:endParaRPr kumimoji="1" lang="ja-JP" altLang="en-US" sz="2400" b="1" dirty="0">
                        <a:latin typeface="ＭＳ Ｐゴシック" panose="020B0600070205080204" pitchFamily="50" charset="-128"/>
                        <a:ea typeface="ＭＳ Ｐゴシック" panose="020B0600070205080204" pitchFamily="50" charset="-128"/>
                      </a:endParaRPr>
                    </a:p>
                  </a:txBody>
                  <a:tcPr vert="eaVert">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lnSpc>
                          <a:spcPct val="100000"/>
                        </a:lnSpc>
                        <a:buNone/>
                      </a:pPr>
                      <a:r>
                        <a:rPr lang="zh-TW" altLang="en-US" sz="2400" b="1" dirty="0">
                          <a:solidFill>
                            <a:schemeClr val="tx1"/>
                          </a:solidFill>
                          <a:latin typeface="ＭＳ Ｐゴシック" panose="020B0600070205080204" pitchFamily="50" charset="-128"/>
                          <a:ea typeface="ＭＳ Ｐゴシック" panose="020B0600070205080204" pitchFamily="50" charset="-128"/>
                        </a:rPr>
                        <a:t>労働基準法施行規則</a:t>
                      </a:r>
                      <a:r>
                        <a:rPr lang="ja-JP" altLang="en-US" sz="2400" b="1" dirty="0">
                          <a:solidFill>
                            <a:schemeClr val="tx1"/>
                          </a:solidFill>
                          <a:latin typeface="ＭＳ Ｐゴシック" panose="020B0600070205080204" pitchFamily="50" charset="-128"/>
                          <a:ea typeface="ＭＳ Ｐゴシック" panose="020B0600070205080204" pitchFamily="50" charset="-128"/>
                        </a:rPr>
                        <a:t>　</a:t>
                      </a:r>
                      <a:endParaRPr lang="en-US" altLang="ja-JP" sz="2400" b="1" dirty="0">
                        <a:solidFill>
                          <a:schemeClr val="tx1"/>
                        </a:solidFill>
                        <a:latin typeface="ＭＳ Ｐゴシック" panose="020B0600070205080204" pitchFamily="50" charset="-128"/>
                        <a:ea typeface="ＭＳ Ｐゴシック" panose="020B0600070205080204" pitchFamily="50" charset="-128"/>
                      </a:endParaRPr>
                    </a:p>
                    <a:p>
                      <a:pPr algn="l">
                        <a:lnSpc>
                          <a:spcPct val="100000"/>
                        </a:lnSpc>
                        <a:buNone/>
                      </a:pPr>
                      <a:r>
                        <a:rPr lang="zh-TW" altLang="en-US" sz="2400" b="1" dirty="0">
                          <a:solidFill>
                            <a:schemeClr val="tx1"/>
                          </a:solidFill>
                          <a:latin typeface="ＭＳ Ｐゴシック" panose="020B0600070205080204" pitchFamily="50" charset="-128"/>
                          <a:ea typeface="ＭＳ Ｐゴシック" panose="020B0600070205080204" pitchFamily="50" charset="-128"/>
                        </a:rPr>
                        <a:t>昭和</a:t>
                      </a:r>
                      <a:r>
                        <a:rPr lang="en-US" altLang="ja-JP" sz="2400" b="1" dirty="0">
                          <a:solidFill>
                            <a:schemeClr val="tx1"/>
                          </a:solidFill>
                          <a:latin typeface="ＭＳ Ｐゴシック" panose="020B0600070205080204" pitchFamily="50" charset="-128"/>
                          <a:ea typeface="ＭＳ Ｐゴシック" panose="020B0600070205080204" pitchFamily="50" charset="-128"/>
                        </a:rPr>
                        <a:t>22</a:t>
                      </a:r>
                      <a:r>
                        <a:rPr lang="zh-TW" altLang="en-US" sz="2400" b="1" dirty="0">
                          <a:solidFill>
                            <a:schemeClr val="tx1"/>
                          </a:solidFill>
                          <a:latin typeface="ＭＳ Ｐゴシック" panose="020B0600070205080204" pitchFamily="50" charset="-128"/>
                          <a:ea typeface="ＭＳ Ｐゴシック" panose="020B0600070205080204" pitchFamily="50" charset="-128"/>
                        </a:rPr>
                        <a:t>年</a:t>
                      </a:r>
                      <a:r>
                        <a:rPr lang="en-US" altLang="ja-JP" sz="2400" b="1" dirty="0">
                          <a:solidFill>
                            <a:schemeClr val="tx1"/>
                          </a:solidFill>
                          <a:latin typeface="ＭＳ Ｐゴシック" panose="020B0600070205080204" pitchFamily="50" charset="-128"/>
                          <a:ea typeface="ＭＳ Ｐゴシック" panose="020B0600070205080204" pitchFamily="50" charset="-128"/>
                        </a:rPr>
                        <a:t>8</a:t>
                      </a:r>
                      <a:r>
                        <a:rPr lang="zh-TW" altLang="en-US" sz="2400" b="1" dirty="0">
                          <a:solidFill>
                            <a:schemeClr val="tx1"/>
                          </a:solidFill>
                          <a:latin typeface="ＭＳ Ｐゴシック" panose="020B0600070205080204" pitchFamily="50" charset="-128"/>
                          <a:ea typeface="ＭＳ Ｐゴシック" panose="020B0600070205080204" pitchFamily="50" charset="-128"/>
                        </a:rPr>
                        <a:t>月</a:t>
                      </a:r>
                      <a:r>
                        <a:rPr lang="en-US" altLang="ja-JP" sz="2400" b="1" dirty="0">
                          <a:solidFill>
                            <a:schemeClr val="tx1"/>
                          </a:solidFill>
                          <a:latin typeface="ＭＳ Ｐゴシック" panose="020B0600070205080204" pitchFamily="50" charset="-128"/>
                          <a:ea typeface="ＭＳ Ｐゴシック" panose="020B0600070205080204" pitchFamily="50" charset="-128"/>
                        </a:rPr>
                        <a:t>30</a:t>
                      </a:r>
                      <a:r>
                        <a:rPr lang="zh-TW" altLang="en-US" sz="2400" b="1" dirty="0">
                          <a:solidFill>
                            <a:schemeClr val="tx1"/>
                          </a:solidFill>
                          <a:latin typeface="ＭＳ Ｐゴシック" panose="020B0600070205080204" pitchFamily="50" charset="-128"/>
                          <a:ea typeface="ＭＳ Ｐゴシック" panose="020B0600070205080204" pitchFamily="50" charset="-128"/>
                        </a:rPr>
                        <a:t>日</a:t>
                      </a:r>
                      <a:endParaRPr lang="en-US" altLang="zh-TW" sz="2400" b="1" dirty="0">
                        <a:solidFill>
                          <a:schemeClr val="tx1"/>
                        </a:solidFill>
                        <a:latin typeface="ＭＳ Ｐゴシック" panose="020B0600070205080204" pitchFamily="50" charset="-128"/>
                        <a:ea typeface="ＭＳ Ｐゴシック" panose="020B0600070205080204" pitchFamily="50" charset="-128"/>
                      </a:endParaRPr>
                    </a:p>
                    <a:p>
                      <a:pPr algn="l">
                        <a:lnSpc>
                          <a:spcPct val="100000"/>
                        </a:lnSpc>
                        <a:buNone/>
                      </a:pPr>
                      <a:r>
                        <a:rPr lang="zh-TW" altLang="en-US" sz="2400" b="1" dirty="0">
                          <a:solidFill>
                            <a:schemeClr val="tx1"/>
                          </a:solidFill>
                          <a:latin typeface="ＭＳ Ｐゴシック" panose="020B0600070205080204" pitchFamily="50" charset="-128"/>
                          <a:ea typeface="ＭＳ Ｐゴシック" panose="020B0600070205080204" pitchFamily="50" charset="-128"/>
                        </a:rPr>
                        <a:t>厚生省令第</a:t>
                      </a:r>
                      <a:r>
                        <a:rPr lang="en-US" altLang="ja-JP" sz="2400" b="1" dirty="0">
                          <a:solidFill>
                            <a:schemeClr val="tx1"/>
                          </a:solidFill>
                          <a:latin typeface="ＭＳ Ｐゴシック" panose="020B0600070205080204" pitchFamily="50" charset="-128"/>
                          <a:ea typeface="ＭＳ Ｐゴシック" panose="020B0600070205080204" pitchFamily="50" charset="-128"/>
                        </a:rPr>
                        <a:t>23</a:t>
                      </a:r>
                      <a:r>
                        <a:rPr lang="zh-TW" altLang="en-US" sz="2400" b="1" dirty="0">
                          <a:solidFill>
                            <a:schemeClr val="tx1"/>
                          </a:solidFill>
                          <a:latin typeface="ＭＳ Ｐゴシック" panose="020B0600070205080204" pitchFamily="50" charset="-128"/>
                          <a:ea typeface="ＭＳ Ｐゴシック" panose="020B0600070205080204" pitchFamily="50" charset="-128"/>
                        </a:rPr>
                        <a:t>号</a:t>
                      </a:r>
                      <a:r>
                        <a:rPr lang="ja-JP" altLang="en-US" sz="2400" b="1" dirty="0">
                          <a:solidFill>
                            <a:schemeClr val="tx1"/>
                          </a:solidFill>
                          <a:latin typeface="ＭＳ Ｐゴシック" panose="020B0600070205080204" pitchFamily="50" charset="-128"/>
                          <a:ea typeface="ＭＳ Ｐゴシック" panose="020B0600070205080204" pitchFamily="50" charset="-128"/>
                        </a:rPr>
                        <a:t>　</a:t>
                      </a:r>
                      <a:endParaRPr kumimoji="1" lang="ja-JP" altLang="en-US" sz="2400" b="1" dirty="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2400" b="1" dirty="0">
                          <a:solidFill>
                            <a:schemeClr val="tx1"/>
                          </a:solidFill>
                          <a:latin typeface="ＭＳ Ｐゴシック" panose="020B0600070205080204" pitchFamily="50" charset="-128"/>
                          <a:ea typeface="ＭＳ Ｐゴシック" panose="020B0600070205080204" pitchFamily="50" charset="-128"/>
                        </a:rPr>
                        <a:t>各省の大臣が制定する命令。　「</a:t>
                      </a:r>
                      <a:r>
                        <a:rPr lang="en-US" altLang="ja-JP" sz="2400" b="1" dirty="0">
                          <a:solidFill>
                            <a:schemeClr val="tx1"/>
                          </a:solidFill>
                          <a:latin typeface="ＭＳ Ｐゴシック" panose="020B0600070205080204" pitchFamily="50" charset="-128"/>
                          <a:ea typeface="ＭＳ Ｐゴシック" panose="020B0600070205080204" pitchFamily="50" charset="-128"/>
                        </a:rPr>
                        <a:t>‥‥</a:t>
                      </a:r>
                      <a:r>
                        <a:rPr lang="ja-JP" altLang="en-US" sz="2400" b="1" dirty="0">
                          <a:solidFill>
                            <a:schemeClr val="tx1"/>
                          </a:solidFill>
                          <a:latin typeface="ＭＳ Ｐゴシック" panose="020B0600070205080204" pitchFamily="50" charset="-128"/>
                          <a:ea typeface="ＭＳ Ｐゴシック" panose="020B0600070205080204" pitchFamily="50" charset="-128"/>
                        </a:rPr>
                        <a:t>施行規則」　の形をとる。法律から委任を受けて、法律の手続き面を補う規定や申告書等の様式が定められている。</a:t>
                      </a:r>
                      <a:endParaRPr kumimoji="1" lang="ja-JP" altLang="en-US" sz="2400" b="1" dirty="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464863772"/>
                  </a:ext>
                </a:extLst>
              </a:tr>
              <a:tr h="17353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告示</a:t>
                      </a:r>
                    </a:p>
                    <a:p>
                      <a:pPr algn="ctr"/>
                      <a:endParaRPr kumimoji="1" lang="ja-JP" altLang="en-US" sz="2400" b="1" dirty="0">
                        <a:latin typeface="ＭＳ Ｐゴシック" panose="020B0600070205080204" pitchFamily="50" charset="-128"/>
                        <a:ea typeface="ＭＳ Ｐゴシック" panose="020B0600070205080204" pitchFamily="50" charset="-128"/>
                      </a:endParaRPr>
                    </a:p>
                  </a:txBody>
                  <a:tcPr vert="eaVert">
                    <a:lnL w="12700" cmpd="sng">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告示は、①公表行為自体を指す場合、②法的性質を持つ場合がある。</a:t>
                      </a:r>
                      <a:endParaRPr kumimoji="1" lang="ja-JP" altLang="en-US" sz="2400" b="1" dirty="0">
                        <a:latin typeface="ＭＳ Ｐゴシック" panose="020B0600070205080204" pitchFamily="50" charset="-128"/>
                        <a:ea typeface="ＭＳ Ｐゴシック" panose="020B0600070205080204" pitchFamily="50" charset="-128"/>
                      </a:endParaRPr>
                    </a:p>
                    <a:p>
                      <a:endParaRPr kumimoji="1" lang="ja-JP" altLang="en-US" sz="2400" b="1" dirty="0">
                        <a:latin typeface="ＭＳ Ｐゴシック" panose="020B0600070205080204" pitchFamily="50" charset="-128"/>
                        <a:ea typeface="ＭＳ Ｐゴシック" panose="020B0600070205080204" pitchFamily="50" charset="-128"/>
                      </a:endParaRPr>
                    </a:p>
                    <a:p>
                      <a:endParaRPr kumimoji="1" lang="ja-JP" altLang="en-US" sz="2400" b="1" dirty="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2400" b="1" dirty="0">
                          <a:solidFill>
                            <a:schemeClr val="tx1"/>
                          </a:solidFill>
                          <a:latin typeface="ＭＳ Ｐゴシック" panose="020B0600070205080204" pitchFamily="50" charset="-128"/>
                          <a:ea typeface="ＭＳ Ｐゴシック" panose="020B0600070205080204" pitchFamily="50" charset="-128"/>
                        </a:rPr>
                        <a:t>「各省大臣、各委員会及び各庁の長官は、その機関の所掌事務について、公示を必要とする場合においては、告示を発することができる。」 </a:t>
                      </a:r>
                      <a:r>
                        <a:rPr lang="en-US" altLang="ja-JP" sz="2400" b="1" dirty="0">
                          <a:solidFill>
                            <a:schemeClr val="tx1"/>
                          </a:solidFill>
                          <a:latin typeface="ＭＳ Ｐゴシック" panose="020B0600070205080204" pitchFamily="50" charset="-128"/>
                          <a:ea typeface="ＭＳ Ｐゴシック" panose="020B0600070205080204" pitchFamily="50" charset="-128"/>
                        </a:rPr>
                        <a:t>(</a:t>
                      </a:r>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国家行政組織法第</a:t>
                      </a:r>
                      <a:r>
                        <a:rPr kumimoji="1" lang="en-US" altLang="ja-JP" sz="2400" b="1" dirty="0">
                          <a:solidFill>
                            <a:schemeClr val="tx1"/>
                          </a:solidFill>
                          <a:latin typeface="ＭＳ Ｐゴシック" panose="020B0600070205080204" pitchFamily="50" charset="-128"/>
                          <a:ea typeface="ＭＳ Ｐゴシック" panose="020B0600070205080204" pitchFamily="50" charset="-128"/>
                        </a:rPr>
                        <a:t>14</a:t>
                      </a:r>
                      <a:r>
                        <a:rPr kumimoji="1" lang="ja-JP" altLang="en-US" sz="2400" b="1" dirty="0">
                          <a:solidFill>
                            <a:schemeClr val="tx1"/>
                          </a:solidFill>
                          <a:latin typeface="ＭＳ Ｐゴシック" panose="020B0600070205080204" pitchFamily="50" charset="-128"/>
                          <a:ea typeface="ＭＳ Ｐゴシック" panose="020B0600070205080204" pitchFamily="50" charset="-128"/>
                        </a:rPr>
                        <a:t>条）法律を補完する場合の「告示」は大臣が発している。</a:t>
                      </a:r>
                      <a:endParaRPr kumimoji="1" lang="ja-JP" altLang="en-US" sz="2400" b="1" dirty="0">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ysDot"/>
                      <a:round/>
                      <a:headEnd type="none" w="med" len="med"/>
                      <a:tailEnd type="none" w="med" len="med"/>
                    </a:lnL>
                    <a:lnR w="12700" cmpd="sng">
                      <a:noFill/>
                    </a:lnR>
                    <a:lnT w="12700" cap="flat" cmpd="sng" algn="ctr">
                      <a:solidFill>
                        <a:schemeClr val="tx1"/>
                      </a:solidFill>
                      <a:prstDash val="sysDot"/>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58111126"/>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118530817"/>
              </p:ext>
            </p:extLst>
          </p:nvPr>
        </p:nvGraphicFramePr>
        <p:xfrm>
          <a:off x="249382" y="4538749"/>
          <a:ext cx="3092335" cy="3505200"/>
        </p:xfrm>
        <a:graphic>
          <a:graphicData uri="http://schemas.openxmlformats.org/drawingml/2006/table">
            <a:tbl>
              <a:tblPr firstRow="1" bandRow="1">
                <a:tableStyleId>{5C22544A-7EE6-4342-B048-85BDC9FD1C3A}</a:tableStyleId>
              </a:tblPr>
              <a:tblGrid>
                <a:gridCol w="363804">
                  <a:extLst>
                    <a:ext uri="{9D8B030D-6E8A-4147-A177-3AD203B41FA5}">
                      <a16:colId xmlns:a16="http://schemas.microsoft.com/office/drawing/2014/main" val="20000"/>
                    </a:ext>
                  </a:extLst>
                </a:gridCol>
                <a:gridCol w="2728531">
                  <a:extLst>
                    <a:ext uri="{9D8B030D-6E8A-4147-A177-3AD203B41FA5}">
                      <a16:colId xmlns:a16="http://schemas.microsoft.com/office/drawing/2014/main" val="20001"/>
                    </a:ext>
                  </a:extLst>
                </a:gridCol>
              </a:tblGrid>
              <a:tr h="699746">
                <a:tc>
                  <a:txBody>
                    <a:bodyPr/>
                    <a:lstStyle/>
                    <a:p>
                      <a:r>
                        <a:rPr kumimoji="1" lang="ja-JP" altLang="en-US" sz="2000" b="1" dirty="0">
                          <a:solidFill>
                            <a:schemeClr val="tx1"/>
                          </a:solidFill>
                          <a:latin typeface="ＭＳ Ｐゴシック" panose="020B0600070205080204" pitchFamily="50" charset="-128"/>
                          <a:ea typeface="ＭＳ Ｐゴシック" panose="020B0600070205080204" pitchFamily="50" charset="-128"/>
                        </a:rPr>
                        <a:t>指針</a:t>
                      </a:r>
                    </a:p>
                  </a:txBody>
                  <a:tcPr anchor="ctr">
                    <a:lnL w="12700" cmpd="sng">
                      <a:noFill/>
                    </a:lnL>
                    <a:lnR w="3175" cap="flat" cmpd="sng" algn="ctr">
                      <a:solidFill>
                        <a:schemeClr val="tx1"/>
                      </a:solidFill>
                      <a:prstDash val="solid"/>
                      <a:round/>
                      <a:headEnd type="none" w="med" len="med"/>
                      <a:tailEnd type="none" w="med" len="med"/>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2000" b="1" dirty="0" err="1">
                          <a:solidFill>
                            <a:schemeClr val="tx1"/>
                          </a:solidFill>
                          <a:latin typeface="ＭＳ Ｐゴシック" panose="020B0600070205080204" pitchFamily="50" charset="-128"/>
                          <a:ea typeface="ＭＳ Ｐゴシック" panose="020B0600070205080204" pitchFamily="50" charset="-128"/>
                        </a:rPr>
                        <a:t>除じん</a:t>
                      </a:r>
                      <a:r>
                        <a:rPr kumimoji="1" lang="ja-JP" altLang="en-US" sz="2000" b="1" dirty="0">
                          <a:solidFill>
                            <a:schemeClr val="tx1"/>
                          </a:solidFill>
                          <a:latin typeface="ＭＳ Ｐゴシック" panose="020B0600070205080204" pitchFamily="50" charset="-128"/>
                          <a:ea typeface="ＭＳ Ｐゴシック" panose="020B0600070205080204" pitchFamily="50" charset="-128"/>
                        </a:rPr>
                        <a:t>装置の定期自主検査指針</a:t>
                      </a:r>
                    </a:p>
                  </a:txBody>
                  <a:tcPr anchor="ctr">
                    <a:lnL w="3175" cap="flat" cmpd="sng" algn="ctr">
                      <a:solidFill>
                        <a:schemeClr val="tx1"/>
                      </a:solidFill>
                      <a:prstDash val="solid"/>
                      <a:round/>
                      <a:headEnd type="none" w="med" len="med"/>
                      <a:tailEnd type="none" w="med" len="med"/>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699746">
                <a:tc>
                  <a:txBody>
                    <a:bodyPr/>
                    <a:lstStyle/>
                    <a:p>
                      <a:r>
                        <a:rPr kumimoji="1" lang="ja-JP" altLang="en-US" sz="2000" b="1" dirty="0">
                          <a:latin typeface="ＭＳ Ｐゴシック" panose="020B0600070205080204" pitchFamily="50" charset="-128"/>
                          <a:ea typeface="ＭＳ Ｐゴシック" panose="020B0600070205080204" pitchFamily="50" charset="-128"/>
                        </a:rPr>
                        <a:t>基準</a:t>
                      </a:r>
                    </a:p>
                  </a:txBody>
                  <a:tcPr anchor="ct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2000" b="1" dirty="0">
                          <a:latin typeface="ＭＳ Ｐゴシック" panose="020B0600070205080204" pitchFamily="50" charset="-128"/>
                          <a:ea typeface="ＭＳ Ｐゴシック" panose="020B0600070205080204" pitchFamily="50" charset="-128"/>
                        </a:rPr>
                        <a:t>作業環境測定基準</a:t>
                      </a:r>
                    </a:p>
                  </a:txBody>
                  <a:tcPr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699746">
                <a:tc>
                  <a:txBody>
                    <a:bodyPr/>
                    <a:lstStyle/>
                    <a:p>
                      <a:r>
                        <a:rPr kumimoji="1" lang="ja-JP" altLang="en-US" sz="2000" b="1" dirty="0">
                          <a:latin typeface="ＭＳ Ｐゴシック" panose="020B0600070205080204" pitchFamily="50" charset="-128"/>
                          <a:ea typeface="ＭＳ Ｐゴシック" panose="020B0600070205080204" pitchFamily="50" charset="-128"/>
                        </a:rPr>
                        <a:t>計画</a:t>
                      </a:r>
                    </a:p>
                  </a:txBody>
                  <a:tcPr anchor="ct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2000" b="1" dirty="0">
                          <a:latin typeface="ＭＳ Ｐゴシック" panose="020B0600070205080204" pitchFamily="50" charset="-128"/>
                          <a:ea typeface="ＭＳ Ｐゴシック" panose="020B0600070205080204" pitchFamily="50" charset="-128"/>
                        </a:rPr>
                        <a:t>第</a:t>
                      </a:r>
                      <a:r>
                        <a:rPr kumimoji="1" lang="en-US" altLang="ja-JP" sz="2000" b="1" dirty="0">
                          <a:latin typeface="ＭＳ Ｐゴシック" panose="020B0600070205080204" pitchFamily="50" charset="-128"/>
                          <a:ea typeface="ＭＳ Ｐゴシック" panose="020B0600070205080204" pitchFamily="50" charset="-128"/>
                        </a:rPr>
                        <a:t>11</a:t>
                      </a:r>
                      <a:r>
                        <a:rPr kumimoji="1" lang="ja-JP" altLang="en-US" sz="2000" b="1" dirty="0">
                          <a:latin typeface="ＭＳ Ｐゴシック" panose="020B0600070205080204" pitchFamily="50" charset="-128"/>
                          <a:ea typeface="ＭＳ Ｐゴシック" panose="020B0600070205080204" pitchFamily="50" charset="-128"/>
                        </a:rPr>
                        <a:t>次労災防止計画（平成</a:t>
                      </a:r>
                      <a:r>
                        <a:rPr kumimoji="1" lang="en-US" altLang="ja-JP" sz="2000" b="1" dirty="0">
                          <a:latin typeface="ＭＳ Ｐゴシック" panose="020B0600070205080204" pitchFamily="50" charset="-128"/>
                          <a:ea typeface="ＭＳ Ｐゴシック" panose="020B0600070205080204" pitchFamily="50" charset="-128"/>
                        </a:rPr>
                        <a:t>20</a:t>
                      </a:r>
                      <a:r>
                        <a:rPr kumimoji="1" lang="ja-JP" altLang="en-US" sz="2000" b="1" dirty="0">
                          <a:latin typeface="ＭＳ Ｐゴシック" panose="020B0600070205080204" pitchFamily="50" charset="-128"/>
                          <a:ea typeface="ＭＳ Ｐゴシック" panose="020B0600070205080204" pitchFamily="50" charset="-128"/>
                        </a:rPr>
                        <a:t>～</a:t>
                      </a:r>
                      <a:r>
                        <a:rPr kumimoji="1" lang="en-US" altLang="ja-JP" sz="2000" b="1" dirty="0">
                          <a:latin typeface="ＭＳ Ｐゴシック" panose="020B0600070205080204" pitchFamily="50" charset="-128"/>
                          <a:ea typeface="ＭＳ Ｐゴシック" panose="020B0600070205080204" pitchFamily="50" charset="-128"/>
                        </a:rPr>
                        <a:t>24</a:t>
                      </a:r>
                      <a:r>
                        <a:rPr kumimoji="1" lang="ja-JP" altLang="en-US" sz="2000" b="1" dirty="0">
                          <a:latin typeface="ＭＳ Ｐゴシック" panose="020B0600070205080204" pitchFamily="50" charset="-128"/>
                          <a:ea typeface="ＭＳ Ｐゴシック" panose="020B0600070205080204" pitchFamily="50" charset="-128"/>
                        </a:rPr>
                        <a:t>年）</a:t>
                      </a:r>
                    </a:p>
                  </a:txBody>
                  <a:tcPr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699746">
                <a:tc>
                  <a:txBody>
                    <a:bodyPr/>
                    <a:lstStyle/>
                    <a:p>
                      <a:r>
                        <a:rPr kumimoji="1" lang="ja-JP" altLang="en-US" sz="2000" b="1" dirty="0">
                          <a:latin typeface="ＭＳ Ｐゴシック" panose="020B0600070205080204" pitchFamily="50" charset="-128"/>
                          <a:ea typeface="ＭＳ Ｐゴシック" panose="020B0600070205080204" pitchFamily="50" charset="-128"/>
                        </a:rPr>
                        <a:t>規格</a:t>
                      </a:r>
                    </a:p>
                  </a:txBody>
                  <a:tcPr anchor="ct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2000" b="1" dirty="0">
                          <a:latin typeface="ＭＳ Ｐゴシック" panose="020B0600070205080204" pitchFamily="50" charset="-128"/>
                          <a:ea typeface="ＭＳ Ｐゴシック" panose="020B0600070205080204" pitchFamily="50" charset="-128"/>
                        </a:rPr>
                        <a:t>防</a:t>
                      </a:r>
                      <a:r>
                        <a:rPr kumimoji="1" lang="ja-JP" altLang="en-US" sz="2000" b="1" dirty="0" err="1">
                          <a:latin typeface="ＭＳ Ｐゴシック" panose="020B0600070205080204" pitchFamily="50" charset="-128"/>
                          <a:ea typeface="ＭＳ Ｐゴシック" panose="020B0600070205080204" pitchFamily="50" charset="-128"/>
                        </a:rPr>
                        <a:t>じん</a:t>
                      </a:r>
                      <a:r>
                        <a:rPr kumimoji="1" lang="ja-JP" altLang="en-US" sz="2000" b="1" dirty="0">
                          <a:latin typeface="ＭＳ Ｐゴシック" panose="020B0600070205080204" pitchFamily="50" charset="-128"/>
                          <a:ea typeface="ＭＳ Ｐゴシック" panose="020B0600070205080204" pitchFamily="50" charset="-128"/>
                        </a:rPr>
                        <a:t>マスクの規格</a:t>
                      </a:r>
                    </a:p>
                  </a:txBody>
                  <a:tcPr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699746">
                <a:tc>
                  <a:txBody>
                    <a:bodyPr/>
                    <a:lstStyle/>
                    <a:p>
                      <a:r>
                        <a:rPr kumimoji="1" lang="ja-JP" altLang="en-US" sz="2000" b="1" dirty="0">
                          <a:latin typeface="ＭＳ Ｐゴシック" panose="020B0600070205080204" pitchFamily="50" charset="-128"/>
                          <a:ea typeface="ＭＳ Ｐゴシック" panose="020B0600070205080204" pitchFamily="50" charset="-128"/>
                        </a:rPr>
                        <a:t>規定</a:t>
                      </a:r>
                    </a:p>
                  </a:txBody>
                  <a:tcPr anchor="ct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r>
                        <a:rPr kumimoji="1" lang="ja-JP" altLang="en-US" sz="2000" b="1" dirty="0">
                          <a:latin typeface="ＭＳ Ｐゴシック" panose="020B0600070205080204" pitchFamily="50" charset="-128"/>
                          <a:ea typeface="ＭＳ Ｐゴシック" panose="020B0600070205080204" pitchFamily="50" charset="-128"/>
                        </a:rPr>
                        <a:t>粉</a:t>
                      </a:r>
                      <a:r>
                        <a:rPr kumimoji="1" lang="ja-JP" altLang="en-US" sz="2000" b="1" dirty="0" err="1">
                          <a:latin typeface="ＭＳ Ｐゴシック" panose="020B0600070205080204" pitchFamily="50" charset="-128"/>
                          <a:ea typeface="ＭＳ Ｐゴシック" panose="020B0600070205080204" pitchFamily="50" charset="-128"/>
                        </a:rPr>
                        <a:t>じん</a:t>
                      </a:r>
                      <a:r>
                        <a:rPr kumimoji="1" lang="ja-JP" altLang="en-US" sz="2000" b="1" dirty="0">
                          <a:latin typeface="ＭＳ Ｐゴシック" panose="020B0600070205080204" pitchFamily="50" charset="-128"/>
                          <a:ea typeface="ＭＳ Ｐゴシック" panose="020B0600070205080204" pitchFamily="50" charset="-128"/>
                        </a:rPr>
                        <a:t>作業特別教育規定</a:t>
                      </a:r>
                    </a:p>
                  </a:txBody>
                  <a:tcPr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bl>
          </a:graphicData>
        </a:graphic>
      </p:graphicFrame>
      <p:sp>
        <p:nvSpPr>
          <p:cNvPr id="7" name="正方形/長方形 6"/>
          <p:cNvSpPr/>
          <p:nvPr/>
        </p:nvSpPr>
        <p:spPr>
          <a:xfrm>
            <a:off x="249381" y="1645919"/>
            <a:ext cx="3092335" cy="26434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kumimoji="1" lang="ja-JP" altLang="en-US" sz="2000" b="1" dirty="0">
                <a:solidFill>
                  <a:schemeClr val="tx1"/>
                </a:solidFill>
                <a:latin typeface="ＭＳ Ｐゴシック" panose="020B0600070205080204" pitchFamily="50" charset="-128"/>
                <a:ea typeface="ＭＳ Ｐゴシック" panose="020B0600070205080204" pitchFamily="50" charset="-128"/>
              </a:rPr>
              <a:t>労働行政では、いろんな名称で広義の「通達」</a:t>
            </a:r>
            <a:r>
              <a:rPr lang="ja-JP" altLang="en-US" sz="2000" b="1" dirty="0">
                <a:solidFill>
                  <a:schemeClr val="tx1"/>
                </a:solidFill>
                <a:latin typeface="ＭＳ Ｐゴシック" panose="020B0600070205080204" pitchFamily="50" charset="-128"/>
                <a:ea typeface="ＭＳ Ｐゴシック" panose="020B0600070205080204" pitchFamily="50" charset="-128"/>
              </a:rPr>
              <a:t>が出されて</a:t>
            </a:r>
            <a:r>
              <a:rPr kumimoji="1" lang="ja-JP" altLang="en-US" sz="2000" b="1" dirty="0">
                <a:solidFill>
                  <a:schemeClr val="tx1"/>
                </a:solidFill>
                <a:latin typeface="ＭＳ Ｐゴシック" panose="020B0600070205080204" pitchFamily="50" charset="-128"/>
                <a:ea typeface="ＭＳ Ｐゴシック" panose="020B0600070205080204" pitchFamily="50" charset="-128"/>
              </a:rPr>
              <a:t>います。これらは「下級」を拘束します。イメージでき</a:t>
            </a:r>
            <a:r>
              <a:rPr lang="ja-JP" altLang="en-US" sz="2000" b="1" dirty="0">
                <a:solidFill>
                  <a:schemeClr val="tx1"/>
                </a:solidFill>
                <a:latin typeface="ＭＳ Ｐゴシック" panose="020B0600070205080204" pitchFamily="50" charset="-128"/>
                <a:ea typeface="ＭＳ Ｐゴシック" panose="020B0600070205080204" pitchFamily="50" charset="-128"/>
              </a:rPr>
              <a:t>るように</a:t>
            </a:r>
            <a:r>
              <a:rPr kumimoji="1" lang="ja-JP" altLang="en-US" sz="2000" b="1" dirty="0">
                <a:solidFill>
                  <a:schemeClr val="tx1"/>
                </a:solidFill>
                <a:latin typeface="ＭＳ Ｐゴシック" panose="020B0600070205080204" pitchFamily="50" charset="-128"/>
                <a:ea typeface="ＭＳ Ｐゴシック" panose="020B0600070205080204" pitchFamily="50" charset="-128"/>
              </a:rPr>
              <a:t>労災・職業病に関連したものの一部を例示しています。</a:t>
            </a:r>
          </a:p>
        </p:txBody>
      </p:sp>
      <p:sp>
        <p:nvSpPr>
          <p:cNvPr id="8" name="正方形/長方形 7"/>
          <p:cNvSpPr/>
          <p:nvPr/>
        </p:nvSpPr>
        <p:spPr>
          <a:xfrm>
            <a:off x="8977746" y="73397"/>
            <a:ext cx="3770654" cy="59076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労働基準法の学習の重要性</a:t>
            </a:r>
          </a:p>
        </p:txBody>
      </p:sp>
    </p:spTree>
    <p:extLst>
      <p:ext uri="{BB962C8B-B14F-4D97-AF65-F5344CB8AC3E}">
        <p14:creationId xmlns:p14="http://schemas.microsoft.com/office/powerpoint/2010/main" val="3455292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3952264" y="811147"/>
            <a:ext cx="8877992" cy="85621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spcBef>
                <a:spcPts val="0"/>
              </a:spcBef>
              <a:buNone/>
            </a:pPr>
            <a:r>
              <a:rPr lang="en-US" altLang="ja-JP" sz="2800" b="1" dirty="0">
                <a:solidFill>
                  <a:sysClr val="windowText" lastClr="000000"/>
                </a:solidFill>
                <a:latin typeface="ＭＳ Ｐゴシック" panose="020B0600070205080204" pitchFamily="50" charset="-128"/>
                <a:ea typeface="ＭＳ Ｐゴシック" panose="020B0600070205080204" pitchFamily="50" charset="-128"/>
              </a:rPr>
              <a:t>〔</a:t>
            </a:r>
            <a:r>
              <a:rPr lang="ja-JP" altLang="en-US" sz="2800" b="1" dirty="0">
                <a:solidFill>
                  <a:sysClr val="windowText" lastClr="000000"/>
                </a:solidFill>
                <a:latin typeface="ＭＳ Ｐゴシック" panose="020B0600070205080204" pitchFamily="50" charset="-128"/>
                <a:ea typeface="ＭＳ Ｐゴシック" panose="020B0600070205080204" pitchFamily="50" charset="-128"/>
              </a:rPr>
              <a:t>明治初期～大正初期</a:t>
            </a:r>
            <a:r>
              <a:rPr lang="en-US" altLang="ja-JP" sz="2800" b="1" dirty="0">
                <a:solidFill>
                  <a:sysClr val="windowText" lastClr="000000"/>
                </a:solidFill>
                <a:latin typeface="ＭＳ Ｐゴシック" panose="020B0600070205080204" pitchFamily="50" charset="-128"/>
                <a:ea typeface="ＭＳ Ｐゴシック" panose="020B0600070205080204" pitchFamily="50" charset="-128"/>
              </a:rPr>
              <a:t>〕</a:t>
            </a:r>
          </a:p>
          <a:p>
            <a:pPr>
              <a:lnSpc>
                <a:spcPct val="120000"/>
              </a:lnSpc>
              <a:spcBef>
                <a:spcPts val="0"/>
              </a:spcBef>
              <a:buNone/>
            </a:pP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●従来の身分的労働関係の払しょくして等価交換契約としての雇用関係の確立。</a:t>
            </a:r>
            <a:endParaRPr lang="en-US" altLang="ja-JP" b="1" dirty="0">
              <a:solidFill>
                <a:sysClr val="windowText" lastClr="000000"/>
              </a:solidFill>
              <a:latin typeface="ＭＳ Ｐゴシック" panose="020B0600070205080204" pitchFamily="50" charset="-128"/>
              <a:ea typeface="ＭＳ Ｐゴシック" panose="020B0600070205080204" pitchFamily="50" charset="-128"/>
            </a:endParaRPr>
          </a:p>
          <a:p>
            <a:pPr>
              <a:lnSpc>
                <a:spcPct val="120000"/>
              </a:lnSpc>
              <a:spcBef>
                <a:spcPts val="0"/>
              </a:spcBef>
              <a:buNone/>
            </a:pP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  ・「人身売買ヲ禁止シ諸奉公人年限ヲ定メ芸娼奴ヲ解放シ之ニ 付イテ貸借訴訟ハ取上ケ</a:t>
            </a:r>
            <a:endParaRPr lang="en-US" altLang="ja-JP" b="1" dirty="0">
              <a:solidFill>
                <a:sysClr val="windowText" lastClr="000000"/>
              </a:solidFill>
              <a:latin typeface="ＭＳ Ｐゴシック" panose="020B0600070205080204" pitchFamily="50" charset="-128"/>
              <a:ea typeface="ＭＳ Ｐゴシック" panose="020B0600070205080204" pitchFamily="50" charset="-128"/>
            </a:endParaRPr>
          </a:p>
          <a:p>
            <a:pPr>
              <a:lnSpc>
                <a:spcPct val="120000"/>
              </a:lnSpc>
              <a:spcBef>
                <a:spcPts val="0"/>
              </a:spcBef>
              <a:buNone/>
            </a:pP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　 スノ件」</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明治</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5</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年、太政官布告</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295</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号）</a:t>
            </a:r>
            <a:endParaRPr lang="en-US" altLang="ja-JP" b="1" dirty="0">
              <a:solidFill>
                <a:sysClr val="windowText" lastClr="000000"/>
              </a:solidFill>
              <a:latin typeface="ＭＳ Ｐゴシック" panose="020B0600070205080204" pitchFamily="50" charset="-128"/>
              <a:ea typeface="ＭＳ Ｐゴシック" panose="020B0600070205080204" pitchFamily="50" charset="-128"/>
            </a:endParaRPr>
          </a:p>
          <a:p>
            <a:pPr>
              <a:lnSpc>
                <a:spcPct val="120000"/>
              </a:lnSpc>
              <a:spcBef>
                <a:spcPts val="0"/>
              </a:spcBef>
              <a:buNone/>
            </a:pPr>
            <a:endParaRPr lang="en-US" altLang="ja-JP" b="1" dirty="0">
              <a:solidFill>
                <a:sysClr val="windowText" lastClr="000000"/>
              </a:solidFill>
              <a:latin typeface="ＭＳ Ｐゴシック" panose="020B0600070205080204" pitchFamily="50" charset="-128"/>
              <a:ea typeface="ＭＳ Ｐゴシック" panose="020B0600070205080204" pitchFamily="50" charset="-128"/>
            </a:endParaRPr>
          </a:p>
          <a:p>
            <a:pPr>
              <a:lnSpc>
                <a:spcPct val="120000"/>
              </a:lnSpc>
              <a:spcBef>
                <a:spcPts val="0"/>
              </a:spcBef>
              <a:buNone/>
            </a:pP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●資本主義の後進性を克服するために労使協調が求められ、低賃金政策が強行された。政府の指導監督下に、専ら</a:t>
            </a:r>
            <a:r>
              <a:rPr lang="ja-JP" altLang="en-US" b="1" u="sng" dirty="0">
                <a:solidFill>
                  <a:sysClr val="windowText" lastClr="000000"/>
                </a:solidFill>
                <a:latin typeface="ＭＳ Ｐゴシック" panose="020B0600070205080204" pitchFamily="50" charset="-128"/>
                <a:ea typeface="ＭＳ Ｐゴシック" panose="020B0600070205080204" pitchFamily="50" charset="-128"/>
              </a:rPr>
              <a:t>官業労働が保護</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された。</a:t>
            </a:r>
            <a:endParaRPr lang="en-US" altLang="ja-JP" b="1" dirty="0">
              <a:solidFill>
                <a:sysClr val="windowText" lastClr="000000"/>
              </a:solidFill>
              <a:latin typeface="ＭＳ Ｐゴシック" panose="020B0600070205080204" pitchFamily="50" charset="-128"/>
              <a:ea typeface="ＭＳ Ｐゴシック" panose="020B0600070205080204" pitchFamily="50" charset="-128"/>
            </a:endParaRPr>
          </a:p>
          <a:p>
            <a:pPr>
              <a:lnSpc>
                <a:spcPct val="120000"/>
              </a:lnSpc>
              <a:spcBef>
                <a:spcPts val="0"/>
              </a:spcBef>
              <a:buNone/>
            </a:pP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　・「官役人夫死傷手当規則」</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明治</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8</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年太政官達</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54</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号</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a:t>
            </a:r>
          </a:p>
          <a:p>
            <a:pPr>
              <a:lnSpc>
                <a:spcPct val="120000"/>
              </a:lnSpc>
              <a:spcBef>
                <a:spcPts val="0"/>
              </a:spcBef>
              <a:buNone/>
            </a:pP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  </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・「砲兵工廠所職扶助令」</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明治</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35</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年</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a:t>
            </a:r>
          </a:p>
          <a:p>
            <a:pPr>
              <a:lnSpc>
                <a:spcPct val="120000"/>
              </a:lnSpc>
              <a:spcBef>
                <a:spcPts val="0"/>
              </a:spcBef>
              <a:buNone/>
            </a:pP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  ・「鉱業条例」</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明治</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23</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年）</a:t>
            </a:r>
            <a:endParaRPr lang="en-US" altLang="ja-JP" b="1" dirty="0">
              <a:solidFill>
                <a:sysClr val="windowText" lastClr="000000"/>
              </a:solidFill>
              <a:latin typeface="ＭＳ Ｐゴシック" panose="020B0600070205080204" pitchFamily="50" charset="-128"/>
              <a:ea typeface="ＭＳ Ｐゴシック" panose="020B0600070205080204" pitchFamily="50" charset="-128"/>
            </a:endParaRPr>
          </a:p>
          <a:p>
            <a:pPr>
              <a:lnSpc>
                <a:spcPct val="120000"/>
              </a:lnSpc>
              <a:spcBef>
                <a:spcPts val="0"/>
              </a:spcBef>
              <a:buNone/>
            </a:pP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  ・「工場法」</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明治</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44</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年</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a:t>
            </a:r>
          </a:p>
          <a:p>
            <a:pPr>
              <a:lnSpc>
                <a:spcPct val="120000"/>
              </a:lnSpc>
              <a:spcBef>
                <a:spcPts val="0"/>
              </a:spcBef>
              <a:buNone/>
            </a:pPr>
            <a:endParaRPr lang="en-US" altLang="ja-JP" b="1" dirty="0">
              <a:solidFill>
                <a:sysClr val="windowText" lastClr="000000"/>
              </a:solidFill>
              <a:latin typeface="ＭＳ Ｐゴシック" panose="020B0600070205080204" pitchFamily="50" charset="-128"/>
              <a:ea typeface="ＭＳ Ｐゴシック" panose="020B0600070205080204" pitchFamily="50" charset="-128"/>
            </a:endParaRPr>
          </a:p>
          <a:p>
            <a:pPr>
              <a:lnSpc>
                <a:spcPct val="120000"/>
              </a:lnSpc>
              <a:spcBef>
                <a:spcPts val="0"/>
              </a:spcBef>
              <a:buNone/>
            </a:pPr>
            <a:r>
              <a:rPr lang="en-US" altLang="ja-JP" sz="2800" b="1" dirty="0">
                <a:solidFill>
                  <a:sysClr val="windowText" lastClr="000000"/>
                </a:solidFill>
                <a:latin typeface="ＭＳ Ｐゴシック" panose="020B0600070205080204" pitchFamily="50" charset="-128"/>
                <a:ea typeface="ＭＳ Ｐゴシック" panose="020B0600070205080204" pitchFamily="50" charset="-128"/>
              </a:rPr>
              <a:t>〔</a:t>
            </a:r>
            <a:r>
              <a:rPr lang="ja-JP" altLang="en-US" sz="2800" b="1" dirty="0">
                <a:solidFill>
                  <a:sysClr val="windowText" lastClr="000000"/>
                </a:solidFill>
                <a:latin typeface="ＭＳ Ｐゴシック" panose="020B0600070205080204" pitchFamily="50" charset="-128"/>
                <a:ea typeface="ＭＳ Ｐゴシック" panose="020B0600070205080204" pitchFamily="50" charset="-128"/>
              </a:rPr>
              <a:t>大正初期～昭和初期</a:t>
            </a:r>
            <a:r>
              <a:rPr lang="en-US" altLang="ja-JP" sz="2800" b="1" dirty="0">
                <a:solidFill>
                  <a:sysClr val="windowText" lastClr="000000"/>
                </a:solidFill>
                <a:latin typeface="ＭＳ Ｐゴシック" panose="020B0600070205080204" pitchFamily="50" charset="-128"/>
                <a:ea typeface="ＭＳ Ｐゴシック" panose="020B0600070205080204" pitchFamily="50" charset="-128"/>
              </a:rPr>
              <a:t>〕</a:t>
            </a:r>
          </a:p>
          <a:p>
            <a:pPr>
              <a:lnSpc>
                <a:spcPct val="120000"/>
              </a:lnSpc>
              <a:spcBef>
                <a:spcPts val="0"/>
              </a:spcBef>
              <a:buNone/>
            </a:pP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●重工業としての産業構造を有するに至る。国際労働機構の影響を受ける。</a:t>
            </a:r>
            <a:endParaRPr lang="en-US" altLang="ja-JP" b="1" dirty="0">
              <a:solidFill>
                <a:sysClr val="windowText" lastClr="000000"/>
              </a:solidFill>
              <a:latin typeface="ＭＳ Ｐゴシック" panose="020B0600070205080204" pitchFamily="50" charset="-128"/>
              <a:ea typeface="ＭＳ Ｐゴシック" panose="020B0600070205080204" pitchFamily="50" charset="-128"/>
            </a:endParaRPr>
          </a:p>
          <a:p>
            <a:pPr>
              <a:lnSpc>
                <a:spcPct val="120000"/>
              </a:lnSpc>
              <a:spcBef>
                <a:spcPts val="0"/>
              </a:spcBef>
              <a:buNone/>
            </a:pP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　・「工場法施行令」</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大正</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5</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年）、「鉱夫労役扶助規則」</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大正</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5</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年</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a:t>
            </a:r>
            <a:r>
              <a:rPr lang="ja-JP" altLang="en-US" b="1" dirty="0" err="1">
                <a:solidFill>
                  <a:sysClr val="windowText" lastClr="000000"/>
                </a:solidFill>
                <a:latin typeface="ＭＳ Ｐゴシック" panose="020B0600070205080204" pitchFamily="50" charset="-128"/>
                <a:ea typeface="ＭＳ Ｐゴシック" panose="020B0600070205080204" pitchFamily="50" charset="-128"/>
              </a:rPr>
              <a:t>、</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「工業労働者最低年齢</a:t>
            </a:r>
            <a:endParaRPr lang="en-US" altLang="ja-JP" b="1" dirty="0">
              <a:solidFill>
                <a:sysClr val="windowText" lastClr="000000"/>
              </a:solidFill>
              <a:latin typeface="ＭＳ Ｐゴシック" panose="020B0600070205080204" pitchFamily="50" charset="-128"/>
              <a:ea typeface="ＭＳ Ｐゴシック" panose="020B0600070205080204" pitchFamily="50" charset="-128"/>
            </a:endParaRPr>
          </a:p>
          <a:p>
            <a:pPr>
              <a:lnSpc>
                <a:spcPct val="120000"/>
              </a:lnSpc>
              <a:spcBef>
                <a:spcPts val="0"/>
              </a:spcBef>
              <a:buNone/>
            </a:pP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    </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法」</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  (</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大正</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12</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年）</a:t>
            </a:r>
            <a:endParaRPr lang="en-US" altLang="ja-JP" b="1" dirty="0">
              <a:solidFill>
                <a:sysClr val="windowText" lastClr="000000"/>
              </a:solidFill>
              <a:latin typeface="ＭＳ Ｐゴシック" panose="020B0600070205080204" pitchFamily="50" charset="-128"/>
              <a:ea typeface="ＭＳ Ｐゴシック" panose="020B0600070205080204" pitchFamily="50" charset="-128"/>
            </a:endParaRPr>
          </a:p>
          <a:p>
            <a:pPr>
              <a:lnSpc>
                <a:spcPct val="120000"/>
              </a:lnSpc>
              <a:spcBef>
                <a:spcPts val="0"/>
              </a:spcBef>
              <a:buNone/>
            </a:pP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  </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健康保険法」（大正</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11</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年）</a:t>
            </a:r>
            <a:endParaRPr lang="en-US" altLang="ja-JP" b="1" dirty="0">
              <a:solidFill>
                <a:sysClr val="windowText" lastClr="000000"/>
              </a:solidFill>
              <a:latin typeface="ＭＳ Ｐゴシック" panose="020B0600070205080204" pitchFamily="50" charset="-128"/>
              <a:ea typeface="ＭＳ Ｐゴシック" panose="020B0600070205080204" pitchFamily="50" charset="-128"/>
            </a:endParaRPr>
          </a:p>
          <a:p>
            <a:pPr>
              <a:lnSpc>
                <a:spcPct val="120000"/>
              </a:lnSpc>
              <a:spcBef>
                <a:spcPts val="0"/>
              </a:spcBef>
              <a:buNone/>
            </a:pP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　・「職業紹介法」（大正</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10</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年</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a:t>
            </a:r>
            <a:r>
              <a:rPr lang="ja-JP" altLang="en-US" b="1" dirty="0" err="1">
                <a:solidFill>
                  <a:sysClr val="windowText" lastClr="000000"/>
                </a:solidFill>
                <a:latin typeface="ＭＳ Ｐゴシック" panose="020B0600070205080204" pitchFamily="50" charset="-128"/>
                <a:ea typeface="ＭＳ Ｐゴシック" panose="020B0600070205080204" pitchFamily="50" charset="-128"/>
              </a:rPr>
              <a:t>、</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「労働者募集取締令」</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大正</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13</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年</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「営利職業紹介取締規則　 </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大正</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14</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年</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等は、不況下で実効をみなかった。</a:t>
            </a:r>
            <a:endParaRPr lang="en-US" altLang="ja-JP" b="1" dirty="0">
              <a:solidFill>
                <a:sysClr val="windowText" lastClr="000000"/>
              </a:solidFill>
              <a:latin typeface="ＭＳ Ｐゴシック" panose="020B0600070205080204" pitchFamily="50" charset="-128"/>
              <a:ea typeface="ＭＳ Ｐゴシック" panose="020B0600070205080204" pitchFamily="50" charset="-128"/>
            </a:endParaRPr>
          </a:p>
          <a:p>
            <a:pPr>
              <a:lnSpc>
                <a:spcPct val="120000"/>
              </a:lnSpc>
              <a:spcBef>
                <a:spcPts val="0"/>
              </a:spcBef>
              <a:buNone/>
            </a:pP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　・昭和に入っては見るべきものがない。「労働者災害扶助法」</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昭和</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6</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年</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a:t>
            </a:r>
          </a:p>
          <a:p>
            <a:pPr>
              <a:lnSpc>
                <a:spcPct val="120000"/>
              </a:lnSpc>
              <a:spcBef>
                <a:spcPts val="0"/>
              </a:spcBef>
              <a:buNone/>
            </a:pPr>
            <a:endParaRPr lang="en-US" altLang="ja-JP" b="1" dirty="0">
              <a:solidFill>
                <a:sysClr val="windowText" lastClr="000000"/>
              </a:solidFill>
              <a:latin typeface="ＭＳ Ｐゴシック" panose="020B0600070205080204" pitchFamily="50" charset="-128"/>
              <a:ea typeface="ＭＳ Ｐゴシック" panose="020B0600070205080204" pitchFamily="50" charset="-128"/>
            </a:endParaRPr>
          </a:p>
          <a:p>
            <a:pPr>
              <a:lnSpc>
                <a:spcPct val="120000"/>
              </a:lnSpc>
              <a:spcBef>
                <a:spcPts val="0"/>
              </a:spcBef>
              <a:buNone/>
            </a:pPr>
            <a:r>
              <a:rPr lang="en-US" altLang="ja-JP" sz="2800" b="1" dirty="0">
                <a:solidFill>
                  <a:sysClr val="windowText" lastClr="000000"/>
                </a:solidFill>
                <a:latin typeface="ＭＳ Ｐゴシック" panose="020B0600070205080204" pitchFamily="50" charset="-128"/>
                <a:ea typeface="ＭＳ Ｐゴシック" panose="020B0600070205080204" pitchFamily="50" charset="-128"/>
              </a:rPr>
              <a:t>〔</a:t>
            </a:r>
            <a:r>
              <a:rPr lang="ja-JP" altLang="en-US" sz="2800" b="1" dirty="0">
                <a:solidFill>
                  <a:sysClr val="windowText" lastClr="000000"/>
                </a:solidFill>
                <a:latin typeface="ＭＳ Ｐゴシック" panose="020B0600070205080204" pitchFamily="50" charset="-128"/>
                <a:ea typeface="ＭＳ Ｐゴシック" panose="020B0600070205080204" pitchFamily="50" charset="-128"/>
              </a:rPr>
              <a:t>昭和初期～終戦</a:t>
            </a:r>
            <a:r>
              <a:rPr lang="en-US" altLang="ja-JP" sz="2800" b="1" dirty="0">
                <a:solidFill>
                  <a:sysClr val="windowText" lastClr="000000"/>
                </a:solidFill>
                <a:latin typeface="ＭＳ Ｐゴシック" panose="020B0600070205080204" pitchFamily="50" charset="-128"/>
                <a:ea typeface="ＭＳ Ｐゴシック" panose="020B0600070205080204" pitchFamily="50" charset="-128"/>
              </a:rPr>
              <a:t>〕</a:t>
            </a:r>
          </a:p>
          <a:p>
            <a:pPr>
              <a:lnSpc>
                <a:spcPct val="120000"/>
              </a:lnSpc>
              <a:spcBef>
                <a:spcPts val="0"/>
              </a:spcBef>
              <a:buNone/>
            </a:pP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●準戦時、戦時体制下で「勢い労働統制の形」がとられた。労働立法は体をなさず、わずかに「退職積立金及退職手当法」（昭和</a:t>
            </a:r>
            <a:r>
              <a:rPr lang="en-US" altLang="ja-JP" b="1" dirty="0">
                <a:solidFill>
                  <a:sysClr val="windowText" lastClr="000000"/>
                </a:solidFill>
                <a:latin typeface="ＭＳ Ｐゴシック" panose="020B0600070205080204" pitchFamily="50" charset="-128"/>
                <a:ea typeface="ＭＳ Ｐゴシック" panose="020B0600070205080204" pitchFamily="50" charset="-128"/>
              </a:rPr>
              <a:t>11</a:t>
            </a:r>
            <a:r>
              <a:rPr lang="ja-JP" altLang="en-US" b="1" dirty="0">
                <a:solidFill>
                  <a:sysClr val="windowText" lastClr="000000"/>
                </a:solidFill>
                <a:latin typeface="ＭＳ Ｐゴシック" panose="020B0600070205080204" pitchFamily="50" charset="-128"/>
                <a:ea typeface="ＭＳ Ｐゴシック" panose="020B0600070205080204" pitchFamily="50" charset="-128"/>
              </a:rPr>
              <a:t>年）。まったく戦時特例により従来の労働者保護立法は一片の反故と化した。</a:t>
            </a:r>
            <a:endParaRPr lang="en-US" altLang="ja-JP" b="1"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8" name="正方形/長方形 7"/>
          <p:cNvSpPr/>
          <p:nvPr/>
        </p:nvSpPr>
        <p:spPr>
          <a:xfrm>
            <a:off x="9300411" y="553453"/>
            <a:ext cx="3236495" cy="5153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t>戦前の労働者保護法制</a:t>
            </a:r>
          </a:p>
        </p:txBody>
      </p:sp>
      <p:sp>
        <p:nvSpPr>
          <p:cNvPr id="11" name="正方形/長方形 10"/>
          <p:cNvSpPr/>
          <p:nvPr/>
        </p:nvSpPr>
        <p:spPr>
          <a:xfrm>
            <a:off x="182880" y="1280160"/>
            <a:ext cx="3275215" cy="289479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ts val="0"/>
              </a:spcBef>
              <a:buNone/>
            </a:pPr>
            <a:r>
              <a:rPr lang="ja-JP" altLang="en-US" sz="2000" b="1" dirty="0">
                <a:solidFill>
                  <a:schemeClr val="tx1"/>
                </a:solidFill>
                <a:latin typeface="ＭＳ Ｐゴシック" panose="020B0600070205080204" pitchFamily="50" charset="-128"/>
                <a:ea typeface="ＭＳ Ｐゴシック" panose="020B0600070205080204" pitchFamily="50" charset="-128"/>
              </a:rPr>
              <a:t>　</a:t>
            </a:r>
            <a:r>
              <a:rPr lang="ja-JP" altLang="en-US" sz="2000" dirty="0">
                <a:solidFill>
                  <a:schemeClr val="tx1"/>
                </a:solidFill>
                <a:latin typeface="ＭＳ Ｐゴシック" panose="020B0600070205080204" pitchFamily="50" charset="-128"/>
                <a:ea typeface="ＭＳ Ｐゴシック" panose="020B0600070205080204" pitchFamily="50" charset="-128"/>
              </a:rPr>
              <a:t>右の戦前の労働者保護立法の推移は「労働基準法　改訂版」（詳解　法学便覧</a:t>
            </a:r>
            <a:r>
              <a:rPr lang="en-US" altLang="ja-JP" sz="2000" dirty="0">
                <a:solidFill>
                  <a:schemeClr val="tx1"/>
                </a:solidFill>
                <a:latin typeface="ＭＳ Ｐゴシック" panose="020B0600070205080204" pitchFamily="50" charset="-128"/>
                <a:ea typeface="ＭＳ Ｐゴシック" panose="020B0600070205080204" pitchFamily="50" charset="-128"/>
              </a:rPr>
              <a:t>24</a:t>
            </a:r>
            <a:r>
              <a:rPr lang="ja-JP" altLang="en-US" sz="2000" dirty="0" err="1">
                <a:solidFill>
                  <a:schemeClr val="tx1"/>
                </a:solidFill>
                <a:latin typeface="ＭＳ Ｐゴシック" panose="020B0600070205080204" pitchFamily="50" charset="-128"/>
                <a:ea typeface="ＭＳ Ｐゴシック" panose="020B0600070205080204" pitchFamily="50" charset="-128"/>
              </a:rPr>
              <a:t>、</a:t>
            </a:r>
            <a:r>
              <a:rPr lang="ja-JP" altLang="en-US" sz="2000" dirty="0">
                <a:solidFill>
                  <a:schemeClr val="tx1"/>
                </a:solidFill>
                <a:latin typeface="ＭＳ Ｐゴシック" panose="020B0600070205080204" pitchFamily="50" charset="-128"/>
                <a:ea typeface="ＭＳ Ｐゴシック" panose="020B0600070205080204" pitchFamily="50" charset="-128"/>
              </a:rPr>
              <a:t>昭和</a:t>
            </a:r>
            <a:r>
              <a:rPr lang="en-US" altLang="ja-JP" sz="2000" dirty="0">
                <a:solidFill>
                  <a:schemeClr val="tx1"/>
                </a:solidFill>
                <a:latin typeface="ＭＳ Ｐゴシック" panose="020B0600070205080204" pitchFamily="50" charset="-128"/>
                <a:ea typeface="ＭＳ Ｐゴシック" panose="020B0600070205080204" pitchFamily="50" charset="-128"/>
              </a:rPr>
              <a:t>36</a:t>
            </a:r>
            <a:r>
              <a:rPr lang="ja-JP" altLang="en-US" sz="2000" dirty="0">
                <a:solidFill>
                  <a:schemeClr val="tx1"/>
                </a:solidFill>
                <a:latin typeface="ＭＳ Ｐゴシック" panose="020B0600070205080204" pitchFamily="50" charset="-128"/>
                <a:ea typeface="ＭＳ Ｐゴシック" panose="020B0600070205080204" pitchFamily="50" charset="-128"/>
              </a:rPr>
              <a:t>年、評論社）から抜粋しました。</a:t>
            </a:r>
            <a:endParaRPr lang="en-US" altLang="ja-JP" sz="2000" dirty="0">
              <a:latin typeface="ＭＳ Ｐゴシック" panose="020B0600070205080204" pitchFamily="50" charset="-128"/>
              <a:ea typeface="ＭＳ Ｐゴシック" panose="020B0600070205080204" pitchFamily="50" charset="-128"/>
            </a:endParaRPr>
          </a:p>
          <a:p>
            <a:pPr algn="just">
              <a:spcBef>
                <a:spcPts val="0"/>
              </a:spcBef>
              <a:buNone/>
            </a:pPr>
            <a:r>
              <a:rPr lang="ja-JP" altLang="en-US" sz="2000" dirty="0">
                <a:solidFill>
                  <a:schemeClr val="tx1"/>
                </a:solidFill>
                <a:latin typeface="ＭＳ Ｐゴシック" panose="020B0600070205080204" pitchFamily="50" charset="-128"/>
                <a:ea typeface="ＭＳ Ｐゴシック" panose="020B0600070205080204" pitchFamily="50" charset="-128"/>
              </a:rPr>
              <a:t>　戦時下、「労働立法は体をなさず、一片の反故と化した」と記されています。</a:t>
            </a:r>
            <a:endParaRPr lang="en-US" altLang="ja-JP" sz="2000" dirty="0">
              <a:latin typeface="ＭＳ Ｐゴシック" panose="020B0600070205080204" pitchFamily="50" charset="-128"/>
              <a:ea typeface="ＭＳ Ｐゴシック" panose="020B0600070205080204" pitchFamily="50" charset="-128"/>
            </a:endParaRPr>
          </a:p>
        </p:txBody>
      </p:sp>
      <p:sp>
        <p:nvSpPr>
          <p:cNvPr id="13" name="正方形/長方形 12"/>
          <p:cNvSpPr/>
          <p:nvPr/>
        </p:nvSpPr>
        <p:spPr>
          <a:xfrm>
            <a:off x="1" y="8212974"/>
            <a:ext cx="3724102" cy="7813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2000" dirty="0">
              <a:solidFill>
                <a:schemeClr val="tx1"/>
              </a:solidFill>
              <a:latin typeface="ＭＳ Ｐゴシック" panose="020B0600070205080204" pitchFamily="50" charset="-128"/>
              <a:ea typeface="ＭＳ Ｐゴシック" panose="020B0600070205080204" pitchFamily="50" charset="-128"/>
            </a:endParaRPr>
          </a:p>
        </p:txBody>
      </p:sp>
      <p:sp>
        <p:nvSpPr>
          <p:cNvPr id="2" name="正方形/長方形 1"/>
          <p:cNvSpPr/>
          <p:nvPr/>
        </p:nvSpPr>
        <p:spPr>
          <a:xfrm>
            <a:off x="2237874" y="553453"/>
            <a:ext cx="1371600" cy="4108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latin typeface="ＭＳ Ｐゴシック" panose="020B0600070205080204" pitchFamily="50" charset="-128"/>
                <a:ea typeface="ＭＳ Ｐゴシック" panose="020B0600070205080204" pitchFamily="50" charset="-128"/>
              </a:rPr>
              <a:t>寄り道</a:t>
            </a:r>
          </a:p>
        </p:txBody>
      </p:sp>
      <p:pic>
        <p:nvPicPr>
          <p:cNvPr id="5" name="図 4"/>
          <p:cNvPicPr>
            <a:picLocks noChangeAspect="1"/>
          </p:cNvPicPr>
          <p:nvPr/>
        </p:nvPicPr>
        <p:blipFill>
          <a:blip r:embed="rId2"/>
          <a:stretch>
            <a:fillRect/>
          </a:stretch>
        </p:blipFill>
        <p:spPr>
          <a:xfrm>
            <a:off x="182880" y="4262962"/>
            <a:ext cx="3275215" cy="2497898"/>
          </a:xfrm>
          <a:prstGeom prst="rect">
            <a:avLst/>
          </a:prstGeom>
        </p:spPr>
      </p:pic>
      <p:sp>
        <p:nvSpPr>
          <p:cNvPr id="6" name="正方形/長方形 5"/>
          <p:cNvSpPr/>
          <p:nvPr/>
        </p:nvSpPr>
        <p:spPr>
          <a:xfrm>
            <a:off x="182880" y="6966284"/>
            <a:ext cx="3275215" cy="974558"/>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kumimoji="1" lang="ja-JP" altLang="en-US" sz="2000" dirty="0">
                <a:solidFill>
                  <a:sysClr val="windowText" lastClr="000000"/>
                </a:solidFill>
                <a:latin typeface="ＭＳ Ｐゴシック" panose="020B0600070205080204" pitchFamily="50" charset="-128"/>
                <a:ea typeface="ＭＳ Ｐゴシック" panose="020B0600070205080204" pitchFamily="50" charset="-128"/>
              </a:rPr>
              <a:t>官営富岡製糸工場は</a:t>
            </a:r>
            <a:r>
              <a:rPr kumimoji="1" lang="en-US" altLang="ja-JP" sz="2000" dirty="0">
                <a:solidFill>
                  <a:sysClr val="windowText" lastClr="000000"/>
                </a:solidFill>
                <a:latin typeface="ＭＳ Ｐゴシック" panose="020B0600070205080204" pitchFamily="50" charset="-128"/>
                <a:ea typeface="ＭＳ Ｐゴシック" panose="020B0600070205080204" pitchFamily="50" charset="-128"/>
              </a:rPr>
              <a:t>1993</a:t>
            </a:r>
            <a:r>
              <a:rPr kumimoji="1" lang="ja-JP" altLang="en-US" sz="2000" dirty="0">
                <a:solidFill>
                  <a:sysClr val="windowText" lastClr="000000"/>
                </a:solidFill>
                <a:latin typeface="ＭＳ Ｐゴシック" panose="020B0600070205080204" pitchFamily="50" charset="-128"/>
                <a:ea typeface="ＭＳ Ｐゴシック" panose="020B0600070205080204" pitchFamily="50" charset="-128"/>
              </a:rPr>
              <a:t>年、三井財閥に払い下げられる</a:t>
            </a:r>
            <a:r>
              <a:rPr kumimoji="1" lang="ja-JP" altLang="en-US" dirty="0"/>
              <a:t>。</a:t>
            </a:r>
          </a:p>
        </p:txBody>
      </p:sp>
    </p:spTree>
    <p:extLst>
      <p:ext uri="{BB962C8B-B14F-4D97-AF65-F5344CB8AC3E}">
        <p14:creationId xmlns:p14="http://schemas.microsoft.com/office/powerpoint/2010/main" val="3503603637"/>
      </p:ext>
    </p:extLst>
  </p:cSld>
  <p:clrMapOvr>
    <a:masterClrMapping/>
  </p:clrMapOvr>
</p:sld>
</file>

<file path=ppt/theme/theme1.xml><?xml version="1.0" encoding="utf-8"?>
<a:theme xmlns:a="http://schemas.openxmlformats.org/drawingml/2006/main" name="フレーム">
  <a:themeElements>
    <a:clrScheme name="フレーム">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フレーム">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フレーム">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TM03457475[[fn=フレーム]]</Template>
  <TotalTime>538</TotalTime>
  <Words>799</Words>
  <Application>Microsoft Office PowerPoint</Application>
  <PresentationFormat>ユーザー設定</PresentationFormat>
  <Paragraphs>108</Paragraphs>
  <Slides>5</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HGP創英角ｺﾞｼｯｸUB</vt:lpstr>
      <vt:lpstr>ＭＳ Ｐゴシック</vt:lpstr>
      <vt:lpstr>ＭＳ ゴシック</vt:lpstr>
      <vt:lpstr>游ゴシック</vt:lpstr>
      <vt:lpstr>Corbel</vt:lpstr>
      <vt:lpstr>Wingdings 2</vt:lpstr>
      <vt:lpstr>フレーム</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佐藤陵一</dc:creator>
  <cp:lastModifiedBy>佐藤陵一</cp:lastModifiedBy>
  <cp:revision>61</cp:revision>
  <cp:lastPrinted>2017-03-10T00:14:32Z</cp:lastPrinted>
  <dcterms:created xsi:type="dcterms:W3CDTF">2017-01-11T10:53:41Z</dcterms:created>
  <dcterms:modified xsi:type="dcterms:W3CDTF">2017-03-13T11:52:35Z</dcterms:modified>
</cp:coreProperties>
</file>