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6"/>
  </p:notesMasterIdLst>
  <p:handoutMasterIdLst>
    <p:handoutMasterId r:id="rId7"/>
  </p:handoutMasterIdLst>
  <p:sldIdLst>
    <p:sldId id="296" r:id="rId2"/>
    <p:sldId id="335" r:id="rId3"/>
    <p:sldId id="338" r:id="rId4"/>
    <p:sldId id="337" r:id="rId5"/>
  </p:sldIdLst>
  <p:sldSz cx="6858000" cy="9144000" type="screen4x3"/>
  <p:notesSz cx="68580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陵一" initials="佐藤陵一" lastIdx="4" clrIdx="0">
    <p:extLst>
      <p:ext uri="{19B8F6BF-5375-455C-9EA6-DF929625EA0E}">
        <p15:presenceInfo xmlns:p15="http://schemas.microsoft.com/office/powerpoint/2012/main" userId="ee93ab37fa13a5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FDA1"/>
    <a:srgbClr val="A1FDC4"/>
    <a:srgbClr val="FDFFDD"/>
    <a:srgbClr val="F7FEA0"/>
    <a:srgbClr val="FF3300"/>
    <a:srgbClr val="F89F1C"/>
    <a:srgbClr val="EFFEE2"/>
    <a:srgbClr val="A1F4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89" autoAdjust="0"/>
    <p:restoredTop sz="93115" autoAdjust="0"/>
  </p:normalViewPr>
  <p:slideViewPr>
    <p:cSldViewPr>
      <p:cViewPr>
        <p:scale>
          <a:sx n="100" d="100"/>
          <a:sy n="100" d="100"/>
        </p:scale>
        <p:origin x="1164" y="-312"/>
      </p:cViewPr>
      <p:guideLst>
        <p:guide orient="horz" pos="2880"/>
        <p:guide pos="2160"/>
      </p:guideLst>
    </p:cSldViewPr>
  </p:slideViewPr>
  <p:notesTextViewPr>
    <p:cViewPr>
      <p:scale>
        <a:sx n="100" d="100"/>
        <a:sy n="100" d="100"/>
      </p:scale>
      <p:origin x="0" y="0"/>
    </p:cViewPr>
  </p:notesTextViewPr>
  <p:notesViewPr>
    <p:cSldViewPr>
      <p:cViewPr>
        <p:scale>
          <a:sx n="100" d="100"/>
          <a:sy n="100" d="100"/>
        </p:scale>
        <p:origin x="-780" y="-72"/>
      </p:cViewPr>
      <p:guideLst>
        <p:guide orient="horz" pos="31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130051"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130052" name="Rectangle 4"/>
          <p:cNvSpPr>
            <a:spLocks noGrp="1" noChangeArrowheads="1"/>
          </p:cNvSpPr>
          <p:nvPr>
            <p:ph type="ftr" sz="quarter" idx="2"/>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130053" name="Rectangle 5"/>
          <p:cNvSpPr>
            <a:spLocks noGrp="1" noChangeArrowheads="1"/>
          </p:cNvSpPr>
          <p:nvPr>
            <p:ph type="sldNum" sz="quarter" idx="3"/>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59F9BB-0CBA-4299-868A-CE308BBA5787}"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23555"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23556" name="Rectangle 4"/>
          <p:cNvSpPr>
            <a:spLocks noGrp="1" noRot="1" noChangeAspect="1" noChangeArrowheads="1" noTextEdit="1"/>
          </p:cNvSpPr>
          <p:nvPr>
            <p:ph type="sldImg" idx="2"/>
          </p:nvPr>
        </p:nvSpPr>
        <p:spPr bwMode="auto">
          <a:xfrm>
            <a:off x="2030413" y="746125"/>
            <a:ext cx="2797175" cy="3729038"/>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558"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23559"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C23EC9-7B2C-4702-8EAB-CFBF04D73A5D}"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2B2C7D-5C62-481B-823D-F4C9BEA7A4AA}" type="slidenum">
              <a:rPr lang="en-US" altLang="ja-JP"/>
              <a:pPr/>
              <a:t>1</a:t>
            </a:fld>
            <a:endParaRPr lang="en-US" altLang="ja-JP"/>
          </a:p>
        </p:txBody>
      </p:sp>
      <p:sp>
        <p:nvSpPr>
          <p:cNvPr id="201730" name="Rectangle 2"/>
          <p:cNvSpPr>
            <a:spLocks noGrp="1" noRot="1" noChangeAspect="1" noChangeArrowheads="1" noTextEdit="1"/>
          </p:cNvSpPr>
          <p:nvPr>
            <p:ph type="sldImg"/>
          </p:nvPr>
        </p:nvSpPr>
        <p:spPr>
          <a:xfrm>
            <a:off x="2030413" y="746125"/>
            <a:ext cx="2797175" cy="3729038"/>
          </a:xfrm>
          <a:ln/>
        </p:spPr>
      </p:sp>
      <p:sp>
        <p:nvSpPr>
          <p:cNvPr id="201731" name="Rectangle 3"/>
          <p:cNvSpPr>
            <a:spLocks noGrp="1" noChangeArrowheads="1"/>
          </p:cNvSpPr>
          <p:nvPr>
            <p:ph type="body" idx="1"/>
          </p:nvPr>
        </p:nvSpPr>
        <p:spPr/>
        <p:txBody>
          <a:bodyPr/>
          <a:lstStyle/>
          <a:p>
            <a:r>
              <a:rPr lang="ja-JP" altLang="en-US"/>
              <a:t>　 建交労委員長の佐藤です。北海道出身です。建設労働者の冬期間の雇用・失業対策と公共事業の民主化についてとりくんできました。１０年間の平均で見ると旭川の積雪は</a:t>
            </a:r>
            <a:r>
              <a:rPr lang="en-US" altLang="ja-JP"/>
              <a:t>6.7㍍</a:t>
            </a:r>
            <a:r>
              <a:rPr lang="ja-JP" altLang="en-US"/>
              <a:t>、２月の平均気温はマイナス</a:t>
            </a:r>
            <a:r>
              <a:rPr lang="en-US" altLang="ja-JP"/>
              <a:t>8</a:t>
            </a:r>
            <a:r>
              <a:rPr lang="ja-JP" altLang="en-US"/>
              <a:t>度、最低気温はマイナス</a:t>
            </a:r>
            <a:r>
              <a:rPr lang="en-US" altLang="ja-JP"/>
              <a:t>22.9</a:t>
            </a:r>
            <a:r>
              <a:rPr lang="ja-JP" altLang="en-US"/>
              <a:t>度です。東京の降雪は８㎝、最低気温はマイナス</a:t>
            </a:r>
            <a:r>
              <a:rPr lang="en-US" altLang="ja-JP"/>
              <a:t>1.1</a:t>
            </a:r>
            <a:r>
              <a:rPr lang="ja-JP" altLang="en-US"/>
              <a:t>度だそうです。</a:t>
            </a:r>
          </a:p>
          <a:p>
            <a:r>
              <a:rPr lang="ja-JP" altLang="en-US"/>
              <a:t>　 北海道は建設工事量が６対４と公共事業に依存する建設業のもとで「公共事業が変われば賃金、労働条件は変えられる」「税金が使われる公（おおやけ）に値する賃金・労働条件を」と公共事業ではたらく仲間たちの積算といちじるしく乖離する現場賃金、慢性的な残業、雇入通知書、有給休暇、建退共問題等をとりあげてきました。</a:t>
            </a:r>
          </a:p>
          <a:p>
            <a:r>
              <a:rPr lang="ja-JP" altLang="en-US"/>
              <a:t>また、春闘は「あまり・せめての春闘」と銘打ってきました。「あまり」はあまりにもひどすぎる、「せめて」は「せめてこれだけは」の意味です。</a:t>
            </a:r>
          </a:p>
          <a:p>
            <a:r>
              <a:rPr lang="ja-JP" altLang="en-US"/>
              <a:t> 　今日は「現場は変えられる」「職長会の意義」とのテーマをいただが、きましたが、建交労のこの間のとりくみと議論を紹介しながらみなさんに対する期待を述べさせていただきたいと思います。</a:t>
            </a:r>
          </a:p>
          <a:p>
            <a:r>
              <a:rPr lang="ja-JP" altLang="en-US"/>
              <a:t>　時間が限られていますので、パワーポイントでスライドの説明を中心とします。</a:t>
            </a:r>
          </a:p>
          <a:p>
            <a:r>
              <a:rPr lang="ja-JP" altLang="en-US"/>
              <a:t>　テーマは大きく、建設業の激変は建設労働組合にどのような課題や自己改革を要求しているのか。建設労働者、とりわけ職長のみなさんにとって技術・技能の持つ意味、結成される「職長会」がどのような位置にあるのか、考えてみたい。最後は、建交労のゼネコン交渉の実際とそこから見えてきたことがらです。</a:t>
            </a:r>
          </a:p>
          <a:p>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10594" name="Group 2"/>
          <p:cNvGrpSpPr>
            <a:grpSpLocks/>
          </p:cNvGrpSpPr>
          <p:nvPr/>
        </p:nvGrpSpPr>
        <p:grpSpPr bwMode="auto">
          <a:xfrm>
            <a:off x="0" y="0"/>
            <a:ext cx="6858000" cy="9144000"/>
            <a:chOff x="0" y="0"/>
            <a:chExt cx="5760" cy="4320"/>
          </a:xfrm>
        </p:grpSpPr>
        <p:sp>
          <p:nvSpPr>
            <p:cNvPr id="11059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0" lang="ja-JP" altLang="ja-JP" sz="2400">
                <a:latin typeface="Times New Roman" pitchFamily="18" charset="0"/>
              </a:endParaRPr>
            </a:p>
          </p:txBody>
        </p:sp>
        <p:sp>
          <p:nvSpPr>
            <p:cNvPr id="11059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kumimoji="0" lang="ja-JP" altLang="ja-JP" sz="2400">
                <a:latin typeface="Times New Roman" pitchFamily="18" charset="0"/>
              </a:endParaRPr>
            </a:p>
          </p:txBody>
        </p:sp>
        <p:grpSp>
          <p:nvGrpSpPr>
            <p:cNvPr id="110597" name="Group 5"/>
            <p:cNvGrpSpPr>
              <a:grpSpLocks/>
            </p:cNvGrpSpPr>
            <p:nvPr/>
          </p:nvGrpSpPr>
          <p:grpSpPr bwMode="auto">
            <a:xfrm>
              <a:off x="0" y="672"/>
              <a:ext cx="1806" cy="1989"/>
              <a:chOff x="0" y="672"/>
              <a:chExt cx="1806" cy="1989"/>
            </a:xfrm>
          </p:grpSpPr>
          <p:sp>
            <p:nvSpPr>
              <p:cNvPr id="11059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kumimoji="0" lang="ja-JP" altLang="ja-JP" sz="2400">
                  <a:latin typeface="Times New Roman" pitchFamily="18" charset="0"/>
                </a:endParaRPr>
              </a:p>
            </p:txBody>
          </p:sp>
          <p:sp>
            <p:nvSpPr>
              <p:cNvPr id="11059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1060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1060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kumimoji="0" lang="ja-JP" altLang="ja-JP" sz="2400">
                  <a:latin typeface="Times New Roman" pitchFamily="18" charset="0"/>
                </a:endParaRPr>
              </a:p>
            </p:txBody>
          </p:sp>
          <p:sp>
            <p:nvSpPr>
              <p:cNvPr id="11060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kumimoji="0" lang="ja-JP" altLang="ja-JP" sz="2400">
                  <a:latin typeface="Times New Roman" pitchFamily="18" charset="0"/>
                </a:endParaRPr>
              </a:p>
            </p:txBody>
          </p:sp>
          <p:sp>
            <p:nvSpPr>
              <p:cNvPr id="11060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1060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kumimoji="0" lang="ja-JP" altLang="ja-JP" sz="2400">
                  <a:latin typeface="Times New Roman" pitchFamily="18" charset="0"/>
                </a:endParaRPr>
              </a:p>
            </p:txBody>
          </p:sp>
          <p:sp>
            <p:nvSpPr>
              <p:cNvPr id="11060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kumimoji="0" lang="ja-JP" altLang="ja-JP" sz="2400">
                  <a:latin typeface="Times New Roman" pitchFamily="18" charset="0"/>
                </a:endParaRPr>
              </a:p>
            </p:txBody>
          </p:sp>
          <p:sp>
            <p:nvSpPr>
              <p:cNvPr id="11060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1060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kumimoji="0" lang="ja-JP" altLang="ja-JP" sz="2400">
                  <a:latin typeface="Times New Roman" pitchFamily="18" charset="0"/>
                </a:endParaRPr>
              </a:p>
            </p:txBody>
          </p:sp>
        </p:grpSp>
      </p:grpSp>
      <p:sp>
        <p:nvSpPr>
          <p:cNvPr id="110608" name="Rectangle 16"/>
          <p:cNvSpPr>
            <a:spLocks noGrp="1" noChangeArrowheads="1"/>
          </p:cNvSpPr>
          <p:nvPr>
            <p:ph type="dt" sz="half" idx="2"/>
          </p:nvPr>
        </p:nvSpPr>
        <p:spPr>
          <a:xfrm>
            <a:off x="342900" y="8331200"/>
            <a:ext cx="1600200" cy="609600"/>
          </a:xfrm>
        </p:spPr>
        <p:txBody>
          <a:bodyPr/>
          <a:lstStyle>
            <a:lvl1pPr>
              <a:defRPr/>
            </a:lvl1pPr>
          </a:lstStyle>
          <a:p>
            <a:endParaRPr lang="en-US" altLang="ja-JP"/>
          </a:p>
        </p:txBody>
      </p:sp>
      <p:sp>
        <p:nvSpPr>
          <p:cNvPr id="110609" name="Rectangle 17"/>
          <p:cNvSpPr>
            <a:spLocks noGrp="1" noChangeArrowheads="1"/>
          </p:cNvSpPr>
          <p:nvPr>
            <p:ph type="ftr" sz="quarter" idx="3"/>
          </p:nvPr>
        </p:nvSpPr>
        <p:spPr/>
        <p:txBody>
          <a:bodyPr/>
          <a:lstStyle>
            <a:lvl1pPr>
              <a:defRPr/>
            </a:lvl1pPr>
          </a:lstStyle>
          <a:p>
            <a:endParaRPr lang="en-US" altLang="ja-JP"/>
          </a:p>
        </p:txBody>
      </p:sp>
      <p:sp>
        <p:nvSpPr>
          <p:cNvPr id="110610" name="Rectangle 18"/>
          <p:cNvSpPr>
            <a:spLocks noGrp="1" noChangeArrowheads="1"/>
          </p:cNvSpPr>
          <p:nvPr>
            <p:ph type="sldNum" sz="quarter" idx="4"/>
          </p:nvPr>
        </p:nvSpPr>
        <p:spPr/>
        <p:txBody>
          <a:bodyPr/>
          <a:lstStyle>
            <a:lvl1pPr>
              <a:defRPr/>
            </a:lvl1pPr>
          </a:lstStyle>
          <a:p>
            <a:fld id="{100C997B-B1AC-4D74-9BB6-EF605CA1CF19}" type="slidenum">
              <a:rPr lang="en-US" altLang="ja-JP"/>
              <a:pPr/>
              <a:t>‹#›</a:t>
            </a:fld>
            <a:endParaRPr lang="en-US" altLang="ja-JP"/>
          </a:p>
        </p:txBody>
      </p:sp>
      <p:sp>
        <p:nvSpPr>
          <p:cNvPr id="110611" name="Rectangle 19"/>
          <p:cNvSpPr>
            <a:spLocks noGrp="1" noChangeArrowheads="1"/>
          </p:cNvSpPr>
          <p:nvPr>
            <p:ph type="ctrTitle"/>
          </p:nvPr>
        </p:nvSpPr>
        <p:spPr>
          <a:xfrm>
            <a:off x="2228850" y="2438400"/>
            <a:ext cx="4514850" cy="2946400"/>
          </a:xfrm>
        </p:spPr>
        <p:txBody>
          <a:bodyPr/>
          <a:lstStyle>
            <a:lvl1pPr>
              <a:defRPr sz="5000">
                <a:solidFill>
                  <a:srgbClr val="FFFFFF"/>
                </a:solidFill>
              </a:defRPr>
            </a:lvl1pPr>
          </a:lstStyle>
          <a:p>
            <a:r>
              <a:rPr lang="ja-JP" altLang="en-US"/>
              <a:t>マスタ タイトルの書式設定</a:t>
            </a:r>
          </a:p>
        </p:txBody>
      </p:sp>
      <p:sp>
        <p:nvSpPr>
          <p:cNvPr id="110612" name="Rectangle 20"/>
          <p:cNvSpPr>
            <a:spLocks noGrp="1" noChangeArrowheads="1"/>
          </p:cNvSpPr>
          <p:nvPr>
            <p:ph type="subTitle" idx="1"/>
          </p:nvPr>
        </p:nvSpPr>
        <p:spPr>
          <a:xfrm>
            <a:off x="2228850" y="5689600"/>
            <a:ext cx="4514850" cy="2336800"/>
          </a:xfrm>
        </p:spPr>
        <p:txBody>
          <a:bodyPr/>
          <a:lstStyle>
            <a:lvl1pPr marL="0" indent="0">
              <a:buFont typeface="Wingdings" pitchFamily="2" charset="2"/>
              <a:buNone/>
              <a:defRPr sz="3400"/>
            </a:lvl1pPr>
          </a:lstStyle>
          <a:p>
            <a:r>
              <a:rPr lang="ja-JP" altLang="en-US"/>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49784E0D-D24F-455E-93B0-E7C8601E4D18}" type="slidenum">
              <a:rPr lang="en-US" altLang="ja-JP"/>
              <a:pPr/>
              <a:t>‹#›</a:t>
            </a:fld>
            <a:endParaRPr lang="en-US" altLang="ja-JP"/>
          </a:p>
        </p:txBody>
      </p:sp>
      <p:sp>
        <p:nvSpPr>
          <p:cNvPr id="6" name="日付プレースホルダ 5"/>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609600"/>
            <a:ext cx="1543050" cy="72136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609600"/>
            <a:ext cx="4514850" cy="72136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23D5D6B9-63EA-42EF-80D6-2054C16D702A}" type="slidenum">
              <a:rPr lang="en-US" altLang="ja-JP"/>
              <a:pPr/>
              <a:t>‹#›</a:t>
            </a:fld>
            <a:endParaRPr lang="en-US" altLang="ja-JP"/>
          </a:p>
        </p:txBody>
      </p:sp>
      <p:sp>
        <p:nvSpPr>
          <p:cNvPr id="6" name="日付プレースホルダ 5"/>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609600"/>
            <a:ext cx="6172200" cy="1828800"/>
          </a:xfrm>
        </p:spPr>
        <p:txBody>
          <a:bodyPr/>
          <a:lstStyle/>
          <a:p>
            <a:r>
              <a:rPr lang="ja-JP" altLang="en-US"/>
              <a:t>マスタ タイトルの書式設定</a:t>
            </a:r>
          </a:p>
        </p:txBody>
      </p:sp>
      <p:sp>
        <p:nvSpPr>
          <p:cNvPr id="3" name="表プレースホルダ 2"/>
          <p:cNvSpPr>
            <a:spLocks noGrp="1"/>
          </p:cNvSpPr>
          <p:nvPr>
            <p:ph type="tbl" idx="1"/>
          </p:nvPr>
        </p:nvSpPr>
        <p:spPr>
          <a:xfrm>
            <a:off x="342900" y="2641600"/>
            <a:ext cx="6172200" cy="5181600"/>
          </a:xfrm>
        </p:spPr>
        <p:txBody>
          <a:bodyPr/>
          <a:lstStyle/>
          <a:p>
            <a:endParaRPr lang="ja-JP" altLang="en-US"/>
          </a:p>
        </p:txBody>
      </p:sp>
      <p:sp>
        <p:nvSpPr>
          <p:cNvPr id="4" name="フッター プレースホルダ 3"/>
          <p:cNvSpPr>
            <a:spLocks noGrp="1"/>
          </p:cNvSpPr>
          <p:nvPr>
            <p:ph type="ftr" sz="quarter" idx="10"/>
          </p:nvPr>
        </p:nvSpPr>
        <p:spPr>
          <a:xfrm>
            <a:off x="2343150" y="8331200"/>
            <a:ext cx="2171700" cy="609600"/>
          </a:xfrm>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a:xfrm>
            <a:off x="4914900" y="8331200"/>
            <a:ext cx="1600200" cy="609600"/>
          </a:xfrm>
        </p:spPr>
        <p:txBody>
          <a:bodyPr/>
          <a:lstStyle>
            <a:lvl1pPr>
              <a:defRPr/>
            </a:lvl1pPr>
          </a:lstStyle>
          <a:p>
            <a:fld id="{D5C6F299-0F5B-41A9-BCEA-885A280E4119}" type="slidenum">
              <a:rPr lang="en-US" altLang="ja-JP"/>
              <a:pPr/>
              <a:t>‹#›</a:t>
            </a:fld>
            <a:endParaRPr lang="en-US" altLang="ja-JP"/>
          </a:p>
        </p:txBody>
      </p:sp>
      <p:sp>
        <p:nvSpPr>
          <p:cNvPr id="6" name="日付プレースホルダ 5"/>
          <p:cNvSpPr>
            <a:spLocks noGrp="1"/>
          </p:cNvSpPr>
          <p:nvPr>
            <p:ph type="dt" sz="half" idx="12"/>
          </p:nvPr>
        </p:nvSpPr>
        <p:spPr>
          <a:xfrm>
            <a:off x="342900" y="8326967"/>
            <a:ext cx="1600200" cy="635000"/>
          </a:xfrm>
        </p:spPr>
        <p:txBody>
          <a:bodyPr/>
          <a:lstStyle>
            <a:lvl1pPr>
              <a:defRPr/>
            </a:lvl1pPr>
          </a:lstStyle>
          <a:p>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609600"/>
            <a:ext cx="6172200" cy="18288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342900" y="2641600"/>
            <a:ext cx="6172200" cy="5181600"/>
          </a:xfrm>
        </p:spPr>
        <p:txBody>
          <a:bodyPr/>
          <a:lstStyle/>
          <a:p>
            <a:endParaRPr lang="ja-JP" altLang="en-US"/>
          </a:p>
        </p:txBody>
      </p:sp>
      <p:sp>
        <p:nvSpPr>
          <p:cNvPr id="4" name="フッター プレースホルダ 3"/>
          <p:cNvSpPr>
            <a:spLocks noGrp="1"/>
          </p:cNvSpPr>
          <p:nvPr>
            <p:ph type="ftr" sz="quarter" idx="10"/>
          </p:nvPr>
        </p:nvSpPr>
        <p:spPr>
          <a:xfrm>
            <a:off x="2343150" y="8331200"/>
            <a:ext cx="2171700" cy="609600"/>
          </a:xfrm>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a:xfrm>
            <a:off x="4914900" y="8331200"/>
            <a:ext cx="1600200" cy="609600"/>
          </a:xfrm>
        </p:spPr>
        <p:txBody>
          <a:bodyPr/>
          <a:lstStyle>
            <a:lvl1pPr>
              <a:defRPr/>
            </a:lvl1pPr>
          </a:lstStyle>
          <a:p>
            <a:fld id="{E6DA36C7-79AB-4CA1-917E-4EAAD0F23042}" type="slidenum">
              <a:rPr lang="en-US" altLang="ja-JP"/>
              <a:pPr/>
              <a:t>‹#›</a:t>
            </a:fld>
            <a:endParaRPr lang="en-US" altLang="ja-JP"/>
          </a:p>
        </p:txBody>
      </p:sp>
      <p:sp>
        <p:nvSpPr>
          <p:cNvPr id="6" name="日付プレースホルダ 5"/>
          <p:cNvSpPr>
            <a:spLocks noGrp="1"/>
          </p:cNvSpPr>
          <p:nvPr>
            <p:ph type="dt" sz="half" idx="12"/>
          </p:nvPr>
        </p:nvSpPr>
        <p:spPr>
          <a:xfrm>
            <a:off x="342900" y="8326967"/>
            <a:ext cx="1600200" cy="635000"/>
          </a:xfrm>
        </p:spPr>
        <p:txBody>
          <a:bodyPr/>
          <a:lstStyle>
            <a:lvl1pPr>
              <a:defRPr/>
            </a:lvl1pPr>
          </a:lstStyle>
          <a:p>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8F4033F1-6104-41A6-8ED4-EF2E32514658}" type="slidenum">
              <a:rPr lang="en-US" altLang="ja-JP"/>
              <a:pPr/>
              <a:t>‹#›</a:t>
            </a:fld>
            <a:endParaRPr lang="en-US" altLang="ja-JP"/>
          </a:p>
        </p:txBody>
      </p:sp>
      <p:sp>
        <p:nvSpPr>
          <p:cNvPr id="6" name="日付プレースホルダ 5"/>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22ADC907-8450-4A4C-B46E-81A230CCD078}" type="slidenum">
              <a:rPr lang="en-US" altLang="ja-JP"/>
              <a:pPr/>
              <a:t>‹#›</a:t>
            </a:fld>
            <a:endParaRPr lang="en-US" altLang="ja-JP"/>
          </a:p>
        </p:txBody>
      </p:sp>
      <p:sp>
        <p:nvSpPr>
          <p:cNvPr id="6" name="日付プレースホルダ 5"/>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641600"/>
            <a:ext cx="30289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6150" y="2641600"/>
            <a:ext cx="30289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565ABDAC-4571-4876-87DA-33A105450DC0}" type="slidenum">
              <a:rPr lang="en-US" altLang="ja-JP"/>
              <a:pPr/>
              <a:t>‹#›</a:t>
            </a:fld>
            <a:endParaRPr lang="en-US" altLang="ja-JP"/>
          </a:p>
        </p:txBody>
      </p:sp>
      <p:sp>
        <p:nvSpPr>
          <p:cNvPr id="7" name="日付プレースホルダ 6"/>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フッター プレースホルダ 6"/>
          <p:cNvSpPr>
            <a:spLocks noGrp="1"/>
          </p:cNvSpPr>
          <p:nvPr>
            <p:ph type="ftr" sz="quarter" idx="10"/>
          </p:nvPr>
        </p:nvSpPr>
        <p:spPr/>
        <p:txBody>
          <a:bodyPr/>
          <a:lstStyle>
            <a:lvl1pPr>
              <a:defRPr/>
            </a:lvl1pPr>
          </a:lstStyle>
          <a:p>
            <a:endParaRPr lang="en-US" altLang="ja-JP"/>
          </a:p>
        </p:txBody>
      </p:sp>
      <p:sp>
        <p:nvSpPr>
          <p:cNvPr id="8" name="スライド番号プレースホルダ 7"/>
          <p:cNvSpPr>
            <a:spLocks noGrp="1"/>
          </p:cNvSpPr>
          <p:nvPr>
            <p:ph type="sldNum" sz="quarter" idx="11"/>
          </p:nvPr>
        </p:nvSpPr>
        <p:spPr/>
        <p:txBody>
          <a:bodyPr/>
          <a:lstStyle>
            <a:lvl1pPr>
              <a:defRPr/>
            </a:lvl1pPr>
          </a:lstStyle>
          <a:p>
            <a:fld id="{93902821-C697-43A9-A80D-932AD883E0B1}" type="slidenum">
              <a:rPr lang="en-US" altLang="ja-JP"/>
              <a:pPr/>
              <a:t>‹#›</a:t>
            </a:fld>
            <a:endParaRPr lang="en-US" altLang="ja-JP"/>
          </a:p>
        </p:txBody>
      </p:sp>
      <p:sp>
        <p:nvSpPr>
          <p:cNvPr id="9" name="日付プレースホルダ 8"/>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フッター プレースホルダ 2"/>
          <p:cNvSpPr>
            <a:spLocks noGrp="1"/>
          </p:cNvSpPr>
          <p:nvPr>
            <p:ph type="ftr" sz="quarter" idx="10"/>
          </p:nvPr>
        </p:nvSpPr>
        <p:spPr/>
        <p:txBody>
          <a:bodyPr/>
          <a:lstStyle>
            <a:lvl1pPr>
              <a:defRPr/>
            </a:lvl1pPr>
          </a:lstStyle>
          <a:p>
            <a:endParaRPr lang="en-US" altLang="ja-JP"/>
          </a:p>
        </p:txBody>
      </p:sp>
      <p:sp>
        <p:nvSpPr>
          <p:cNvPr id="4" name="スライド番号プレースホルダ 3"/>
          <p:cNvSpPr>
            <a:spLocks noGrp="1"/>
          </p:cNvSpPr>
          <p:nvPr>
            <p:ph type="sldNum" sz="quarter" idx="11"/>
          </p:nvPr>
        </p:nvSpPr>
        <p:spPr/>
        <p:txBody>
          <a:bodyPr/>
          <a:lstStyle>
            <a:lvl1pPr>
              <a:defRPr/>
            </a:lvl1pPr>
          </a:lstStyle>
          <a:p>
            <a:fld id="{7BFA9229-1412-41EC-9AE5-51CB840CFE62}" type="slidenum">
              <a:rPr lang="en-US" altLang="ja-JP"/>
              <a:pPr/>
              <a:t>‹#›</a:t>
            </a:fld>
            <a:endParaRPr lang="en-US" altLang="ja-JP"/>
          </a:p>
        </p:txBody>
      </p:sp>
      <p:sp>
        <p:nvSpPr>
          <p:cNvPr id="5" name="日付プレースホルダ 4"/>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endParaRPr lang="en-US" altLang="ja-JP"/>
          </a:p>
        </p:txBody>
      </p:sp>
      <p:sp>
        <p:nvSpPr>
          <p:cNvPr id="3" name="スライド番号プレースホルダ 2"/>
          <p:cNvSpPr>
            <a:spLocks noGrp="1"/>
          </p:cNvSpPr>
          <p:nvPr>
            <p:ph type="sldNum" sz="quarter" idx="11"/>
          </p:nvPr>
        </p:nvSpPr>
        <p:spPr/>
        <p:txBody>
          <a:bodyPr/>
          <a:lstStyle>
            <a:lvl1pPr>
              <a:defRPr/>
            </a:lvl1pPr>
          </a:lstStyle>
          <a:p>
            <a:fld id="{A337FCE1-CED0-4A40-8B3D-11290355BEF2}" type="slidenum">
              <a:rPr lang="en-US" altLang="ja-JP"/>
              <a:pPr/>
              <a:t>‹#›</a:t>
            </a:fld>
            <a:endParaRPr lang="en-US" altLang="ja-JP"/>
          </a:p>
        </p:txBody>
      </p:sp>
      <p:sp>
        <p:nvSpPr>
          <p:cNvPr id="4" name="日付プレースホルダ 3"/>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529EA7FA-5A01-4B11-8F3D-CB0551F91AB8}" type="slidenum">
              <a:rPr lang="en-US" altLang="ja-JP"/>
              <a:pPr/>
              <a:t>‹#›</a:t>
            </a:fld>
            <a:endParaRPr lang="en-US" altLang="ja-JP"/>
          </a:p>
        </p:txBody>
      </p:sp>
      <p:sp>
        <p:nvSpPr>
          <p:cNvPr id="7" name="日付プレースホルダ 6"/>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61B2043F-D2F2-4973-84C3-234E90844AA4}" type="slidenum">
              <a:rPr lang="en-US" altLang="ja-JP"/>
              <a:pPr/>
              <a:t>‹#›</a:t>
            </a:fld>
            <a:endParaRPr lang="en-US" altLang="ja-JP"/>
          </a:p>
        </p:txBody>
      </p:sp>
      <p:sp>
        <p:nvSpPr>
          <p:cNvPr id="7" name="日付プレースホルダ 6"/>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vl1pPr>
          </a:lstStyle>
          <a:p>
            <a:endParaRPr lang="en-US" altLang="ja-JP"/>
          </a:p>
        </p:txBody>
      </p:sp>
      <p:sp>
        <p:nvSpPr>
          <p:cNvPr id="109571" name="Rectangle 3"/>
          <p:cNvSpPr>
            <a:spLocks noGrp="1" noChangeArrowheads="1"/>
          </p:cNvSpPr>
          <p:nvPr>
            <p:ph type="sldNum" sz="quarter" idx="4"/>
          </p:nvPr>
        </p:nvSpPr>
        <p:spPr bwMode="auto">
          <a:xfrm>
            <a:off x="4914900" y="8331200"/>
            <a:ext cx="16002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defRPr>
            </a:lvl1pPr>
          </a:lstStyle>
          <a:p>
            <a:fld id="{C8A266D5-70B6-4C8C-A1EB-232C93BF3C36}" type="slidenum">
              <a:rPr lang="en-US" altLang="ja-JP"/>
              <a:pPr/>
              <a:t>‹#›</a:t>
            </a:fld>
            <a:endParaRPr lang="en-US" altLang="ja-JP"/>
          </a:p>
        </p:txBody>
      </p:sp>
      <p:grpSp>
        <p:nvGrpSpPr>
          <p:cNvPr id="109572" name="Group 4"/>
          <p:cNvGrpSpPr>
            <a:grpSpLocks/>
          </p:cNvGrpSpPr>
          <p:nvPr/>
        </p:nvGrpSpPr>
        <p:grpSpPr bwMode="auto">
          <a:xfrm>
            <a:off x="0" y="0"/>
            <a:ext cx="6858000" cy="728133"/>
            <a:chOff x="0" y="0"/>
            <a:chExt cx="5760" cy="344"/>
          </a:xfrm>
        </p:grpSpPr>
        <p:sp>
          <p:nvSpPr>
            <p:cNvPr id="1095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0" lang="ja-JP" altLang="ja-JP" sz="2400">
                <a:latin typeface="Times New Roman" pitchFamily="18" charset="0"/>
              </a:endParaRPr>
            </a:p>
          </p:txBody>
        </p:sp>
        <p:sp>
          <p:nvSpPr>
            <p:cNvPr id="1095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kumimoji="0" lang="ja-JP" altLang="ja-JP" sz="2400">
                <a:latin typeface="Times New Roman" pitchFamily="18" charset="0"/>
              </a:endParaRPr>
            </a:p>
          </p:txBody>
        </p:sp>
        <p:sp>
          <p:nvSpPr>
            <p:cNvPr id="10957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kumimoji="0" lang="ja-JP" altLang="ja-JP">
                <a:solidFill>
                  <a:schemeClr val="hlink"/>
                </a:solidFill>
              </a:endParaRPr>
            </a:p>
          </p:txBody>
        </p:sp>
        <p:sp>
          <p:nvSpPr>
            <p:cNvPr id="10957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kumimoji="0" lang="ja-JP" altLang="ja-JP">
                <a:solidFill>
                  <a:schemeClr val="hlink"/>
                </a:solidFill>
              </a:endParaRPr>
            </a:p>
          </p:txBody>
        </p:sp>
        <p:sp>
          <p:nvSpPr>
            <p:cNvPr id="10957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kumimoji="0" lang="ja-JP" altLang="ja-JP">
                <a:solidFill>
                  <a:schemeClr val="accent2"/>
                </a:solidFill>
              </a:endParaRPr>
            </a:p>
          </p:txBody>
        </p:sp>
        <p:sp>
          <p:nvSpPr>
            <p:cNvPr id="10957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kumimoji="0" lang="ja-JP" altLang="ja-JP">
                <a:solidFill>
                  <a:schemeClr val="hlink"/>
                </a:solidFill>
              </a:endParaRPr>
            </a:p>
          </p:txBody>
        </p:sp>
        <p:sp>
          <p:nvSpPr>
            <p:cNvPr id="10957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kumimoji="0" lang="ja-JP" altLang="ja-JP" sz="2400">
                <a:latin typeface="Times New Roman" pitchFamily="18" charset="0"/>
              </a:endParaRPr>
            </a:p>
          </p:txBody>
        </p:sp>
        <p:sp>
          <p:nvSpPr>
            <p:cNvPr id="10958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kumimoji="0" lang="ja-JP" altLang="ja-JP">
                <a:solidFill>
                  <a:schemeClr val="accent2"/>
                </a:solidFill>
              </a:endParaRPr>
            </a:p>
          </p:txBody>
        </p:sp>
        <p:sp>
          <p:nvSpPr>
            <p:cNvPr id="10958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kumimoji="0" lang="ja-JP" altLang="ja-JP">
                <a:solidFill>
                  <a:schemeClr val="accent2"/>
                </a:solidFill>
              </a:endParaRPr>
            </a:p>
          </p:txBody>
        </p:sp>
      </p:grpSp>
      <p:sp>
        <p:nvSpPr>
          <p:cNvPr id="109582" name="Rectangle 14"/>
          <p:cNvSpPr>
            <a:spLocks noGrp="1" noChangeArrowheads="1"/>
          </p:cNvSpPr>
          <p:nvPr>
            <p:ph type="title"/>
          </p:nvPr>
        </p:nvSpPr>
        <p:spPr bwMode="auto">
          <a:xfrm>
            <a:off x="342900" y="609600"/>
            <a:ext cx="6172200" cy="1828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9583" name="Rectangle 15"/>
          <p:cNvSpPr>
            <a:spLocks noGrp="1" noChangeArrowheads="1"/>
          </p:cNvSpPr>
          <p:nvPr>
            <p:ph type="body" idx="1"/>
          </p:nvPr>
        </p:nvSpPr>
        <p:spPr bwMode="auto">
          <a:xfrm>
            <a:off x="342900" y="2641600"/>
            <a:ext cx="61722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584" name="Rectangle 16"/>
          <p:cNvSpPr>
            <a:spLocks noGrp="1" noChangeArrowheads="1"/>
          </p:cNvSpPr>
          <p:nvPr>
            <p:ph type="dt" sz="half" idx="2"/>
          </p:nvPr>
        </p:nvSpPr>
        <p:spPr bwMode="auto">
          <a:xfrm>
            <a:off x="342900" y="8326967"/>
            <a:ext cx="1600200" cy="635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endParaRPr lang="en-US" altLang="ja-JP"/>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hf sldNum="0" hdr="0" ftr="0" dt="0"/>
  <p:txStyles>
    <p:title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fontAlgn="base">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fontAlgn="base">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76400" y="2438400"/>
            <a:ext cx="5181600" cy="646331"/>
          </a:xfrm>
          <a:prstGeom prst="rect">
            <a:avLst/>
          </a:prstGeom>
        </p:spPr>
        <p:txBody>
          <a:bodyPr wrap="square">
            <a:spAutoFit/>
          </a:bodyPr>
          <a:lstStyle/>
          <a:p>
            <a:r>
              <a:rPr lang="en-US" altLang="ja-JP" sz="3600" dirty="0">
                <a:solidFill>
                  <a:srgbClr val="FFFF00"/>
                </a:solidFill>
                <a:latin typeface="HGP創英角ｺﾞｼｯｸUB" panose="020B0900000000000000" pitchFamily="50" charset="-128"/>
                <a:ea typeface="HGP創英角ｺﾞｼｯｸUB" panose="020B0900000000000000" pitchFamily="50" charset="-128"/>
              </a:rPr>
              <a:t>Common</a:t>
            </a:r>
            <a:r>
              <a:rPr lang="ja-JP" altLang="en-US" sz="3600" dirty="0">
                <a:solidFill>
                  <a:srgbClr val="FFFF00"/>
                </a:solidFill>
                <a:latin typeface="HGP創英角ｺﾞｼｯｸUB" panose="020B0900000000000000" pitchFamily="50" charset="-128"/>
                <a:ea typeface="HGP創英角ｺﾞｼｯｸUB" panose="020B0900000000000000" pitchFamily="50" charset="-128"/>
              </a:rPr>
              <a:t> </a:t>
            </a:r>
            <a:r>
              <a:rPr lang="en-US" altLang="ja-JP" sz="3600" dirty="0">
                <a:solidFill>
                  <a:srgbClr val="FFFF00"/>
                </a:solidFill>
                <a:latin typeface="HGP創英角ｺﾞｼｯｸUB" panose="020B0900000000000000" pitchFamily="50" charset="-128"/>
                <a:ea typeface="HGP創英角ｺﾞｼｯｸUB" panose="020B0900000000000000" pitchFamily="50" charset="-128"/>
              </a:rPr>
              <a:t>Sense </a:t>
            </a:r>
            <a:endParaRPr lang="ja-JP" altLang="en-US" sz="3600" dirty="0">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1828800" y="3429000"/>
            <a:ext cx="4191000" cy="160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endParaRPr lang="en-US" altLang="ja-JP" sz="1200" dirty="0">
              <a:solidFill>
                <a:schemeClr val="bg1"/>
              </a:solidFill>
              <a:latin typeface="ＭＳ Ｐ明朝" pitchFamily="18" charset="-128"/>
              <a:ea typeface="ＭＳ Ｐ明朝" pitchFamily="18" charset="-128"/>
            </a:endParaRPr>
          </a:p>
          <a:p>
            <a:pPr algn="ctr">
              <a:lnSpc>
                <a:spcPts val="1800"/>
              </a:lnSpc>
            </a:pPr>
            <a:endParaRPr lang="en-US" altLang="ja-JP" sz="1200" dirty="0">
              <a:solidFill>
                <a:schemeClr val="bg1"/>
              </a:solidFill>
              <a:latin typeface="ＭＳ Ｐ明朝" pitchFamily="18" charset="-128"/>
              <a:ea typeface="ＭＳ Ｐ明朝" pitchFamily="18" charset="-128"/>
            </a:endParaRPr>
          </a:p>
          <a:p>
            <a:pPr algn="ctr">
              <a:lnSpc>
                <a:spcPts val="1800"/>
              </a:lnSpc>
            </a:pPr>
            <a:endParaRPr lang="en-US" altLang="ja-JP" sz="1200" dirty="0">
              <a:solidFill>
                <a:schemeClr val="bg1"/>
              </a:solidFill>
              <a:latin typeface="+mj-ea"/>
              <a:ea typeface="+mj-ea"/>
            </a:endParaRPr>
          </a:p>
          <a:p>
            <a:pPr algn="ctr">
              <a:lnSpc>
                <a:spcPts val="1800"/>
              </a:lnSpc>
            </a:pP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札幌市の公契約条例を考える！</a:t>
            </a:r>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pPr algn="ctr">
              <a:lnSpc>
                <a:spcPts val="1800"/>
              </a:lnSpc>
            </a:pPr>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pPr lvl="0" algn="ctr">
              <a:lnSpc>
                <a:spcPts val="1800"/>
              </a:lnSpc>
            </a:pPr>
            <a:r>
              <a:rPr lang="ja-JP" altLang="en-US" sz="1200" dirty="0">
                <a:solidFill>
                  <a:schemeClr val="tx1"/>
                </a:solidFill>
                <a:latin typeface="+mj-ea"/>
                <a:ea typeface="+mj-ea"/>
              </a:rPr>
              <a:t>「税金で行われる仕事」で貧困をつくらないための条例</a:t>
            </a:r>
            <a:endParaRPr lang="en-US" altLang="ja-JP" sz="1200" dirty="0">
              <a:solidFill>
                <a:schemeClr val="tx1"/>
              </a:solidFill>
              <a:latin typeface="+mj-ea"/>
              <a:ea typeface="+mj-ea"/>
            </a:endParaRPr>
          </a:p>
          <a:p>
            <a:pPr lvl="0" algn="ctr">
              <a:lnSpc>
                <a:spcPts val="1800"/>
              </a:lnSpc>
            </a:pPr>
            <a:r>
              <a:rPr lang="ja-JP" altLang="en-US" sz="1200" dirty="0">
                <a:solidFill>
                  <a:schemeClr val="tx1"/>
                </a:solidFill>
                <a:latin typeface="+mj-ea"/>
                <a:ea typeface="+mj-ea"/>
              </a:rPr>
              <a:t>民間委託の低賃金・不安定雇用に支えられる札幌市の行政</a:t>
            </a:r>
            <a:endParaRPr lang="en-US" altLang="ja-JP" sz="1200" dirty="0">
              <a:solidFill>
                <a:schemeClr val="tx1"/>
              </a:solidFill>
              <a:latin typeface="+mj-ea"/>
              <a:ea typeface="+mj-ea"/>
            </a:endParaRPr>
          </a:p>
          <a:p>
            <a:pPr algn="ctr">
              <a:lnSpc>
                <a:spcPts val="1800"/>
              </a:lnSpc>
            </a:pPr>
            <a:r>
              <a:rPr lang="ja-JP" altLang="en-US" sz="1200" dirty="0">
                <a:solidFill>
                  <a:schemeClr val="tx1"/>
                </a:solidFill>
                <a:latin typeface="+mj-ea"/>
                <a:ea typeface="+mj-ea"/>
              </a:rPr>
              <a:t>「賃金の安さ」で競争力を高める「悪魔のスパイラル」</a:t>
            </a:r>
            <a:endParaRPr lang="en-US" altLang="ja-JP" sz="1200" dirty="0">
              <a:solidFill>
                <a:schemeClr val="tx1"/>
              </a:solidFill>
              <a:latin typeface="+mj-ea"/>
              <a:ea typeface="+mj-ea"/>
            </a:endParaRPr>
          </a:p>
          <a:p>
            <a:pPr lvl="0" algn="ctr">
              <a:lnSpc>
                <a:spcPts val="1800"/>
              </a:lnSpc>
            </a:pPr>
            <a:br>
              <a:rPr lang="en-US" altLang="ja-JP" sz="1200" dirty="0">
                <a:solidFill>
                  <a:schemeClr val="bg1"/>
                </a:solidFill>
                <a:latin typeface="+mj-ea"/>
                <a:ea typeface="+mj-ea"/>
              </a:rPr>
            </a:br>
            <a:endParaRPr lang="en-US" altLang="ja-JP" sz="1200" dirty="0">
              <a:solidFill>
                <a:schemeClr val="bg1"/>
              </a:solidFill>
              <a:latin typeface="+mj-ea"/>
              <a:ea typeface="+mj-ea"/>
            </a:endParaRPr>
          </a:p>
          <a:p>
            <a:pPr algn="ctr">
              <a:lnSpc>
                <a:spcPts val="1500"/>
              </a:lnSpc>
            </a:pPr>
            <a:endParaRPr lang="en-US" altLang="ja-JP" sz="1200" dirty="0">
              <a:solidFill>
                <a:schemeClr val="bg1"/>
              </a:solidFill>
              <a:latin typeface="ＭＳ Ｐ明朝" pitchFamily="18" charset="-128"/>
              <a:ea typeface="ＭＳ Ｐ明朝" pitchFamily="18" charset="-128"/>
            </a:endParaRPr>
          </a:p>
        </p:txBody>
      </p:sp>
      <p:sp>
        <p:nvSpPr>
          <p:cNvPr id="6" name="正方形/長方形 5"/>
          <p:cNvSpPr/>
          <p:nvPr/>
        </p:nvSpPr>
        <p:spPr>
          <a:xfrm>
            <a:off x="3124200" y="7010400"/>
            <a:ext cx="29718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ts val="1500"/>
              </a:lnSpc>
            </a:pPr>
            <a:r>
              <a:rPr lang="ja-JP" altLang="en-US" sz="1400" dirty="0">
                <a:solidFill>
                  <a:schemeClr val="tx1"/>
                </a:solidFill>
                <a:latin typeface="+mj-ea"/>
                <a:ea typeface="+mj-ea"/>
              </a:rPr>
              <a:t>労働運動への発信</a:t>
            </a:r>
            <a:endParaRPr lang="en-US" altLang="ja-JP" sz="1400" dirty="0">
              <a:solidFill>
                <a:schemeClr val="tx1"/>
              </a:solidFill>
              <a:latin typeface="+mj-ea"/>
              <a:ea typeface="+mj-ea"/>
            </a:endParaRPr>
          </a:p>
          <a:p>
            <a:pPr algn="r">
              <a:lnSpc>
                <a:spcPts val="1500"/>
              </a:lnSpc>
            </a:pPr>
            <a:r>
              <a:rPr lang="ja-JP" altLang="en-US" sz="1400" dirty="0">
                <a:solidFill>
                  <a:schemeClr val="tx1"/>
                </a:solidFill>
                <a:latin typeface="+mj-ea"/>
                <a:ea typeface="+mj-ea"/>
              </a:rPr>
              <a:t>№</a:t>
            </a:r>
            <a:r>
              <a:rPr lang="en-US" altLang="ja-JP" sz="1400" dirty="0">
                <a:solidFill>
                  <a:schemeClr val="tx1"/>
                </a:solidFill>
                <a:latin typeface="+mj-ea"/>
                <a:ea typeface="+mj-ea"/>
              </a:rPr>
              <a:t>.36</a:t>
            </a:r>
          </a:p>
          <a:p>
            <a:pPr algn="r">
              <a:lnSpc>
                <a:spcPts val="1500"/>
              </a:lnSpc>
            </a:pPr>
            <a:r>
              <a:rPr lang="en-US" altLang="ja-JP" sz="1400" dirty="0">
                <a:solidFill>
                  <a:schemeClr val="tx1"/>
                </a:solidFill>
                <a:latin typeface="+mj-ea"/>
                <a:ea typeface="+mj-ea"/>
              </a:rPr>
              <a:t>2012. 1.20</a:t>
            </a:r>
          </a:p>
          <a:p>
            <a:pPr algn="r">
              <a:lnSpc>
                <a:spcPts val="1500"/>
              </a:lnSpc>
            </a:pPr>
            <a:r>
              <a:rPr lang="ja-JP" altLang="en-US" sz="1400" dirty="0">
                <a:solidFill>
                  <a:schemeClr val="tx1"/>
                </a:solidFill>
                <a:latin typeface="+mj-ea"/>
                <a:ea typeface="+mj-ea"/>
              </a:rPr>
              <a:t>　</a:t>
            </a:r>
            <a:r>
              <a:rPr lang="en-US" altLang="ja-JP" sz="1400" dirty="0">
                <a:solidFill>
                  <a:schemeClr val="tx1"/>
                </a:solidFill>
                <a:latin typeface="+mj-ea"/>
                <a:ea typeface="+mj-ea"/>
              </a:rPr>
              <a:t>ryo-sato@hyper.ocn.ne.jp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609600"/>
            <a:ext cx="5981700" cy="1066800"/>
          </a:xfrm>
        </p:spPr>
        <p:txBody>
          <a:bodyPr/>
          <a:lstStyle/>
          <a:p>
            <a:br>
              <a:rPr lang="en-US" altLang="ja-JP" sz="1400" dirty="0">
                <a:latin typeface="+mj-ea"/>
              </a:rPr>
            </a:br>
            <a:br>
              <a:rPr kumimoji="1" lang="en-US" altLang="ja-JP" sz="1200" dirty="0">
                <a:latin typeface="ＭＳ Ｐ明朝" pitchFamily="18" charset="-128"/>
                <a:ea typeface="ＭＳ Ｐ明朝" pitchFamily="18" charset="-128"/>
              </a:rPr>
            </a:br>
            <a:endParaRPr kumimoji="1" lang="ja-JP" altLang="en-US" sz="1200" dirty="0"/>
          </a:p>
        </p:txBody>
      </p:sp>
      <p:sp>
        <p:nvSpPr>
          <p:cNvPr id="6" name="正方形/長方形 5"/>
          <p:cNvSpPr/>
          <p:nvPr/>
        </p:nvSpPr>
        <p:spPr>
          <a:xfrm>
            <a:off x="523875" y="762000"/>
            <a:ext cx="5791200" cy="792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52400">
              <a:lnSpc>
                <a:spcPts val="1500"/>
              </a:lnSpc>
            </a:pPr>
            <a:endParaRPr lang="en-US" altLang="ja-JP" sz="1200" dirty="0">
              <a:solidFill>
                <a:schemeClr val="tx1"/>
              </a:solidFill>
              <a:latin typeface="ＭＳ 明朝" panose="02020609040205080304" pitchFamily="17" charset="-128"/>
              <a:ea typeface="ＭＳ 明朝" panose="02020609040205080304" pitchFamily="17" charset="-128"/>
            </a:endParaRPr>
          </a:p>
          <a:p>
            <a:pPr lvl="0" indent="152400">
              <a:lnSpc>
                <a:spcPts val="1500"/>
              </a:lnSpc>
            </a:pPr>
            <a:r>
              <a:rPr lang="ja-JP" altLang="en-US" sz="1200" dirty="0">
                <a:solidFill>
                  <a:schemeClr val="tx1"/>
                </a:solidFill>
                <a:latin typeface="ＭＳ 明朝" panose="02020609040205080304" pitchFamily="17" charset="-128"/>
                <a:ea typeface="ＭＳ 明朝" panose="02020609040205080304" pitchFamily="17" charset="-128"/>
              </a:rPr>
              <a:t>札幌市公契約条例を考える①</a:t>
            </a:r>
            <a:endParaRPr lang="en-US" altLang="ja-JP" sz="1200" dirty="0">
              <a:solidFill>
                <a:schemeClr val="tx1"/>
              </a:solidFill>
              <a:latin typeface="ＭＳ 明朝" panose="02020609040205080304" pitchFamily="17" charset="-128"/>
              <a:ea typeface="ＭＳ 明朝" panose="02020609040205080304" pitchFamily="17" charset="-128"/>
            </a:endParaRPr>
          </a:p>
          <a:p>
            <a:pPr lvl="0" indent="152400">
              <a:lnSpc>
                <a:spcPts val="1500"/>
              </a:lnSpc>
            </a:pPr>
            <a:endParaRPr lang="en-US" altLang="ja-JP" sz="1200" dirty="0">
              <a:solidFill>
                <a:schemeClr val="tx1"/>
              </a:solidFill>
              <a:latin typeface="+mj-ea"/>
              <a:ea typeface="+mj-ea"/>
            </a:endParaRPr>
          </a:p>
          <a:p>
            <a:pPr lvl="0" indent="152400">
              <a:lnSpc>
                <a:spcPts val="1500"/>
              </a:lnSpc>
            </a:pPr>
            <a:r>
              <a:rPr lang="ja-JP" altLang="en-US" sz="1600" dirty="0">
                <a:solidFill>
                  <a:schemeClr val="tx1"/>
                </a:solidFill>
                <a:latin typeface="+mn-ea"/>
              </a:rPr>
              <a:t>「税金で行われる仕事」で貧困をつくらないための条例</a:t>
            </a:r>
            <a:endParaRPr lang="en-US" altLang="ja-JP" sz="1600" dirty="0">
              <a:solidFill>
                <a:schemeClr val="tx1"/>
              </a:solidFill>
              <a:latin typeface="+mn-ea"/>
            </a:endParaRPr>
          </a:p>
          <a:p>
            <a:pPr lvl="0" indent="152400">
              <a:lnSpc>
                <a:spcPts val="1500"/>
              </a:lnSpc>
            </a:pPr>
            <a:endParaRPr lang="en-US" altLang="ja-JP" sz="1600" dirty="0">
              <a:solidFill>
                <a:schemeClr val="tx1"/>
              </a:solidFill>
              <a:latin typeface="+mn-ea"/>
            </a:endParaRPr>
          </a:p>
          <a:p>
            <a:pPr lvl="0" indent="152400" algn="just">
              <a:lnSpc>
                <a:spcPct val="150000"/>
              </a:lnSpc>
            </a:pPr>
            <a:r>
              <a:rPr lang="ja-JP" altLang="en-US" sz="1200" dirty="0">
                <a:solidFill>
                  <a:schemeClr val="tx1"/>
                </a:solidFill>
                <a:latin typeface="ＭＳ Ｐ明朝" pitchFamily="18" charset="-128"/>
                <a:ea typeface="ＭＳ Ｐ明朝" pitchFamily="18" charset="-128"/>
              </a:rPr>
              <a:t>　</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2</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月</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14</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日開会の市議会に「公契約条例」（仮称）が提案されます。札幌市は多くの公共工事を建設会社に発注し、ゴミ収集などサービス業務と公共施設の管理はその大部分が民間委託されています。「税金で行われる仕事」ですが、これらの仕事で働く労働者が低賃金におかれ、「官製ワーキングプワ」として社会問題化</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（注</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1</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しています。</a:t>
            </a:r>
            <a:endPar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endParaRPr>
          </a:p>
          <a:p>
            <a:pPr lvl="0" indent="152400" algn="just">
              <a:lnSpc>
                <a:spcPct val="150000"/>
              </a:lnSpc>
            </a:pP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「公契約条例」の目的は、公共工事と委託業務に働く人々の賃金の低下を防ぎ</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底上げすることです。そのために公共工事では、請負代金に見積もられている</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1</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日</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10,700</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円（注</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2</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）を</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基準に、賃金の最低基準額を条例で決めるというものです。清掃業務</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（注</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3</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は、基準ランクＣで時給</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800</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円、警備業務</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注</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4</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は同じく時給</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950</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円が考慮されます。指定管理で働く人の基準は市の現業職員の初任給</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127,600</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円（時給</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846</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円）です。</a:t>
            </a:r>
            <a:endParaRPr lang="ja-JP" altLang="ja-JP" sz="1200" dirty="0">
              <a:solidFill>
                <a:schemeClr val="tx1"/>
              </a:solidFill>
              <a:latin typeface="ＭＳ 明朝" panose="02020609040205080304" pitchFamily="17" charset="-128"/>
              <a:ea typeface="ＭＳ 明朝" panose="02020609040205080304" pitchFamily="17" charset="-128"/>
              <a:cs typeface="ＭＳ Ｐゴシック" pitchFamily="50" charset="-128"/>
            </a:endParaRPr>
          </a:p>
          <a:p>
            <a:pPr lvl="0" indent="152400" algn="just" eaLnBrk="0" hangingPunct="0">
              <a:lnSpc>
                <a:spcPct val="150000"/>
              </a:lnSpc>
            </a:pP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実際にいくらになるのかは</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条例成立後、新設される審議会で議論され、市長が決めます。</a:t>
            </a:r>
            <a:endParaRPr lang="ja-JP" altLang="ja-JP" sz="1200" dirty="0">
              <a:solidFill>
                <a:schemeClr val="tx1"/>
              </a:solidFill>
              <a:latin typeface="ＭＳ 明朝" panose="02020609040205080304" pitchFamily="17" charset="-128"/>
              <a:ea typeface="ＭＳ 明朝" panose="02020609040205080304" pitchFamily="17" charset="-128"/>
              <a:cs typeface="ＭＳ Ｐゴシック" pitchFamily="50" charset="-128"/>
            </a:endParaRPr>
          </a:p>
          <a:p>
            <a:pPr lvl="0" indent="152400" algn="just" eaLnBrk="0" hangingPunct="0">
              <a:lnSpc>
                <a:spcPct val="150000"/>
              </a:lnSpc>
            </a:pP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公契約条例」は中小企業にとってもメリットがあり、政令市・川崎の市議会では満場一致で決まりました。札幌建設業協会は「経営を圧迫するから反対」といいますが、「誤解」があります。条例が決める最低基準額はすでに請負代金に含まれています。その部分から例えば「</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9</a:t>
            </a:r>
            <a:r>
              <a:rPr lang="ja-JP"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割は働く人に払って下さい」ということですから、会社の利益が損なわれる話ではありません。</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下請業者の経営は公正な「元請・下請契約」により安定し、労働者の生活も良くなる</a:t>
            </a:r>
            <a:r>
              <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rPr>
              <a:t>―</a:t>
            </a:r>
            <a:r>
              <a:rPr lang="ja-JP" altLang="en-US" sz="1200" dirty="0">
                <a:solidFill>
                  <a:schemeClr val="tx1"/>
                </a:solidFill>
                <a:latin typeface="ＭＳ 明朝" panose="02020609040205080304" pitchFamily="17" charset="-128"/>
                <a:ea typeface="ＭＳ 明朝" panose="02020609040205080304" pitchFamily="17" charset="-128"/>
                <a:cs typeface="Times New Roman" pitchFamily="18" charset="0"/>
              </a:rPr>
              <a:t>これが「公契約条例」のめざす方向です。</a:t>
            </a:r>
            <a:endPar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endParaRPr>
          </a:p>
          <a:p>
            <a:pPr lvl="0" indent="152400" algn="just" eaLnBrk="0" hangingPunct="0">
              <a:lnSpc>
                <a:spcPct val="150000"/>
              </a:lnSpc>
            </a:pPr>
            <a:endParaRPr lang="en-US" altLang="ja-JP" sz="1200" dirty="0">
              <a:solidFill>
                <a:schemeClr val="tx1"/>
              </a:solidFill>
              <a:latin typeface="ＭＳ 明朝" panose="02020609040205080304" pitchFamily="17" charset="-128"/>
              <a:ea typeface="ＭＳ 明朝" panose="02020609040205080304" pitchFamily="17" charset="-128"/>
              <a:cs typeface="Times New Roman" pitchFamily="18" charset="0"/>
            </a:endParaRPr>
          </a:p>
          <a:p>
            <a:pPr lvl="0" indent="152400" algn="just" eaLnBrk="0" hangingPunct="0">
              <a:lnSpc>
                <a:spcPts val="1200"/>
              </a:lnSpc>
            </a:pP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注１　典型的な例は、大阪市営地下鉄の清掃労働者が月</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26</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日、残業しても生活が成り立たず、生活保護を申請する と、月額</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24,221</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円が生活扶助され、マスコミがいっせいに「官製ワーキングプワ」と報道しました。（</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2009.9</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a:t>
            </a:r>
            <a:endPar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endParaRPr>
          </a:p>
          <a:p>
            <a:pPr lvl="0" indent="152400" eaLnBrk="0" hangingPunct="0">
              <a:lnSpc>
                <a:spcPts val="1200"/>
              </a:lnSpc>
            </a:pP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注</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2 </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「公共事業説計労務単価」（国土交通省）の普通作業員（北海道）の</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8</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時間労働の賃金単価。</a:t>
            </a:r>
            <a:endPar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endParaRPr>
          </a:p>
          <a:p>
            <a:pPr lvl="0" indent="152400" eaLnBrk="0" hangingPunct="0">
              <a:lnSpc>
                <a:spcPts val="1200"/>
              </a:lnSpc>
            </a:pP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注</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3</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及び注</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4</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「建築保全業務労務単価」（国土交通省）清掃員Ｃは実務経験</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3</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年未満。清掃員はＢ実務経験</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3</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年以上で日額</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7,700</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円（</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962.5</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円）、清掃員Ａは実務経験 </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 6</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年以上で日額</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9,800</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円（</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1,225</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円）警備員Ｂは</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2</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級の資格者で日額</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9,500</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円、警備員Ａは</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1</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級の資格者で日額</a:t>
            </a:r>
            <a:r>
              <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rPr>
              <a:t>11,400</a:t>
            </a:r>
            <a:r>
              <a:rPr lang="ja-JP" altLang="en-US" sz="1050" dirty="0">
                <a:solidFill>
                  <a:schemeClr val="tx1"/>
                </a:solidFill>
                <a:latin typeface="ＭＳ 明朝" panose="02020609040205080304" pitchFamily="17" charset="-128"/>
                <a:ea typeface="ＭＳ 明朝" panose="02020609040205080304" pitchFamily="17" charset="-128"/>
                <a:cs typeface="Times New Roman" pitchFamily="18" charset="0"/>
              </a:rPr>
              <a:t>円</a:t>
            </a:r>
            <a:endParaRPr lang="en-US" altLang="ja-JP" sz="1050" dirty="0">
              <a:solidFill>
                <a:schemeClr val="tx1"/>
              </a:solidFill>
              <a:latin typeface="ＭＳ 明朝" panose="02020609040205080304" pitchFamily="17" charset="-128"/>
              <a:ea typeface="ＭＳ 明朝" panose="02020609040205080304" pitchFamily="17" charset="-128"/>
              <a:cs typeface="Times New Roman" pitchFamily="18" charset="0"/>
            </a:endParaRPr>
          </a:p>
          <a:p>
            <a:pPr lvl="0" indent="152400" eaLnBrk="0" hangingPunct="0"/>
            <a:endParaRPr kumimoji="1" lang="ja-JP" altLang="en-US" sz="1050" dirty="0">
              <a:latin typeface="ＭＳ Ｐ明朝" pitchFamily="18" charset="-128"/>
              <a:ea typeface="ＭＳ Ｐ明朝" pitchFamily="18" charset="-128"/>
            </a:endParaRPr>
          </a:p>
        </p:txBody>
      </p:sp>
      <p:sp>
        <p:nvSpPr>
          <p:cNvPr id="1025" name="Rectangle 1"/>
          <p:cNvSpPr>
            <a:spLocks noChangeArrowheads="1"/>
          </p:cNvSpPr>
          <p:nvPr/>
        </p:nvSpPr>
        <p:spPr bwMode="auto">
          <a:xfrm>
            <a:off x="0" y="136266"/>
            <a:ext cx="359394" cy="18466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52400" algn="l"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rPr>
              <a:t> </a:t>
            </a:r>
            <a:endParaRPr kumimoji="1" lang="ja-JP" altLang="en-US"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正方形/長方形 8"/>
          <p:cNvSpPr/>
          <p:nvPr/>
        </p:nvSpPr>
        <p:spPr>
          <a:xfrm>
            <a:off x="533400" y="6553200"/>
            <a:ext cx="5791200" cy="2209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200" dirty="0">
                <a:solidFill>
                  <a:schemeClr val="tx1"/>
                </a:solidFill>
                <a:latin typeface="Century" pitchFamily="18" charset="0"/>
                <a:ea typeface="ＭＳ 明朝" pitchFamily="17" charset="-128"/>
                <a:cs typeface="Times New Roman" pitchFamily="18" charset="0"/>
              </a:rPr>
              <a:t>   </a:t>
            </a:r>
          </a:p>
          <a:p>
            <a:pPr lvl="0"/>
            <a:endParaRPr lang="en-US" altLang="ja-JP" sz="1200" dirty="0">
              <a:solidFill>
                <a:schemeClr val="tx1"/>
              </a:solidFill>
              <a:latin typeface="Century" pitchFamily="18" charset="0"/>
              <a:ea typeface="ＭＳ 明朝" pitchFamily="17" charset="-128"/>
              <a:cs typeface="Times New Roman" pitchFamily="18" charset="0"/>
            </a:endParaRPr>
          </a:p>
          <a:p>
            <a:pPr lvl="0"/>
            <a:endParaRPr lang="en-US" altLang="ja-JP" sz="1200" dirty="0">
              <a:solidFill>
                <a:schemeClr val="tx1"/>
              </a:solidFill>
              <a:latin typeface="Century" pitchFamily="18" charset="0"/>
              <a:ea typeface="ＭＳ 明朝" pitchFamily="17" charset="-128"/>
              <a:cs typeface="Times New Roman" pitchFamily="18" charset="0"/>
            </a:endParaRPr>
          </a:p>
          <a:p>
            <a:pPr lvl="0"/>
            <a:r>
              <a:rPr lang="ja-JP" altLang="en-US" sz="1200" dirty="0">
                <a:solidFill>
                  <a:schemeClr val="tx1"/>
                </a:solidFill>
                <a:latin typeface="Century" pitchFamily="18" charset="0"/>
                <a:ea typeface="ＭＳ 明朝" pitchFamily="17" charset="-128"/>
                <a:cs typeface="Times New Roman" pitchFamily="18" charset="0"/>
              </a:rPr>
              <a:t>　</a:t>
            </a:r>
            <a:endParaRPr lang="en-US" altLang="ja-JP" sz="1200" dirty="0">
              <a:solidFill>
                <a:schemeClr val="tx1"/>
              </a:solidFill>
              <a:latin typeface="ＭＳ Ｐ明朝" pitchFamily="18" charset="-128"/>
              <a:ea typeface="ＭＳ Ｐ明朝" pitchFamily="18" charset="-128"/>
              <a:cs typeface="Times New Roman" pitchFamily="18" charset="0"/>
            </a:endParaRPr>
          </a:p>
          <a:p>
            <a:r>
              <a:rPr lang="ja-JP" altLang="en-US" sz="800" dirty="0">
                <a:solidFill>
                  <a:schemeClr val="tx1"/>
                </a:solidFill>
                <a:latin typeface="ＭＳ Ｐ明朝" pitchFamily="18" charset="-128"/>
                <a:ea typeface="ＭＳ Ｐ明朝" pitchFamily="18" charset="-128"/>
                <a:cs typeface="Times New Roman" pitchFamily="18" charset="0"/>
              </a:rPr>
              <a:t>　</a:t>
            </a:r>
            <a:endParaRPr lang="ja-JP" altLang="ja-JP" sz="1200" dirty="0">
              <a:solidFill>
                <a:schemeClr val="tx1"/>
              </a:solidFill>
              <a:latin typeface="ＭＳ Ｐ明朝" pitchFamily="18" charset="-128"/>
              <a:ea typeface="ＭＳ Ｐ明朝" pitchFamily="18" charset="-128"/>
              <a:cs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95300" y="763354"/>
            <a:ext cx="5791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ＭＳ Ｐ明朝" pitchFamily="18" charset="-128"/>
                <a:ea typeface="ＭＳ Ｐ明朝" pitchFamily="18" charset="-128"/>
              </a:rPr>
              <a:t>　 </a:t>
            </a:r>
            <a:endParaRPr lang="en-US" altLang="ja-JP" sz="1200" dirty="0">
              <a:solidFill>
                <a:schemeClr val="tx1"/>
              </a:solidFill>
              <a:latin typeface="ＭＳ Ｐ明朝" pitchFamily="18" charset="-128"/>
              <a:ea typeface="ＭＳ Ｐ明朝" pitchFamily="18" charset="-128"/>
            </a:endParaRPr>
          </a:p>
          <a:p>
            <a:endParaRPr lang="en-US" altLang="ja-JP" sz="1200" dirty="0">
              <a:solidFill>
                <a:schemeClr val="tx1"/>
              </a:solidFill>
              <a:latin typeface="ＭＳ Ｐ明朝" pitchFamily="18" charset="-128"/>
              <a:ea typeface="ＭＳ Ｐ明朝" pitchFamily="18" charset="-128"/>
            </a:endParaRPr>
          </a:p>
          <a:p>
            <a:endParaRPr lang="en-US" altLang="ja-JP" sz="1200" dirty="0">
              <a:solidFill>
                <a:schemeClr val="tx1"/>
              </a:solidFill>
              <a:latin typeface="ＭＳ Ｐ明朝" pitchFamily="18" charset="-128"/>
              <a:ea typeface="ＭＳ Ｐ明朝" pitchFamily="18" charset="-128"/>
            </a:endParaRPr>
          </a:p>
          <a:p>
            <a:pPr>
              <a:lnSpc>
                <a:spcPts val="1500"/>
              </a:lnSpc>
            </a:pPr>
            <a:r>
              <a:rPr lang="ja-JP" altLang="en-US" sz="1200" dirty="0">
                <a:solidFill>
                  <a:schemeClr val="tx1"/>
                </a:solidFill>
                <a:latin typeface="ＭＳ Ｐ明朝" pitchFamily="18" charset="-128"/>
                <a:ea typeface="ＭＳ Ｐ明朝" pitchFamily="18" charset="-128"/>
              </a:rPr>
              <a:t>　 </a:t>
            </a:r>
            <a:r>
              <a:rPr lang="ja-JP" altLang="en-US" sz="1200" dirty="0">
                <a:solidFill>
                  <a:schemeClr val="tx1"/>
                </a:solidFill>
                <a:latin typeface="ＭＳ 明朝" panose="02020609040205080304" pitchFamily="17" charset="-128"/>
                <a:ea typeface="ＭＳ 明朝" panose="02020609040205080304" pitchFamily="17" charset="-128"/>
              </a:rPr>
              <a:t>札幌市公契約条例を考える②</a:t>
            </a:r>
            <a:endParaRPr lang="en-US" altLang="ja-JP" sz="1200" dirty="0">
              <a:solidFill>
                <a:schemeClr val="tx1"/>
              </a:solidFill>
              <a:latin typeface="ＭＳ 明朝" panose="02020609040205080304" pitchFamily="17" charset="-128"/>
              <a:ea typeface="ＭＳ 明朝" panose="02020609040205080304" pitchFamily="17" charset="-128"/>
            </a:endParaRPr>
          </a:p>
          <a:p>
            <a:pPr>
              <a:lnSpc>
                <a:spcPts val="1500"/>
              </a:lnSpc>
            </a:pPr>
            <a:endParaRPr lang="en-US" altLang="ja-JP" sz="1200" dirty="0">
              <a:solidFill>
                <a:schemeClr val="tx1"/>
              </a:solidFill>
              <a:latin typeface="ＭＳ 明朝" panose="02020609040205080304" pitchFamily="17" charset="-128"/>
              <a:ea typeface="ＭＳ 明朝" panose="02020609040205080304" pitchFamily="17" charset="-128"/>
            </a:endParaRPr>
          </a:p>
          <a:p>
            <a:pPr>
              <a:lnSpc>
                <a:spcPts val="1500"/>
              </a:lnSpc>
            </a:pPr>
            <a:r>
              <a:rPr lang="ja-JP" altLang="en-US" sz="1200" dirty="0">
                <a:solidFill>
                  <a:schemeClr val="tx1"/>
                </a:solidFill>
                <a:latin typeface="ＭＳ Ｐ明朝" pitchFamily="18" charset="-128"/>
                <a:ea typeface="ＭＳ Ｐ明朝" pitchFamily="18" charset="-128"/>
              </a:rPr>
              <a:t>   </a:t>
            </a:r>
            <a:r>
              <a:rPr lang="ja-JP" altLang="en-US" sz="1600" dirty="0">
                <a:solidFill>
                  <a:schemeClr val="tx1"/>
                </a:solidFill>
                <a:latin typeface="+mj-ea"/>
                <a:ea typeface="+mj-ea"/>
              </a:rPr>
              <a:t>民間委託の低賃金・不安定雇用に支えられる札幌市の行政</a:t>
            </a:r>
            <a:br>
              <a:rPr lang="en-US" altLang="ja-JP" sz="1600" dirty="0">
                <a:solidFill>
                  <a:schemeClr val="tx1"/>
                </a:solidFill>
                <a:latin typeface="+mj-ea"/>
                <a:ea typeface="+mj-ea"/>
              </a:rPr>
            </a:br>
            <a:br>
              <a:rPr lang="en-US" altLang="ja-JP" sz="1600" dirty="0">
                <a:latin typeface="+mj-ea"/>
                <a:ea typeface="+mj-ea"/>
              </a:rPr>
            </a:br>
            <a:br>
              <a:rPr lang="en-US" altLang="ja-JP" dirty="0"/>
            </a:br>
            <a:endParaRPr kumimoji="1" lang="ja-JP" altLang="en-US" dirty="0"/>
          </a:p>
        </p:txBody>
      </p:sp>
      <p:sp>
        <p:nvSpPr>
          <p:cNvPr id="5" name="正方形/長方形 4"/>
          <p:cNvSpPr/>
          <p:nvPr/>
        </p:nvSpPr>
        <p:spPr>
          <a:xfrm>
            <a:off x="495300" y="1494234"/>
            <a:ext cx="5981700" cy="2308324"/>
          </a:xfrm>
          <a:prstGeom prst="rect">
            <a:avLst/>
          </a:prstGeom>
        </p:spPr>
        <p:txBody>
          <a:bodyPr wrap="square">
            <a:spAutoFit/>
          </a:bodyPr>
          <a:lstStyle/>
          <a:p>
            <a:pPr lvl="0" algn="just">
              <a:lnSpc>
                <a:spcPct val="150000"/>
              </a:lnSpc>
            </a:pPr>
            <a:r>
              <a:rPr lang="ja-JP" altLang="en-US" sz="1200" dirty="0">
                <a:latin typeface="ＭＳ 明朝" panose="02020609040205080304" pitchFamily="17" charset="-128"/>
                <a:ea typeface="ＭＳ 明朝" panose="02020609040205080304" pitchFamily="17" charset="-128"/>
                <a:cs typeface="Times New Roman" pitchFamily="18" charset="0"/>
              </a:rPr>
              <a:t>　</a:t>
            </a:r>
            <a:r>
              <a:rPr lang="ja-JP" altLang="ja-JP" sz="1200" dirty="0">
                <a:latin typeface="ＭＳ 明朝" panose="02020609040205080304" pitchFamily="17" charset="-128"/>
                <a:ea typeface="ＭＳ 明朝" panose="02020609040205080304" pitchFamily="17" charset="-128"/>
                <a:cs typeface="Times New Roman" pitchFamily="18" charset="0"/>
              </a:rPr>
              <a:t>指定管理者</a:t>
            </a:r>
            <a:r>
              <a:rPr lang="ja-JP" altLang="en-US" sz="1200" dirty="0">
                <a:latin typeface="ＭＳ 明朝" panose="02020609040205080304" pitchFamily="17" charset="-128"/>
                <a:ea typeface="ＭＳ 明朝" panose="02020609040205080304" pitchFamily="17" charset="-128"/>
                <a:cs typeface="Times New Roman" pitchFamily="18" charset="0"/>
              </a:rPr>
              <a:t>（注</a:t>
            </a:r>
            <a:r>
              <a:rPr lang="en-US" altLang="ja-JP" sz="1200" dirty="0">
                <a:latin typeface="ＭＳ 明朝" panose="02020609040205080304" pitchFamily="17" charset="-128"/>
                <a:ea typeface="ＭＳ 明朝" panose="02020609040205080304" pitchFamily="17" charset="-128"/>
                <a:cs typeface="Times New Roman" pitchFamily="18" charset="0"/>
              </a:rPr>
              <a:t>1</a:t>
            </a:r>
            <a:r>
              <a:rPr lang="ja-JP" altLang="en-US" sz="1200" dirty="0">
                <a:latin typeface="ＭＳ 明朝" panose="02020609040205080304" pitchFamily="17" charset="-128"/>
                <a:ea typeface="ＭＳ 明朝" panose="02020609040205080304" pitchFamily="17" charset="-128"/>
                <a:cs typeface="Times New Roman" pitchFamily="18" charset="0"/>
              </a:rPr>
              <a:t>）</a:t>
            </a:r>
            <a:r>
              <a:rPr lang="ja-JP" altLang="ja-JP" sz="1200" dirty="0">
                <a:latin typeface="ＭＳ 明朝" panose="02020609040205080304" pitchFamily="17" charset="-128"/>
                <a:ea typeface="ＭＳ 明朝" panose="02020609040205080304" pitchFamily="17" charset="-128"/>
                <a:cs typeface="Times New Roman" pitchFamily="18" charset="0"/>
              </a:rPr>
              <a:t>にも「公契約条例」が適用されます。指定管理とは公共施設の維持管理の民間委託です。市民生活に身近な区民センター、公園、体育施設、児童会館、市営住宅など</a:t>
            </a:r>
            <a:r>
              <a:rPr lang="en-US" altLang="ja-JP" sz="1200" dirty="0">
                <a:latin typeface="ＭＳ 明朝" panose="02020609040205080304" pitchFamily="17" charset="-128"/>
                <a:ea typeface="ＭＳ 明朝" panose="02020609040205080304" pitchFamily="17" charset="-128"/>
                <a:cs typeface="Times New Roman" pitchFamily="18" charset="0"/>
              </a:rPr>
              <a:t>418</a:t>
            </a:r>
            <a:r>
              <a:rPr lang="ja-JP" altLang="ja-JP" sz="1200" dirty="0">
                <a:latin typeface="ＭＳ 明朝" panose="02020609040205080304" pitchFamily="17" charset="-128"/>
                <a:ea typeface="ＭＳ 明朝" panose="02020609040205080304" pitchFamily="17" charset="-128"/>
                <a:cs typeface="Times New Roman" pitchFamily="18" charset="0"/>
              </a:rPr>
              <a:t>施設が委託され、公共施設の</a:t>
            </a:r>
            <a:r>
              <a:rPr lang="en-US" altLang="ja-JP" sz="1200" dirty="0">
                <a:latin typeface="ＭＳ 明朝" panose="02020609040205080304" pitchFamily="17" charset="-128"/>
                <a:ea typeface="ＭＳ 明朝" panose="02020609040205080304" pitchFamily="17" charset="-128"/>
                <a:cs typeface="Times New Roman" pitchFamily="18" charset="0"/>
              </a:rPr>
              <a:t>83</a:t>
            </a:r>
            <a:r>
              <a:rPr lang="ja-JP" altLang="ja-JP" sz="1200" dirty="0">
                <a:latin typeface="ＭＳ 明朝" panose="02020609040205080304" pitchFamily="17" charset="-128"/>
                <a:ea typeface="ＭＳ 明朝" panose="02020609040205080304" pitchFamily="17" charset="-128"/>
                <a:cs typeface="Times New Roman" pitchFamily="18" charset="0"/>
              </a:rPr>
              <a:t>％を超えています。この</a:t>
            </a:r>
            <a:r>
              <a:rPr lang="ja-JP" altLang="en-US" sz="1200" dirty="0">
                <a:latin typeface="ＭＳ 明朝" panose="02020609040205080304" pitchFamily="17" charset="-128"/>
                <a:ea typeface="ＭＳ 明朝" panose="02020609040205080304" pitchFamily="17" charset="-128"/>
                <a:cs typeface="Times New Roman" pitchFamily="18" charset="0"/>
              </a:rPr>
              <a:t>指定管理者のもとで</a:t>
            </a:r>
            <a:r>
              <a:rPr lang="en-US" altLang="ja-JP" sz="1200" dirty="0">
                <a:latin typeface="ＭＳ 明朝" panose="02020609040205080304" pitchFamily="17" charset="-128"/>
                <a:ea typeface="ＭＳ 明朝" panose="02020609040205080304" pitchFamily="17" charset="-128"/>
                <a:cs typeface="Times New Roman" pitchFamily="18" charset="0"/>
              </a:rPr>
              <a:t>3,283</a:t>
            </a:r>
            <a:r>
              <a:rPr lang="ja-JP" altLang="en-US" sz="1200" dirty="0">
                <a:latin typeface="ＭＳ 明朝" panose="02020609040205080304" pitchFamily="17" charset="-128"/>
                <a:ea typeface="ＭＳ 明朝" panose="02020609040205080304" pitchFamily="17" charset="-128"/>
                <a:cs typeface="Times New Roman" pitchFamily="18" charset="0"/>
              </a:rPr>
              <a:t>人（</a:t>
            </a:r>
            <a:r>
              <a:rPr lang="en-US" altLang="ja-JP" sz="1200" dirty="0">
                <a:latin typeface="ＭＳ 明朝" panose="02020609040205080304" pitchFamily="17" charset="-128"/>
                <a:ea typeface="ＭＳ 明朝" panose="02020609040205080304" pitchFamily="17" charset="-128"/>
                <a:cs typeface="Times New Roman" pitchFamily="18" charset="0"/>
              </a:rPr>
              <a:t>2010.4.1</a:t>
            </a:r>
            <a:r>
              <a:rPr lang="ja-JP" altLang="en-US" sz="1200" dirty="0">
                <a:latin typeface="ＭＳ 明朝" panose="02020609040205080304" pitchFamily="17" charset="-128"/>
                <a:ea typeface="ＭＳ 明朝" panose="02020609040205080304" pitchFamily="17" charset="-128"/>
                <a:cs typeface="Times New Roman" pitchFamily="18" charset="0"/>
              </a:rPr>
              <a:t>現在、</a:t>
            </a:r>
            <a:r>
              <a:rPr lang="ja-JP" altLang="ja-JP" sz="1200" dirty="0">
                <a:latin typeface="ＭＳ 明朝" panose="02020609040205080304" pitchFamily="17" charset="-128"/>
                <a:ea typeface="ＭＳ 明朝" panose="02020609040205080304" pitchFamily="17" charset="-128"/>
                <a:cs typeface="Times New Roman" pitchFamily="18" charset="0"/>
              </a:rPr>
              <a:t>以下人員数は同様）が働いていますが、派遣、有期雇用、パートなどいわゆる非正規雇用が</a:t>
            </a:r>
            <a:r>
              <a:rPr lang="en-US" altLang="ja-JP" sz="1200" dirty="0">
                <a:latin typeface="ＭＳ 明朝" panose="02020609040205080304" pitchFamily="17" charset="-128"/>
                <a:ea typeface="ＭＳ 明朝" panose="02020609040205080304" pitchFamily="17" charset="-128"/>
                <a:cs typeface="Times New Roman" pitchFamily="18" charset="0"/>
              </a:rPr>
              <a:t>2,165</a:t>
            </a:r>
            <a:r>
              <a:rPr lang="ja-JP" altLang="ja-JP" sz="1200" dirty="0">
                <a:latin typeface="ＭＳ 明朝" panose="02020609040205080304" pitchFamily="17" charset="-128"/>
                <a:ea typeface="ＭＳ 明朝" panose="02020609040205080304" pitchFamily="17" charset="-128"/>
                <a:cs typeface="Times New Roman" pitchFamily="18" charset="0"/>
              </a:rPr>
              <a:t>人で</a:t>
            </a:r>
            <a:r>
              <a:rPr lang="en-US" altLang="ja-JP" sz="1200" dirty="0">
                <a:latin typeface="ＭＳ 明朝" panose="02020609040205080304" pitchFamily="17" charset="-128"/>
                <a:ea typeface="ＭＳ 明朝" panose="02020609040205080304" pitchFamily="17" charset="-128"/>
                <a:cs typeface="Times New Roman" pitchFamily="18" charset="0"/>
              </a:rPr>
              <a:t>66</a:t>
            </a:r>
            <a:r>
              <a:rPr lang="ja-JP" altLang="ja-JP" sz="1200" dirty="0">
                <a:latin typeface="ＭＳ 明朝" panose="02020609040205080304" pitchFamily="17" charset="-128"/>
                <a:ea typeface="ＭＳ 明朝" panose="02020609040205080304" pitchFamily="17" charset="-128"/>
                <a:cs typeface="Times New Roman" pitchFamily="18" charset="0"/>
              </a:rPr>
              <a:t>％に及びます。</a:t>
            </a:r>
            <a:endParaRPr lang="en-US" altLang="ja-JP" sz="1200" dirty="0">
              <a:latin typeface="ＭＳ 明朝" panose="02020609040205080304" pitchFamily="17" charset="-128"/>
              <a:ea typeface="ＭＳ 明朝" panose="02020609040205080304" pitchFamily="17" charset="-128"/>
              <a:cs typeface="Times New Roman" pitchFamily="18" charset="0"/>
            </a:endParaRPr>
          </a:p>
          <a:p>
            <a:pPr lvl="0" algn="just">
              <a:lnSpc>
                <a:spcPct val="150000"/>
              </a:lnSpc>
            </a:pPr>
            <a:r>
              <a:rPr lang="en-US" altLang="ja-JP" sz="1200" dirty="0">
                <a:latin typeface="ＭＳ 明朝" panose="02020609040205080304" pitchFamily="17" charset="-128"/>
                <a:ea typeface="ＭＳ 明朝" panose="02020609040205080304" pitchFamily="17" charset="-128"/>
                <a:cs typeface="Times New Roman" pitchFamily="18" charset="0"/>
              </a:rPr>
              <a:t>   37</a:t>
            </a:r>
            <a:r>
              <a:rPr lang="ja-JP" altLang="ja-JP" sz="1200" dirty="0">
                <a:latin typeface="ＭＳ 明朝" panose="02020609040205080304" pitchFamily="17" charset="-128"/>
                <a:ea typeface="ＭＳ 明朝" panose="02020609040205080304" pitchFamily="17" charset="-128"/>
                <a:cs typeface="Times New Roman" pitchFamily="18" charset="0"/>
              </a:rPr>
              <a:t>の区民センター等では職員</a:t>
            </a:r>
            <a:r>
              <a:rPr lang="en-US" altLang="ja-JP" sz="1200" dirty="0">
                <a:latin typeface="ＭＳ 明朝" panose="02020609040205080304" pitchFamily="17" charset="-128"/>
                <a:ea typeface="ＭＳ 明朝" panose="02020609040205080304" pitchFamily="17" charset="-128"/>
                <a:cs typeface="Times New Roman" pitchFamily="18" charset="0"/>
              </a:rPr>
              <a:t>347</a:t>
            </a:r>
            <a:r>
              <a:rPr lang="ja-JP" altLang="ja-JP" sz="1200" dirty="0">
                <a:latin typeface="ＭＳ 明朝" panose="02020609040205080304" pitchFamily="17" charset="-128"/>
                <a:ea typeface="ＭＳ 明朝" panose="02020609040205080304" pitchFamily="17" charset="-128"/>
                <a:cs typeface="Times New Roman" pitchFamily="18" charset="0"/>
              </a:rPr>
              <a:t>人のうち、正規職員がわずか</a:t>
            </a:r>
            <a:r>
              <a:rPr lang="en-US" altLang="ja-JP" sz="1200" dirty="0">
                <a:latin typeface="ＭＳ 明朝" panose="02020609040205080304" pitchFamily="17" charset="-128"/>
                <a:ea typeface="ＭＳ 明朝" panose="02020609040205080304" pitchFamily="17" charset="-128"/>
                <a:cs typeface="Times New Roman" pitchFamily="18" charset="0"/>
              </a:rPr>
              <a:t>9</a:t>
            </a:r>
            <a:r>
              <a:rPr lang="ja-JP" altLang="ja-JP" sz="1200" dirty="0">
                <a:latin typeface="ＭＳ 明朝" panose="02020609040205080304" pitchFamily="17" charset="-128"/>
                <a:ea typeface="ＭＳ 明朝" panose="02020609040205080304" pitchFamily="17" charset="-128"/>
                <a:cs typeface="Times New Roman" pitchFamily="18" charset="0"/>
              </a:rPr>
              <a:t>人です。さらに驚くべきことに札幌市は指定管理者のもとで働く労働者の「最も低い賃金単価を掌握していない」という現実です。</a:t>
            </a:r>
            <a:endParaRPr lang="en-US" altLang="ja-JP" sz="1200" dirty="0">
              <a:latin typeface="ＭＳ 明朝" panose="02020609040205080304" pitchFamily="17" charset="-128"/>
              <a:ea typeface="ＭＳ 明朝" panose="02020609040205080304" pitchFamily="17" charset="-128"/>
              <a:cs typeface="Times New Roman" pitchFamily="18" charset="0"/>
            </a:endParaRPr>
          </a:p>
        </p:txBody>
      </p:sp>
      <p:sp>
        <p:nvSpPr>
          <p:cNvPr id="6" name="正方形/長方形 5"/>
          <p:cNvSpPr/>
          <p:nvPr/>
        </p:nvSpPr>
        <p:spPr>
          <a:xfrm>
            <a:off x="495300" y="3879755"/>
            <a:ext cx="5905500" cy="553998"/>
          </a:xfrm>
          <a:prstGeom prst="rect">
            <a:avLst/>
          </a:prstGeom>
        </p:spPr>
        <p:txBody>
          <a:bodyPr wrap="square">
            <a:spAutoFit/>
          </a:bodyPr>
          <a:lstStyle/>
          <a:p>
            <a:pPr>
              <a:lnSpc>
                <a:spcPts val="1200"/>
              </a:lnSpc>
            </a:pPr>
            <a:r>
              <a:rPr lang="ja-JP" altLang="en-US" sz="1600" dirty="0">
                <a:latin typeface="ＭＳ Ｐ明朝" pitchFamily="18" charset="-128"/>
                <a:ea typeface="ＭＳ Ｐ明朝" pitchFamily="18" charset="-128"/>
                <a:cs typeface="Times New Roman" pitchFamily="18" charset="0"/>
              </a:rPr>
              <a:t>　</a:t>
            </a:r>
            <a:r>
              <a:rPr lang="ja-JP" altLang="en-US" sz="1050" dirty="0">
                <a:latin typeface="ＭＳ Ｐ明朝" pitchFamily="18" charset="-128"/>
                <a:ea typeface="ＭＳ Ｐ明朝" pitchFamily="18" charset="-128"/>
                <a:cs typeface="Times New Roman" pitchFamily="18" charset="0"/>
              </a:rPr>
              <a:t>注</a:t>
            </a:r>
            <a:r>
              <a:rPr lang="en-US" altLang="ja-JP" sz="1050" dirty="0">
                <a:latin typeface="ＭＳ Ｐ明朝" pitchFamily="18" charset="-128"/>
                <a:ea typeface="ＭＳ Ｐ明朝" pitchFamily="18" charset="-128"/>
                <a:cs typeface="Times New Roman" pitchFamily="18" charset="0"/>
              </a:rPr>
              <a:t>1</a:t>
            </a:r>
            <a:r>
              <a:rPr lang="ja-JP" altLang="en-US" sz="1050" dirty="0">
                <a:latin typeface="ＭＳ Ｐ明朝" pitchFamily="18" charset="-128"/>
                <a:ea typeface="ＭＳ Ｐ明朝" pitchFamily="18" charset="-128"/>
                <a:cs typeface="Times New Roman" pitchFamily="18" charset="0"/>
              </a:rPr>
              <a:t>　</a:t>
            </a:r>
            <a:r>
              <a:rPr lang="ja-JP" altLang="ja-JP" sz="1050" dirty="0">
                <a:latin typeface="ＭＳ Ｐ明朝" pitchFamily="18" charset="-128"/>
                <a:ea typeface="ＭＳ Ｐ明朝" pitchFamily="18" charset="-128"/>
              </a:rPr>
              <a:t>札幌市は２００６年４月から「公の施設」をそれまでの「管理委託」から「指定管理」へと転換しました。①民間の能力を活用しつつ、②住民サービスの向上と、③経費の節減を図る目的で</a:t>
            </a:r>
            <a:r>
              <a:rPr lang="ja-JP" altLang="en-US" sz="1050" dirty="0">
                <a:latin typeface="ＭＳ Ｐ明朝" pitchFamily="18" charset="-128"/>
                <a:ea typeface="ＭＳ Ｐ明朝" pitchFamily="18" charset="-128"/>
              </a:rPr>
              <a:t>す。</a:t>
            </a:r>
            <a:r>
              <a:rPr lang="ja-JP" altLang="ja-JP" sz="1050" dirty="0">
                <a:latin typeface="ＭＳ Ｐ明朝" pitchFamily="18" charset="-128"/>
                <a:ea typeface="ＭＳ Ｐ明朝" pitchFamily="18" charset="-128"/>
              </a:rPr>
              <a:t>指定期間は原則４年です</a:t>
            </a:r>
            <a:r>
              <a:rPr lang="ja-JP" altLang="en-US" sz="1050" dirty="0">
                <a:latin typeface="ＭＳ Ｐ明朝" pitchFamily="18" charset="-128"/>
                <a:ea typeface="ＭＳ Ｐ明朝" pitchFamily="18" charset="-128"/>
              </a:rPr>
              <a:t>。</a:t>
            </a:r>
            <a:endParaRPr lang="en-US" altLang="ja-JP" sz="3200" dirty="0">
              <a:latin typeface="ＭＳ Ｐ明朝" pitchFamily="18" charset="-128"/>
              <a:ea typeface="ＭＳ Ｐ明朝" pitchFamily="18" charset="-128"/>
              <a:cs typeface="Times New Roman" pitchFamily="18" charset="0"/>
            </a:endParaRPr>
          </a:p>
        </p:txBody>
      </p:sp>
      <p:sp>
        <p:nvSpPr>
          <p:cNvPr id="7" name="正方形/長方形 6"/>
          <p:cNvSpPr/>
          <p:nvPr/>
        </p:nvSpPr>
        <p:spPr>
          <a:xfrm>
            <a:off x="495300" y="4591050"/>
            <a:ext cx="5867400" cy="2585323"/>
          </a:xfrm>
          <a:prstGeom prst="rect">
            <a:avLst/>
          </a:prstGeom>
        </p:spPr>
        <p:txBody>
          <a:bodyPr wrap="square">
            <a:spAutoFit/>
          </a:bodyPr>
          <a:lstStyle/>
          <a:p>
            <a:pPr lvl="0">
              <a:lnSpc>
                <a:spcPct val="150000"/>
              </a:lnSpc>
            </a:pPr>
            <a:r>
              <a:rPr lang="ja-JP" altLang="en-US" sz="1200" dirty="0">
                <a:latin typeface="ＭＳ 明朝" panose="02020609040205080304" pitchFamily="17" charset="-128"/>
                <a:ea typeface="ＭＳ 明朝" panose="02020609040205080304" pitchFamily="17" charset="-128"/>
                <a:cs typeface="Times New Roman" pitchFamily="18" charset="0"/>
              </a:rPr>
              <a:t>　</a:t>
            </a:r>
            <a:r>
              <a:rPr lang="ja-JP" altLang="ja-JP" sz="1200" dirty="0">
                <a:latin typeface="ＭＳ 明朝" panose="02020609040205080304" pitchFamily="17" charset="-128"/>
                <a:ea typeface="ＭＳ 明朝" panose="02020609040205080304" pitchFamily="17" charset="-128"/>
                <a:cs typeface="Times New Roman" pitchFamily="18" charset="0"/>
              </a:rPr>
              <a:t>他方、札幌市には、市が直接雇用している非正規労働者が</a:t>
            </a:r>
            <a:r>
              <a:rPr lang="en-US" altLang="ja-JP" sz="1200" dirty="0">
                <a:latin typeface="ＭＳ 明朝" panose="02020609040205080304" pitchFamily="17" charset="-128"/>
                <a:ea typeface="ＭＳ 明朝" panose="02020609040205080304" pitchFamily="17" charset="-128"/>
                <a:cs typeface="Times New Roman" pitchFamily="18" charset="0"/>
              </a:rPr>
              <a:t>2,984</a:t>
            </a:r>
            <a:r>
              <a:rPr lang="ja-JP" altLang="en-US" sz="1200" dirty="0">
                <a:latin typeface="ＭＳ 明朝" panose="02020609040205080304" pitchFamily="17" charset="-128"/>
                <a:ea typeface="ＭＳ 明朝" panose="02020609040205080304" pitchFamily="17" charset="-128"/>
                <a:cs typeface="Times New Roman" pitchFamily="18" charset="0"/>
              </a:rPr>
              <a:t>人</a:t>
            </a:r>
            <a:r>
              <a:rPr lang="ja-JP" altLang="ja-JP" sz="1200" dirty="0">
                <a:latin typeface="ＭＳ 明朝" panose="02020609040205080304" pitchFamily="17" charset="-128"/>
                <a:ea typeface="ＭＳ 明朝" panose="02020609040205080304" pitchFamily="17" charset="-128"/>
                <a:cs typeface="Times New Roman" pitchFamily="18" charset="0"/>
              </a:rPr>
              <a:t>います</a:t>
            </a:r>
            <a:r>
              <a:rPr lang="ja-JP" altLang="en-US" sz="1200" dirty="0">
                <a:latin typeface="ＭＳ 明朝" panose="02020609040205080304" pitchFamily="17" charset="-128"/>
                <a:ea typeface="ＭＳ 明朝" panose="02020609040205080304" pitchFamily="17" charset="-128"/>
                <a:cs typeface="Times New Roman" pitchFamily="18" charset="0"/>
              </a:rPr>
              <a:t>。</a:t>
            </a:r>
            <a:r>
              <a:rPr lang="ja-JP" altLang="ja-JP" sz="1200" dirty="0">
                <a:latin typeface="ＭＳ 明朝" panose="02020609040205080304" pitchFamily="17" charset="-128"/>
                <a:ea typeface="ＭＳ 明朝" panose="02020609040205080304" pitchFamily="17" charset="-128"/>
                <a:cs typeface="Times New Roman" pitchFamily="18" charset="0"/>
              </a:rPr>
              <a:t>「常勤で働く非常勤職員」が</a:t>
            </a:r>
            <a:r>
              <a:rPr lang="en-US" altLang="ja-JP" sz="1200" dirty="0">
                <a:latin typeface="ＭＳ 明朝" panose="02020609040205080304" pitchFamily="17" charset="-128"/>
                <a:ea typeface="ＭＳ 明朝" panose="02020609040205080304" pitchFamily="17" charset="-128"/>
                <a:cs typeface="Times New Roman" pitchFamily="18" charset="0"/>
              </a:rPr>
              <a:t>2,011</a:t>
            </a:r>
            <a:r>
              <a:rPr lang="ja-JP" altLang="ja-JP" sz="1200" dirty="0">
                <a:latin typeface="ＭＳ 明朝" panose="02020609040205080304" pitchFamily="17" charset="-128"/>
                <a:ea typeface="ＭＳ 明朝" panose="02020609040205080304" pitchFamily="17" charset="-128"/>
                <a:cs typeface="Times New Roman" pitchFamily="18" charset="0"/>
              </a:rPr>
              <a:t>人。「恒常的に働く臨時職員」が</a:t>
            </a:r>
            <a:r>
              <a:rPr lang="en-US" altLang="ja-JP" sz="1200" dirty="0">
                <a:latin typeface="ＭＳ 明朝" panose="02020609040205080304" pitchFamily="17" charset="-128"/>
                <a:ea typeface="ＭＳ 明朝" panose="02020609040205080304" pitchFamily="17" charset="-128"/>
                <a:cs typeface="Times New Roman" pitchFamily="18" charset="0"/>
              </a:rPr>
              <a:t>974</a:t>
            </a:r>
            <a:r>
              <a:rPr lang="ja-JP" altLang="ja-JP" sz="1200" dirty="0">
                <a:latin typeface="ＭＳ 明朝" panose="02020609040205080304" pitchFamily="17" charset="-128"/>
                <a:ea typeface="ＭＳ 明朝" panose="02020609040205080304" pitchFamily="17" charset="-128"/>
                <a:cs typeface="Times New Roman" pitchFamily="18" charset="0"/>
              </a:rPr>
              <a:t>人です。一般事務、保育所、司書など正職員と同じ仕事を任されていますが、最低時給は学校業務員の時給</a:t>
            </a:r>
            <a:r>
              <a:rPr lang="en-US" altLang="ja-JP" sz="1200" dirty="0">
                <a:latin typeface="ＭＳ 明朝" panose="02020609040205080304" pitchFamily="17" charset="-128"/>
                <a:ea typeface="ＭＳ 明朝" panose="02020609040205080304" pitchFamily="17" charset="-128"/>
                <a:cs typeface="Times New Roman" pitchFamily="18" charset="0"/>
              </a:rPr>
              <a:t>846</a:t>
            </a:r>
            <a:r>
              <a:rPr lang="ja-JP" altLang="ja-JP" sz="1200" dirty="0">
                <a:latin typeface="ＭＳ 明朝" panose="02020609040205080304" pitchFamily="17" charset="-128"/>
                <a:ea typeface="ＭＳ 明朝" panose="02020609040205080304" pitchFamily="17" charset="-128"/>
                <a:cs typeface="Times New Roman" pitchFamily="18" charset="0"/>
              </a:rPr>
              <a:t>円です。この金額は、フルタイム働いても、勤労控除により</a:t>
            </a:r>
            <a:r>
              <a:rPr lang="ja-JP" altLang="en-US" sz="1200" dirty="0">
                <a:latin typeface="ＭＳ 明朝" panose="02020609040205080304" pitchFamily="17" charset="-128"/>
                <a:ea typeface="ＭＳ 明朝" panose="02020609040205080304" pitchFamily="17" charset="-128"/>
                <a:cs typeface="Times New Roman" pitchFamily="18" charset="0"/>
              </a:rPr>
              <a:t>２</a:t>
            </a:r>
            <a:r>
              <a:rPr lang="ja-JP" altLang="ja-JP" sz="1200" dirty="0">
                <a:latin typeface="ＭＳ 明朝" panose="02020609040205080304" pitchFamily="17" charset="-128"/>
                <a:ea typeface="ＭＳ 明朝" panose="02020609040205080304" pitchFamily="17" charset="-128"/>
                <a:cs typeface="Times New Roman" pitchFamily="18" charset="0"/>
              </a:rPr>
              <a:t>万数千円の生活扶助が適用される水準</a:t>
            </a:r>
            <a:r>
              <a:rPr lang="ja-JP" altLang="en-US" sz="1200" dirty="0">
                <a:latin typeface="ＭＳ 明朝" panose="02020609040205080304" pitchFamily="17" charset="-128"/>
                <a:ea typeface="ＭＳ 明朝" panose="02020609040205080304" pitchFamily="17" charset="-128"/>
                <a:cs typeface="Times New Roman" pitchFamily="18" charset="0"/>
              </a:rPr>
              <a:t>（注</a:t>
            </a:r>
            <a:r>
              <a:rPr lang="en-US" altLang="ja-JP" sz="1200" dirty="0">
                <a:latin typeface="ＭＳ 明朝" panose="02020609040205080304" pitchFamily="17" charset="-128"/>
                <a:ea typeface="ＭＳ 明朝" panose="02020609040205080304" pitchFamily="17" charset="-128"/>
                <a:cs typeface="Times New Roman" pitchFamily="18" charset="0"/>
              </a:rPr>
              <a:t>2</a:t>
            </a:r>
            <a:r>
              <a:rPr lang="ja-JP" altLang="en-US" sz="1200" dirty="0">
                <a:latin typeface="ＭＳ 明朝" panose="02020609040205080304" pitchFamily="17" charset="-128"/>
                <a:ea typeface="ＭＳ 明朝" panose="02020609040205080304" pitchFamily="17" charset="-128"/>
                <a:cs typeface="Times New Roman" pitchFamily="18" charset="0"/>
              </a:rPr>
              <a:t>）</a:t>
            </a:r>
            <a:r>
              <a:rPr lang="ja-JP" altLang="ja-JP" sz="1200" dirty="0">
                <a:latin typeface="ＭＳ 明朝" panose="02020609040205080304" pitchFamily="17" charset="-128"/>
                <a:ea typeface="ＭＳ 明朝" panose="02020609040205080304" pitchFamily="17" charset="-128"/>
                <a:cs typeface="Times New Roman" pitchFamily="18" charset="0"/>
              </a:rPr>
              <a:t>です。</a:t>
            </a:r>
            <a:endParaRPr lang="ja-JP" altLang="en-US" sz="1200" dirty="0">
              <a:latin typeface="ＭＳ 明朝" panose="02020609040205080304" pitchFamily="17" charset="-128"/>
              <a:ea typeface="ＭＳ 明朝" panose="02020609040205080304" pitchFamily="17" charset="-128"/>
              <a:cs typeface="Times New Roman" pitchFamily="18" charset="0"/>
            </a:endParaRPr>
          </a:p>
          <a:p>
            <a:pPr lvl="0" eaLnBrk="0" hangingPunct="0">
              <a:lnSpc>
                <a:spcPct val="150000"/>
              </a:lnSpc>
            </a:pPr>
            <a:r>
              <a:rPr lang="ja-JP" altLang="en-US" sz="1200" dirty="0">
                <a:latin typeface="ＭＳ 明朝" panose="02020609040205080304" pitchFamily="17" charset="-128"/>
                <a:ea typeface="ＭＳ 明朝" panose="02020609040205080304" pitchFamily="17" charset="-128"/>
                <a:cs typeface="Times New Roman" pitchFamily="18" charset="0"/>
              </a:rPr>
              <a:t>　札幌市の行政は、低賃金・不安定雇用の</a:t>
            </a:r>
            <a:r>
              <a:rPr lang="en-US" altLang="ja-JP" sz="1200" dirty="0">
                <a:latin typeface="ＭＳ 明朝" panose="02020609040205080304" pitchFamily="17" charset="-128"/>
                <a:ea typeface="ＭＳ 明朝" panose="02020609040205080304" pitchFamily="17" charset="-128"/>
                <a:cs typeface="Times New Roman" pitchFamily="18" charset="0"/>
              </a:rPr>
              <a:t>5,184</a:t>
            </a:r>
            <a:r>
              <a:rPr lang="ja-JP" altLang="en-US" sz="1200" dirty="0">
                <a:latin typeface="ＭＳ 明朝" panose="02020609040205080304" pitchFamily="17" charset="-128"/>
                <a:ea typeface="ＭＳ 明朝" panose="02020609040205080304" pitchFamily="17" charset="-128"/>
                <a:cs typeface="Times New Roman" pitchFamily="18" charset="0"/>
              </a:rPr>
              <a:t>人によって支えられているといえます。「官製ワーキングプワ」の克服は、まず「隗より始めよ」です。札幌市が改善に踏み出すことは、民間にも大きな影響をあたえ、札幌市政への信頼を高めることにつながります。</a:t>
            </a:r>
            <a:endParaRPr lang="en-US" altLang="ja-JP" sz="1200" dirty="0">
              <a:latin typeface="ＭＳ 明朝" panose="02020609040205080304" pitchFamily="17" charset="-128"/>
              <a:ea typeface="ＭＳ 明朝" panose="02020609040205080304" pitchFamily="17" charset="-128"/>
              <a:cs typeface="Times New Roman" pitchFamily="18" charset="0"/>
            </a:endParaRPr>
          </a:p>
        </p:txBody>
      </p:sp>
      <p:sp>
        <p:nvSpPr>
          <p:cNvPr id="2" name="正方形/長方形 1"/>
          <p:cNvSpPr/>
          <p:nvPr/>
        </p:nvSpPr>
        <p:spPr>
          <a:xfrm>
            <a:off x="533400" y="7297653"/>
            <a:ext cx="5753100" cy="707886"/>
          </a:xfrm>
          <a:prstGeom prst="rect">
            <a:avLst/>
          </a:prstGeom>
        </p:spPr>
        <p:txBody>
          <a:bodyPr wrap="square">
            <a:spAutoFit/>
          </a:bodyPr>
          <a:lstStyle/>
          <a:p>
            <a:pPr lvl="0" eaLnBrk="0" hangingPunct="0">
              <a:lnSpc>
                <a:spcPts val="1200"/>
              </a:lnSpc>
            </a:pPr>
            <a:r>
              <a:rPr lang="ja-JP" altLang="en-US" sz="1050" dirty="0">
                <a:latin typeface="ＭＳ 明朝" panose="02020609040205080304" pitchFamily="17" charset="-128"/>
                <a:ea typeface="ＭＳ 明朝" panose="02020609040205080304" pitchFamily="17" charset="-128"/>
                <a:cs typeface="Times New Roman" pitchFamily="18" charset="0"/>
              </a:rPr>
              <a:t>注</a:t>
            </a:r>
            <a:r>
              <a:rPr lang="en-US" altLang="ja-JP" sz="1050" dirty="0">
                <a:latin typeface="ＭＳ 明朝" panose="02020609040205080304" pitchFamily="17" charset="-128"/>
                <a:ea typeface="ＭＳ 明朝" panose="02020609040205080304" pitchFamily="17" charset="-128"/>
                <a:cs typeface="Times New Roman" pitchFamily="18" charset="0"/>
              </a:rPr>
              <a:t>2</a:t>
            </a:r>
            <a:r>
              <a:rPr lang="ja-JP" altLang="en-US" sz="1050" dirty="0">
                <a:latin typeface="ＭＳ 明朝" panose="02020609040205080304" pitchFamily="17" charset="-128"/>
                <a:ea typeface="ＭＳ 明朝" panose="02020609040205080304" pitchFamily="17" charset="-128"/>
                <a:cs typeface="ＭＳ Ｐゴシック" pitchFamily="50" charset="-128"/>
              </a:rPr>
              <a:t>  札幌市の非常勤職員の最低時給は</a:t>
            </a:r>
            <a:r>
              <a:rPr lang="en-US" altLang="ja-JP" sz="1050" dirty="0">
                <a:latin typeface="ＭＳ 明朝" panose="02020609040205080304" pitchFamily="17" charset="-128"/>
                <a:ea typeface="ＭＳ 明朝" panose="02020609040205080304" pitchFamily="17" charset="-128"/>
                <a:cs typeface="ＭＳ Ｐゴシック" pitchFamily="50" charset="-128"/>
              </a:rPr>
              <a:t>846</a:t>
            </a:r>
            <a:r>
              <a:rPr lang="ja-JP" altLang="en-US" sz="1050" dirty="0">
                <a:latin typeface="ＭＳ 明朝" panose="02020609040205080304" pitchFamily="17" charset="-128"/>
                <a:ea typeface="ＭＳ 明朝" panose="02020609040205080304" pitchFamily="17" charset="-128"/>
                <a:cs typeface="ＭＳ Ｐゴシック" pitchFamily="50" charset="-128"/>
              </a:rPr>
              <a:t>円ですが、</a:t>
            </a:r>
            <a:r>
              <a:rPr lang="en-US" altLang="ja-JP" sz="1050" dirty="0">
                <a:latin typeface="ＭＳ 明朝" panose="02020609040205080304" pitchFamily="17" charset="-128"/>
                <a:ea typeface="ＭＳ 明朝" panose="02020609040205080304" pitchFamily="17" charset="-128"/>
                <a:cs typeface="ＭＳ Ｐゴシック" pitchFamily="50" charset="-128"/>
              </a:rPr>
              <a:t>50</a:t>
            </a:r>
            <a:r>
              <a:rPr lang="ja-JP" altLang="en-US" sz="1050" dirty="0">
                <a:latin typeface="ＭＳ 明朝" panose="02020609040205080304" pitchFamily="17" charset="-128"/>
                <a:ea typeface="ＭＳ 明朝" panose="02020609040205080304" pitchFamily="17" charset="-128"/>
                <a:cs typeface="ＭＳ Ｐゴシック" pitchFamily="50" charset="-128"/>
              </a:rPr>
              <a:t>歳、単身、家賃</a:t>
            </a:r>
            <a:r>
              <a:rPr lang="en-US" altLang="ja-JP" sz="1050" dirty="0">
                <a:latin typeface="ＭＳ 明朝" panose="02020609040205080304" pitchFamily="17" charset="-128"/>
                <a:ea typeface="ＭＳ 明朝" panose="02020609040205080304" pitchFamily="17" charset="-128"/>
                <a:cs typeface="ＭＳ Ｐゴシック" pitchFamily="50" charset="-128"/>
              </a:rPr>
              <a:t>36,000</a:t>
            </a:r>
            <a:r>
              <a:rPr lang="ja-JP" altLang="en-US" sz="1050" dirty="0">
                <a:latin typeface="ＭＳ 明朝" panose="02020609040205080304" pitchFamily="17" charset="-128"/>
                <a:ea typeface="ＭＳ 明朝" panose="02020609040205080304" pitchFamily="17" charset="-128"/>
                <a:cs typeface="ＭＳ Ｐゴシック" pitchFamily="50" charset="-128"/>
              </a:rPr>
              <a:t>円の労働者が</a:t>
            </a:r>
            <a:r>
              <a:rPr lang="en-US" altLang="ja-JP" sz="1050" dirty="0">
                <a:latin typeface="ＭＳ 明朝" panose="02020609040205080304" pitchFamily="17" charset="-128"/>
                <a:ea typeface="ＭＳ 明朝" panose="02020609040205080304" pitchFamily="17" charset="-128"/>
                <a:cs typeface="ＭＳ Ｐゴシック" pitchFamily="50" charset="-128"/>
              </a:rPr>
              <a:t>1</a:t>
            </a:r>
            <a:r>
              <a:rPr lang="ja-JP" altLang="en-US" sz="1050" dirty="0">
                <a:latin typeface="ＭＳ 明朝" panose="02020609040205080304" pitchFamily="17" charset="-128"/>
                <a:ea typeface="ＭＳ 明朝" panose="02020609040205080304" pitchFamily="17" charset="-128"/>
                <a:cs typeface="ＭＳ Ｐゴシック" pitchFamily="50" charset="-128"/>
              </a:rPr>
              <a:t>日</a:t>
            </a:r>
            <a:r>
              <a:rPr lang="en-US" altLang="ja-JP" sz="1050" dirty="0">
                <a:latin typeface="ＭＳ 明朝" panose="02020609040205080304" pitchFamily="17" charset="-128"/>
                <a:ea typeface="ＭＳ 明朝" panose="02020609040205080304" pitchFamily="17" charset="-128"/>
                <a:cs typeface="ＭＳ Ｐゴシック" pitchFamily="50" charset="-128"/>
              </a:rPr>
              <a:t>8</a:t>
            </a:r>
            <a:r>
              <a:rPr lang="ja-JP" altLang="en-US" sz="1050" dirty="0">
                <a:latin typeface="ＭＳ 明朝" panose="02020609040205080304" pitchFamily="17" charset="-128"/>
                <a:ea typeface="ＭＳ 明朝" panose="02020609040205080304" pitchFamily="17" charset="-128"/>
                <a:cs typeface="ＭＳ Ｐゴシック" pitchFamily="50" charset="-128"/>
              </a:rPr>
              <a:t>時間、月</a:t>
            </a:r>
            <a:r>
              <a:rPr lang="en-US" altLang="ja-JP" sz="1050" dirty="0">
                <a:latin typeface="ＭＳ 明朝" panose="02020609040205080304" pitchFamily="17" charset="-128"/>
                <a:ea typeface="ＭＳ 明朝" panose="02020609040205080304" pitchFamily="17" charset="-128"/>
                <a:cs typeface="ＭＳ Ｐゴシック" pitchFamily="50" charset="-128"/>
              </a:rPr>
              <a:t>21</a:t>
            </a:r>
            <a:r>
              <a:rPr lang="ja-JP" altLang="en-US" sz="1050" dirty="0">
                <a:latin typeface="ＭＳ 明朝" panose="02020609040205080304" pitchFamily="17" charset="-128"/>
                <a:ea typeface="ＭＳ 明朝" panose="02020609040205080304" pitchFamily="17" charset="-128"/>
                <a:cs typeface="ＭＳ Ｐゴシック" pitchFamily="50" charset="-128"/>
              </a:rPr>
              <a:t>日就労すると仮定し、生活保護を申請した場合、月額</a:t>
            </a:r>
            <a:r>
              <a:rPr lang="en-US" altLang="ja-JP" sz="1050" dirty="0">
                <a:latin typeface="ＭＳ 明朝" panose="02020609040205080304" pitchFamily="17" charset="-128"/>
                <a:ea typeface="ＭＳ 明朝" panose="02020609040205080304" pitchFamily="17" charset="-128"/>
                <a:cs typeface="ＭＳ Ｐゴシック" pitchFamily="50" charset="-128"/>
              </a:rPr>
              <a:t>20,650</a:t>
            </a:r>
            <a:r>
              <a:rPr lang="ja-JP" altLang="en-US" sz="1050" dirty="0">
                <a:latin typeface="ＭＳ 明朝" panose="02020609040205080304" pitchFamily="17" charset="-128"/>
                <a:ea typeface="ＭＳ 明朝" panose="02020609040205080304" pitchFamily="17" charset="-128"/>
                <a:cs typeface="ＭＳ Ｐゴシック" pitchFamily="50" charset="-128"/>
              </a:rPr>
              <a:t>円が生活扶助されます。最低賃金</a:t>
            </a:r>
            <a:r>
              <a:rPr lang="en-US" altLang="ja-JP" sz="1050" dirty="0">
                <a:latin typeface="ＭＳ 明朝" panose="02020609040205080304" pitchFamily="17" charset="-128"/>
                <a:ea typeface="ＭＳ 明朝" panose="02020609040205080304" pitchFamily="17" charset="-128"/>
                <a:cs typeface="ＭＳ Ｐゴシック" pitchFamily="50" charset="-128"/>
              </a:rPr>
              <a:t>705</a:t>
            </a:r>
            <a:r>
              <a:rPr lang="ja-JP" altLang="en-US" sz="1050" dirty="0">
                <a:latin typeface="ＭＳ 明朝" panose="02020609040205080304" pitchFamily="17" charset="-128"/>
                <a:ea typeface="ＭＳ 明朝" panose="02020609040205080304" pitchFamily="17" charset="-128"/>
                <a:cs typeface="ＭＳ Ｐゴシック" pitchFamily="50" charset="-128"/>
              </a:rPr>
              <a:t>円で働く</a:t>
            </a:r>
            <a:r>
              <a:rPr lang="en-US" altLang="ja-JP" sz="1050" dirty="0">
                <a:latin typeface="ＭＳ 明朝" panose="02020609040205080304" pitchFamily="17" charset="-128"/>
                <a:ea typeface="ＭＳ 明朝" panose="02020609040205080304" pitchFamily="17" charset="-128"/>
                <a:cs typeface="ＭＳ Ｐゴシック" pitchFamily="50" charset="-128"/>
              </a:rPr>
              <a:t>35</a:t>
            </a:r>
            <a:r>
              <a:rPr lang="ja-JP" altLang="en-US" sz="1050" dirty="0">
                <a:latin typeface="ＭＳ 明朝" panose="02020609040205080304" pitchFamily="17" charset="-128"/>
                <a:ea typeface="ＭＳ 明朝" panose="02020609040205080304" pitchFamily="17" charset="-128"/>
                <a:cs typeface="ＭＳ Ｐゴシック" pitchFamily="50" charset="-128"/>
              </a:rPr>
              <a:t>歳の労働者の場合は月額</a:t>
            </a:r>
            <a:r>
              <a:rPr lang="en-US" altLang="ja-JP" sz="1050" dirty="0">
                <a:latin typeface="ＭＳ 明朝" panose="02020609040205080304" pitchFamily="17" charset="-128"/>
                <a:ea typeface="ＭＳ 明朝" panose="02020609040205080304" pitchFamily="17" charset="-128"/>
                <a:cs typeface="ＭＳ Ｐゴシック" pitchFamily="50" charset="-128"/>
              </a:rPr>
              <a:t>39,485</a:t>
            </a:r>
            <a:r>
              <a:rPr lang="ja-JP" altLang="en-US" sz="1050" dirty="0">
                <a:latin typeface="ＭＳ 明朝" panose="02020609040205080304" pitchFamily="17" charset="-128"/>
                <a:ea typeface="ＭＳ 明朝" panose="02020609040205080304" pitchFamily="17" charset="-128"/>
                <a:cs typeface="ＭＳ Ｐゴシック" pitchFamily="50" charset="-128"/>
              </a:rPr>
              <a:t>円の生活扶助の試算結果です。（単身、家賃</a:t>
            </a:r>
            <a:r>
              <a:rPr lang="en-US" altLang="ja-JP" sz="1050" dirty="0">
                <a:latin typeface="ＭＳ 明朝" panose="02020609040205080304" pitchFamily="17" charset="-128"/>
                <a:ea typeface="ＭＳ 明朝" panose="02020609040205080304" pitchFamily="17" charset="-128"/>
                <a:cs typeface="ＭＳ Ｐゴシック" pitchFamily="50" charset="-128"/>
              </a:rPr>
              <a:t>36,000</a:t>
            </a:r>
            <a:r>
              <a:rPr lang="ja-JP" altLang="en-US" sz="1050" dirty="0">
                <a:latin typeface="ＭＳ 明朝" panose="02020609040205080304" pitchFamily="17" charset="-128"/>
                <a:ea typeface="ＭＳ 明朝" panose="02020609040205080304" pitchFamily="17" charset="-128"/>
                <a:cs typeface="ＭＳ Ｐゴシック" pitchFamily="50" charset="-128"/>
              </a:rPr>
              <a:t>円、</a:t>
            </a:r>
            <a:r>
              <a:rPr lang="en-US" altLang="ja-JP" sz="1050" dirty="0">
                <a:latin typeface="ＭＳ 明朝" panose="02020609040205080304" pitchFamily="17" charset="-128"/>
                <a:ea typeface="ＭＳ 明朝" panose="02020609040205080304" pitchFamily="17" charset="-128"/>
                <a:cs typeface="ＭＳ Ｐゴシック" pitchFamily="50" charset="-128"/>
              </a:rPr>
              <a:t>8</a:t>
            </a:r>
            <a:r>
              <a:rPr lang="ja-JP" altLang="en-US" sz="1050" dirty="0">
                <a:latin typeface="ＭＳ 明朝" panose="02020609040205080304" pitchFamily="17" charset="-128"/>
                <a:ea typeface="ＭＳ 明朝" panose="02020609040205080304" pitchFamily="17" charset="-128"/>
                <a:cs typeface="ＭＳ Ｐゴシック" pitchFamily="50" charset="-128"/>
              </a:rPr>
              <a:t>時間</a:t>
            </a:r>
            <a:r>
              <a:rPr lang="en-US" altLang="ja-JP" sz="1050" dirty="0">
                <a:latin typeface="ＭＳ 明朝" panose="02020609040205080304" pitchFamily="17" charset="-128"/>
                <a:ea typeface="ＭＳ 明朝" panose="02020609040205080304" pitchFamily="17" charset="-128"/>
                <a:cs typeface="ＭＳ Ｐゴシック" pitchFamily="50" charset="-128"/>
              </a:rPr>
              <a:t>21</a:t>
            </a:r>
            <a:r>
              <a:rPr lang="ja-JP" altLang="en-US" sz="1050" dirty="0">
                <a:latin typeface="ＭＳ 明朝" panose="02020609040205080304" pitchFamily="17" charset="-128"/>
                <a:ea typeface="ＭＳ 明朝" panose="02020609040205080304" pitchFamily="17" charset="-128"/>
                <a:cs typeface="ＭＳ Ｐゴシック" pitchFamily="50" charset="-128"/>
              </a:rPr>
              <a:t>日稼働）</a:t>
            </a:r>
          </a:p>
        </p:txBody>
      </p:sp>
    </p:spTree>
    <p:extLst>
      <p:ext uri="{BB962C8B-B14F-4D97-AF65-F5344CB8AC3E}">
        <p14:creationId xmlns:p14="http://schemas.microsoft.com/office/powerpoint/2010/main" val="1710837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33400" y="685800"/>
            <a:ext cx="5791200" cy="289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hangingPunct="0">
              <a:lnSpc>
                <a:spcPts val="1500"/>
              </a:lnSpc>
            </a:pPr>
            <a:r>
              <a:rPr lang="ja-JP" altLang="en-US" sz="1200" dirty="0">
                <a:solidFill>
                  <a:schemeClr val="tx1"/>
                </a:solidFill>
                <a:latin typeface="ＭＳ Ｐ明朝" pitchFamily="18" charset="-128"/>
                <a:ea typeface="ＭＳ Ｐ明朝" pitchFamily="18" charset="-128"/>
                <a:cs typeface="Times New Roman" pitchFamily="18" charset="0"/>
              </a:rPr>
              <a:t>　　　</a:t>
            </a:r>
            <a:endParaRPr lang="en-US" altLang="ja-JP" sz="1200" dirty="0">
              <a:solidFill>
                <a:schemeClr val="tx1"/>
              </a:solidFill>
              <a:latin typeface="ＭＳ Ｐ明朝" pitchFamily="18" charset="-128"/>
              <a:ea typeface="ＭＳ Ｐ明朝" pitchFamily="18" charset="-128"/>
              <a:cs typeface="Times New Roman" pitchFamily="18" charset="0"/>
            </a:endParaRPr>
          </a:p>
          <a:p>
            <a:pPr lvl="0" eaLnBrk="0" hangingPunct="0">
              <a:lnSpc>
                <a:spcPts val="1200"/>
              </a:lnSpc>
            </a:pPr>
            <a:r>
              <a:rPr lang="ja-JP" altLang="en-US" sz="1200" dirty="0">
                <a:solidFill>
                  <a:schemeClr val="tx1"/>
                </a:solidFill>
                <a:latin typeface="ＭＳ Ｐ明朝" pitchFamily="18" charset="-128"/>
                <a:ea typeface="ＭＳ Ｐ明朝" pitchFamily="18" charset="-128"/>
                <a:cs typeface="Times New Roman" pitchFamily="18" charset="0"/>
              </a:rPr>
              <a:t> 　</a:t>
            </a:r>
            <a:endParaRPr lang="ja-JP" altLang="en-US" sz="900" dirty="0">
              <a:solidFill>
                <a:schemeClr val="tx1"/>
              </a:solidFill>
              <a:latin typeface="ＭＳ Ｐ明朝" pitchFamily="18" charset="-128"/>
              <a:ea typeface="ＭＳ Ｐ明朝" pitchFamily="18" charset="-128"/>
              <a:cs typeface="ＭＳ Ｐゴシック" pitchFamily="50" charset="-128"/>
            </a:endParaRPr>
          </a:p>
        </p:txBody>
      </p:sp>
      <p:sp>
        <p:nvSpPr>
          <p:cNvPr id="7" name="正方形/長方形 6"/>
          <p:cNvSpPr/>
          <p:nvPr/>
        </p:nvSpPr>
        <p:spPr>
          <a:xfrm>
            <a:off x="457200" y="657224"/>
            <a:ext cx="5791200" cy="6810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dirty="0">
                <a:solidFill>
                  <a:schemeClr val="tx1"/>
                </a:solidFill>
                <a:latin typeface="ＭＳ 明朝" panose="02020609040205080304" pitchFamily="17" charset="-128"/>
                <a:ea typeface="ＭＳ 明朝" panose="02020609040205080304" pitchFamily="17" charset="-128"/>
              </a:rPr>
              <a:t>     </a:t>
            </a:r>
            <a:endParaRPr lang="en-US" altLang="ja-JP" sz="1200" dirty="0">
              <a:solidFill>
                <a:schemeClr val="tx1"/>
              </a:solidFill>
              <a:latin typeface="ＭＳ 明朝" panose="02020609040205080304" pitchFamily="17" charset="-128"/>
              <a:ea typeface="ＭＳ 明朝" panose="02020609040205080304" pitchFamily="17" charset="-128"/>
            </a:endParaRPr>
          </a:p>
          <a:p>
            <a:pPr>
              <a:lnSpc>
                <a:spcPct val="150000"/>
              </a:lnSpc>
            </a:pPr>
            <a:r>
              <a:rPr kumimoji="1" lang="ja-JP" altLang="en-US" sz="1200" dirty="0">
                <a:solidFill>
                  <a:schemeClr val="tx1"/>
                </a:solidFill>
                <a:latin typeface="ＭＳ 明朝" panose="02020609040205080304" pitchFamily="17" charset="-128"/>
                <a:ea typeface="ＭＳ 明朝" panose="02020609040205080304" pitchFamily="17" charset="-128"/>
              </a:rPr>
              <a:t>　　札幌市公契約条例を考える③</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lnSpc>
                <a:spcPct val="150000"/>
              </a:lnSpc>
            </a:pPr>
            <a:r>
              <a:rPr lang="ja-JP" altLang="en-US" sz="1400" dirty="0">
                <a:solidFill>
                  <a:schemeClr val="tx1"/>
                </a:solidFill>
                <a:latin typeface="ＭＳ Ｐ明朝" pitchFamily="18" charset="-128"/>
                <a:ea typeface="ＭＳ Ｐ明朝" pitchFamily="18" charset="-128"/>
              </a:rPr>
              <a:t>　　</a:t>
            </a:r>
            <a:r>
              <a:rPr lang="ja-JP" altLang="en-US" sz="1600" dirty="0">
                <a:solidFill>
                  <a:schemeClr val="tx1"/>
                </a:solidFill>
                <a:latin typeface="+mn-ea"/>
              </a:rPr>
              <a:t>「賃金の安さ」で競争力を高める「悪魔のスパイラル」</a:t>
            </a:r>
            <a:endParaRPr lang="en-US" altLang="ja-JP" sz="1600" dirty="0">
              <a:solidFill>
                <a:schemeClr val="tx1"/>
              </a:solidFill>
              <a:latin typeface="+mn-ea"/>
            </a:endParaRPr>
          </a:p>
          <a:p>
            <a:pPr>
              <a:lnSpc>
                <a:spcPct val="150000"/>
              </a:lnSpc>
            </a:pPr>
            <a:endParaRPr lang="en-US" altLang="ja-JP" sz="1200" dirty="0">
              <a:solidFill>
                <a:schemeClr val="tx1"/>
              </a:solidFill>
              <a:latin typeface="ＭＳ Ｐ明朝" pitchFamily="18" charset="-128"/>
              <a:ea typeface="ＭＳ Ｐ明朝" pitchFamily="18" charset="-128"/>
            </a:endParaRPr>
          </a:p>
          <a:p>
            <a:pPr>
              <a:lnSpc>
                <a:spcPct val="150000"/>
              </a:lnSpc>
            </a:pPr>
            <a:r>
              <a:rPr lang="ja-JP" altLang="en-US" sz="1200" dirty="0">
                <a:solidFill>
                  <a:schemeClr val="tx1"/>
                </a:solidFill>
                <a:latin typeface="ＭＳ Ｐ明朝" pitchFamily="18" charset="-128"/>
                <a:ea typeface="ＭＳ Ｐ明朝" pitchFamily="18" charset="-128"/>
              </a:rPr>
              <a:t>　　</a:t>
            </a:r>
            <a:r>
              <a:rPr lang="ja-JP" altLang="ja-JP" sz="1200" dirty="0">
                <a:solidFill>
                  <a:schemeClr val="tx1"/>
                </a:solidFill>
                <a:latin typeface="ＭＳ Ｐ明朝" pitchFamily="18" charset="-128"/>
                <a:ea typeface="ＭＳ Ｐ明朝" pitchFamily="18" charset="-128"/>
              </a:rPr>
              <a:t>「公契約条例」をめぐっては、実は「疑問」も寄せられます。その中心は「民間の賃金に『公』が介入すべきではない」「最低賃金法があるのに条例は行き過ぎ」というものです。</a:t>
            </a:r>
            <a:endParaRPr lang="en-US" altLang="ja-JP" sz="1200" dirty="0">
              <a:solidFill>
                <a:schemeClr val="tx1"/>
              </a:solidFill>
              <a:latin typeface="ＭＳ Ｐ明朝" pitchFamily="18" charset="-128"/>
              <a:ea typeface="ＭＳ Ｐ明朝" pitchFamily="18" charset="-128"/>
            </a:endParaRPr>
          </a:p>
          <a:p>
            <a:pPr>
              <a:lnSpc>
                <a:spcPct val="150000"/>
              </a:lnSpc>
            </a:pPr>
            <a:r>
              <a:rPr lang="ja-JP" altLang="en-US" sz="1200" dirty="0">
                <a:solidFill>
                  <a:schemeClr val="tx1"/>
                </a:solidFill>
                <a:latin typeface="ＭＳ Ｐ明朝" pitchFamily="18" charset="-128"/>
                <a:ea typeface="ＭＳ Ｐ明朝" pitchFamily="18" charset="-128"/>
              </a:rPr>
              <a:t>　 </a:t>
            </a:r>
            <a:r>
              <a:rPr lang="ja-JP" altLang="ja-JP" sz="1200" dirty="0">
                <a:solidFill>
                  <a:schemeClr val="tx1"/>
                </a:solidFill>
                <a:latin typeface="ＭＳ Ｐ明朝" pitchFamily="18" charset="-128"/>
                <a:ea typeface="ＭＳ Ｐ明朝" pitchFamily="18" charset="-128"/>
              </a:rPr>
              <a:t>この点は、丁寧な説明が重要です。すなわち、最低賃金は、すべての事業者に対する罰則をともなう法規制です。それに対し、「公契約条例」は、札幌市の仕事を希望し、実際に参入する事業者に限っての最低基準賃金の支払い義務づけです。いわば、札幌市と事業者の合意</a:t>
            </a:r>
            <a:r>
              <a:rPr lang="ja-JP" altLang="en-US" sz="1200" dirty="0">
                <a:solidFill>
                  <a:schemeClr val="tx1"/>
                </a:solidFill>
                <a:latin typeface="ＭＳ Ｐ明朝" pitchFamily="18" charset="-128"/>
                <a:ea typeface="ＭＳ Ｐ明朝" pitchFamily="18" charset="-128"/>
              </a:rPr>
              <a:t>と</a:t>
            </a:r>
            <a:r>
              <a:rPr lang="ja-JP" altLang="ja-JP" sz="1200" dirty="0">
                <a:solidFill>
                  <a:schemeClr val="tx1"/>
                </a:solidFill>
                <a:latin typeface="ＭＳ Ｐ明朝" pitchFamily="18" charset="-128"/>
                <a:ea typeface="ＭＳ Ｐ明朝" pitchFamily="18" charset="-128"/>
              </a:rPr>
              <a:t>契約にもとづくもので、これは「介入」にはあたりません。</a:t>
            </a:r>
          </a:p>
          <a:p>
            <a:pPr>
              <a:lnSpc>
                <a:spcPct val="150000"/>
              </a:lnSpc>
            </a:pPr>
            <a:r>
              <a:rPr lang="ja-JP" altLang="ja-JP" sz="1200" dirty="0">
                <a:solidFill>
                  <a:schemeClr val="tx1"/>
                </a:solidFill>
                <a:latin typeface="ＭＳ Ｐ明朝" pitchFamily="18" charset="-128"/>
                <a:ea typeface="ＭＳ Ｐ明朝" pitchFamily="18" charset="-128"/>
              </a:rPr>
              <a:t>　</a:t>
            </a:r>
            <a:r>
              <a:rPr lang="en-US" altLang="ja-JP" sz="1200" dirty="0">
                <a:solidFill>
                  <a:schemeClr val="tx1"/>
                </a:solidFill>
                <a:latin typeface="ＭＳ Ｐ明朝" pitchFamily="18" charset="-128"/>
                <a:ea typeface="ＭＳ Ｐ明朝" pitchFamily="18" charset="-128"/>
              </a:rPr>
              <a:t> </a:t>
            </a:r>
            <a:r>
              <a:rPr lang="ja-JP" altLang="ja-JP" sz="1200" dirty="0">
                <a:solidFill>
                  <a:schemeClr val="tx1"/>
                </a:solidFill>
                <a:latin typeface="ＭＳ Ｐ明朝" pitchFamily="18" charset="-128"/>
                <a:ea typeface="ＭＳ Ｐ明朝" pitchFamily="18" charset="-128"/>
              </a:rPr>
              <a:t>また、現在</a:t>
            </a:r>
            <a:r>
              <a:rPr lang="en-US" altLang="ja-JP" sz="1200" dirty="0">
                <a:solidFill>
                  <a:schemeClr val="tx1"/>
                </a:solidFill>
                <a:latin typeface="ＭＳ Ｐ明朝" pitchFamily="18" charset="-128"/>
                <a:ea typeface="ＭＳ Ｐ明朝" pitchFamily="18" charset="-128"/>
              </a:rPr>
              <a:t>705</a:t>
            </a:r>
            <a:r>
              <a:rPr lang="ja-JP" altLang="ja-JP" sz="1200" dirty="0">
                <a:solidFill>
                  <a:schemeClr val="tx1"/>
                </a:solidFill>
                <a:latin typeface="ＭＳ Ｐ明朝" pitchFamily="18" charset="-128"/>
                <a:ea typeface="ＭＳ Ｐ明朝" pitchFamily="18" charset="-128"/>
              </a:rPr>
              <a:t>円の最低賃金の大幅引き上げは急務ですが、中小企業への十分な対策には時間を要します。この間、少なくも、「公契約」においては相当額の賃金底上げを「先行して実施しよう」ということなのです。</a:t>
            </a:r>
          </a:p>
          <a:p>
            <a:pPr>
              <a:lnSpc>
                <a:spcPct val="150000"/>
              </a:lnSpc>
            </a:pPr>
            <a:r>
              <a:rPr lang="ja-JP" altLang="ja-JP" sz="1200" dirty="0">
                <a:solidFill>
                  <a:schemeClr val="tx1"/>
                </a:solidFill>
                <a:latin typeface="ＭＳ Ｐ明朝" pitchFamily="18" charset="-128"/>
                <a:ea typeface="ＭＳ Ｐ明朝" pitchFamily="18" charset="-128"/>
              </a:rPr>
              <a:t>　</a:t>
            </a:r>
            <a:r>
              <a:rPr lang="en-US" altLang="ja-JP" sz="1200" dirty="0">
                <a:solidFill>
                  <a:schemeClr val="tx1"/>
                </a:solidFill>
                <a:latin typeface="ＭＳ Ｐ明朝" pitchFamily="18" charset="-128"/>
                <a:ea typeface="ＭＳ Ｐ明朝" pitchFamily="18" charset="-128"/>
              </a:rPr>
              <a:t> </a:t>
            </a:r>
            <a:r>
              <a:rPr lang="ja-JP" altLang="ja-JP" sz="1200" dirty="0">
                <a:solidFill>
                  <a:schemeClr val="tx1"/>
                </a:solidFill>
                <a:latin typeface="ＭＳ Ｐ明朝" pitchFamily="18" charset="-128"/>
                <a:ea typeface="ＭＳ Ｐ明朝" pitchFamily="18" charset="-128"/>
              </a:rPr>
              <a:t>市議会で自民党議員が「公契約条例は、最低賃金法違反だ」と主張しましたが、すでに麻生元総理は「同法上、問題になるものでない」</a:t>
            </a:r>
            <a:r>
              <a:rPr lang="ja-JP" altLang="en-US" sz="1200" dirty="0">
                <a:solidFill>
                  <a:schemeClr val="tx1"/>
                </a:solidFill>
                <a:latin typeface="ＭＳ Ｐ明朝" pitchFamily="18" charset="-128"/>
                <a:ea typeface="ＭＳ Ｐ明朝" pitchFamily="18" charset="-128"/>
              </a:rPr>
              <a:t>（注１）</a:t>
            </a:r>
            <a:r>
              <a:rPr lang="ja-JP" altLang="ja-JP" sz="1200" dirty="0">
                <a:solidFill>
                  <a:schemeClr val="tx1"/>
                </a:solidFill>
                <a:latin typeface="ＭＳ Ｐ明朝" pitchFamily="18" charset="-128"/>
                <a:ea typeface="ＭＳ Ｐ明朝" pitchFamily="18" charset="-128"/>
              </a:rPr>
              <a:t>としていますから、決着済の蒸し返しでした。世論をミスリードする議論には、批判が必要です。</a:t>
            </a:r>
          </a:p>
          <a:p>
            <a:pPr>
              <a:lnSpc>
                <a:spcPct val="150000"/>
              </a:lnSpc>
            </a:pPr>
            <a:r>
              <a:rPr lang="ja-JP" altLang="en-US" sz="1200" dirty="0">
                <a:solidFill>
                  <a:schemeClr val="tx1"/>
                </a:solidFill>
                <a:latin typeface="ＭＳ Ｐ明朝" pitchFamily="18" charset="-128"/>
                <a:ea typeface="ＭＳ Ｐ明朝" pitchFamily="18" charset="-128"/>
              </a:rPr>
              <a:t>   </a:t>
            </a:r>
            <a:r>
              <a:rPr lang="ja-JP" altLang="ja-JP" sz="1200" dirty="0">
                <a:solidFill>
                  <a:schemeClr val="tx1"/>
                </a:solidFill>
                <a:latin typeface="ＭＳ Ｐ明朝" pitchFamily="18" charset="-128"/>
                <a:ea typeface="ＭＳ Ｐ明朝" pitchFamily="18" charset="-128"/>
              </a:rPr>
              <a:t>企業が「賃金の安さ」で競争力を高める社会は、規制しなければ働く人々にとっては限りない底辺に向かう賃下げとなります。「悪魔のスパイラル」です。いま、こうした社会正義に逆行する状況がつよまるもとで、全国の「公契約条例」制定の運動は、日本の賃金制度のあり方を問いなおし、賃上げの新たな流れを切り開く契機となっているのです。</a:t>
            </a:r>
            <a:endParaRPr lang="en-US" altLang="ja-JP" sz="1200" dirty="0">
              <a:solidFill>
                <a:schemeClr val="tx1"/>
              </a:solidFill>
              <a:latin typeface="ＭＳ Ｐ明朝" pitchFamily="18" charset="-128"/>
              <a:ea typeface="ＭＳ Ｐ明朝" pitchFamily="18" charset="-128"/>
            </a:endParaRPr>
          </a:p>
          <a:p>
            <a:pPr>
              <a:lnSpc>
                <a:spcPts val="1200"/>
              </a:lnSpc>
            </a:pPr>
            <a:endParaRPr kumimoji="1" lang="en-US" altLang="ja-JP" sz="1050" dirty="0">
              <a:solidFill>
                <a:schemeClr val="tx1"/>
              </a:solidFill>
              <a:latin typeface="ＭＳ Ｐ明朝" pitchFamily="18" charset="-128"/>
              <a:ea typeface="ＭＳ Ｐ明朝" pitchFamily="18" charset="-128"/>
            </a:endParaRPr>
          </a:p>
          <a:p>
            <a:pPr>
              <a:lnSpc>
                <a:spcPts val="1200"/>
              </a:lnSpc>
            </a:pPr>
            <a:r>
              <a:rPr lang="ja-JP" altLang="en-US" sz="1050" dirty="0">
                <a:solidFill>
                  <a:schemeClr val="tx1"/>
                </a:solidFill>
                <a:latin typeface="ＭＳ Ｐ明朝" pitchFamily="18" charset="-128"/>
                <a:ea typeface="ＭＳ Ｐ明朝" pitchFamily="18" charset="-128"/>
              </a:rPr>
              <a:t>　注</a:t>
            </a:r>
            <a:r>
              <a:rPr lang="en-US" altLang="ja-JP" sz="1050" dirty="0">
                <a:solidFill>
                  <a:schemeClr val="tx1"/>
                </a:solidFill>
                <a:latin typeface="ＭＳ Ｐ明朝" pitchFamily="18" charset="-128"/>
                <a:ea typeface="ＭＳ Ｐ明朝" pitchFamily="18" charset="-128"/>
              </a:rPr>
              <a:t>1</a:t>
            </a:r>
            <a:r>
              <a:rPr lang="ja-JP" altLang="en-US" sz="1050" dirty="0">
                <a:solidFill>
                  <a:schemeClr val="tx1"/>
                </a:solidFill>
                <a:latin typeface="ＭＳ Ｐ明朝" pitchFamily="18" charset="-128"/>
                <a:ea typeface="ＭＳ Ｐ明朝" pitchFamily="18" charset="-128"/>
              </a:rPr>
              <a:t>　「最低賃金額を上回る賃金を労働者に支払わなくてはならないとすることは、同法上問題となるものではない」 </a:t>
            </a:r>
            <a:r>
              <a:rPr lang="en-US" altLang="ja-JP" sz="1050" dirty="0">
                <a:solidFill>
                  <a:schemeClr val="tx1"/>
                </a:solidFill>
                <a:latin typeface="ＭＳ Ｐ明朝" pitchFamily="18" charset="-128"/>
                <a:ea typeface="ＭＳ Ｐ明朝" pitchFamily="18" charset="-128"/>
              </a:rPr>
              <a:t>  </a:t>
            </a:r>
            <a:r>
              <a:rPr lang="ja-JP" altLang="en-US" sz="1050" dirty="0">
                <a:solidFill>
                  <a:schemeClr val="tx1"/>
                </a:solidFill>
                <a:latin typeface="ＭＳ Ｐ明朝" pitchFamily="18" charset="-128"/>
                <a:ea typeface="ＭＳ Ｐ明朝" pitchFamily="18" charset="-128"/>
              </a:rPr>
              <a:t>（尾立源幸参議院議員の質問主意書に対する麻生総理大臣答弁書。平成</a:t>
            </a:r>
            <a:r>
              <a:rPr lang="en-US" altLang="ja-JP" sz="1050" dirty="0">
                <a:solidFill>
                  <a:schemeClr val="tx1"/>
                </a:solidFill>
                <a:latin typeface="ＭＳ Ｐ明朝" pitchFamily="18" charset="-128"/>
                <a:ea typeface="ＭＳ Ｐ明朝" pitchFamily="18" charset="-128"/>
              </a:rPr>
              <a:t>21</a:t>
            </a:r>
            <a:r>
              <a:rPr lang="ja-JP" altLang="en-US" sz="1050" dirty="0">
                <a:solidFill>
                  <a:schemeClr val="tx1"/>
                </a:solidFill>
                <a:latin typeface="ＭＳ Ｐ明朝" pitchFamily="18" charset="-128"/>
                <a:ea typeface="ＭＳ Ｐ明朝" pitchFamily="18" charset="-128"/>
              </a:rPr>
              <a:t>年</a:t>
            </a:r>
            <a:r>
              <a:rPr lang="en-US" altLang="ja-JP" sz="1050" dirty="0">
                <a:solidFill>
                  <a:schemeClr val="tx1"/>
                </a:solidFill>
                <a:latin typeface="ＭＳ Ｐ明朝" pitchFamily="18" charset="-128"/>
                <a:ea typeface="ＭＳ Ｐ明朝" pitchFamily="18" charset="-128"/>
              </a:rPr>
              <a:t>2</a:t>
            </a:r>
            <a:r>
              <a:rPr lang="ja-JP" altLang="en-US" sz="1050" dirty="0">
                <a:solidFill>
                  <a:schemeClr val="tx1"/>
                </a:solidFill>
                <a:latin typeface="ＭＳ Ｐ明朝" pitchFamily="18" charset="-128"/>
                <a:ea typeface="ＭＳ Ｐ明朝" pitchFamily="18" charset="-128"/>
              </a:rPr>
              <a:t>月</a:t>
            </a:r>
            <a:r>
              <a:rPr lang="en-US" altLang="ja-JP" sz="1050" dirty="0">
                <a:solidFill>
                  <a:schemeClr val="tx1"/>
                </a:solidFill>
                <a:latin typeface="ＭＳ Ｐ明朝" pitchFamily="18" charset="-128"/>
                <a:ea typeface="ＭＳ Ｐ明朝" pitchFamily="18" charset="-128"/>
              </a:rPr>
              <a:t>24</a:t>
            </a:r>
            <a:r>
              <a:rPr lang="ja-JP" altLang="en-US" sz="1050" dirty="0">
                <a:solidFill>
                  <a:schemeClr val="tx1"/>
                </a:solidFill>
                <a:latin typeface="ＭＳ Ｐ明朝" pitchFamily="18" charset="-128"/>
                <a:ea typeface="ＭＳ Ｐ明朝" pitchFamily="18" charset="-128"/>
              </a:rPr>
              <a:t>日付） これは、契約に合意した企業が自ら一定水準以上の賃金支払いを約束することは、強行法規による義務づけとは性格が異なり、「契約自由の原則」にのっとっているとの法理です。</a:t>
            </a:r>
            <a:endParaRPr lang="en-US" altLang="ja-JP" sz="1050" dirty="0">
              <a:solidFill>
                <a:schemeClr val="tx1"/>
              </a:solidFill>
              <a:latin typeface="ＭＳ Ｐ明朝" pitchFamily="18" charset="-128"/>
              <a:ea typeface="ＭＳ Ｐ明朝" pitchFamily="18" charset="-128"/>
            </a:endParaRPr>
          </a:p>
          <a:p>
            <a:endParaRPr lang="en-US" altLang="ja-JP" sz="1050" dirty="0">
              <a:solidFill>
                <a:schemeClr val="tx1"/>
              </a:solidFill>
              <a:latin typeface="ＭＳ Ｐ明朝" pitchFamily="18" charset="-128"/>
              <a:ea typeface="ＭＳ Ｐ明朝" pitchFamily="18" charset="-128"/>
            </a:endParaRPr>
          </a:p>
          <a:p>
            <a:endParaRPr lang="en-US" altLang="ja-JP" sz="1050" dirty="0">
              <a:solidFill>
                <a:schemeClr val="tx1"/>
              </a:solidFill>
              <a:latin typeface="ＭＳ Ｐ明朝" pitchFamily="18" charset="-128"/>
              <a:ea typeface="ＭＳ Ｐ明朝" pitchFamily="18" charset="-128"/>
            </a:endParaRPr>
          </a:p>
          <a:p>
            <a:r>
              <a:rPr kumimoji="1" lang="ja-JP" altLang="en-US" sz="1050" dirty="0">
                <a:solidFill>
                  <a:schemeClr val="tx1"/>
                </a:solidFill>
                <a:latin typeface="ＭＳ Ｐ明朝" pitchFamily="18" charset="-128"/>
                <a:ea typeface="ＭＳ Ｐ明朝" pitchFamily="18" charset="-128"/>
              </a:rPr>
              <a:t>　     </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6816</TotalTime>
  <Words>175</Words>
  <Application>Microsoft Office PowerPoint</Application>
  <PresentationFormat>画面に合わせる (4:3)</PresentationFormat>
  <Paragraphs>69</Paragraphs>
  <Slides>4</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HGP創英角ｺﾞｼｯｸUB</vt:lpstr>
      <vt:lpstr>ＭＳ Ｐゴシック</vt:lpstr>
      <vt:lpstr>ＭＳ Ｐ明朝</vt:lpstr>
      <vt:lpstr>ＭＳ 明朝</vt:lpstr>
      <vt:lpstr>Arial</vt:lpstr>
      <vt:lpstr>Arial Black</vt:lpstr>
      <vt:lpstr>Century</vt:lpstr>
      <vt:lpstr>Times New Roman</vt:lpstr>
      <vt:lpstr>Wingdings</vt:lpstr>
      <vt:lpstr>Pixel</vt:lpstr>
      <vt:lpstr>PowerPoint プレゼンテーション</vt:lpstr>
      <vt:lpstr>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佐藤陵一</dc:creator>
  <cp:lastModifiedBy>佐藤陵一</cp:lastModifiedBy>
  <cp:revision>112</cp:revision>
  <cp:lastPrinted>1601-01-01T00:00:00Z</cp:lastPrinted>
  <dcterms:created xsi:type="dcterms:W3CDTF">1601-01-01T00:00:00Z</dcterms:created>
  <dcterms:modified xsi:type="dcterms:W3CDTF">2017-02-23T22:42:48Z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